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26"/>
  </p:handoutMasterIdLst>
  <p:sldIdLst>
    <p:sldId id="285" r:id="rId2"/>
    <p:sldId id="297" r:id="rId3"/>
    <p:sldId id="257" r:id="rId4"/>
    <p:sldId id="258" r:id="rId5"/>
    <p:sldId id="287" r:id="rId6"/>
    <p:sldId id="288" r:id="rId7"/>
    <p:sldId id="289" r:id="rId8"/>
    <p:sldId id="290" r:id="rId9"/>
    <p:sldId id="291" r:id="rId10"/>
    <p:sldId id="292" r:id="rId11"/>
    <p:sldId id="293" r:id="rId12"/>
    <p:sldId id="294" r:id="rId13"/>
    <p:sldId id="295" r:id="rId14"/>
    <p:sldId id="300" r:id="rId15"/>
    <p:sldId id="299" r:id="rId16"/>
    <p:sldId id="298" r:id="rId17"/>
    <p:sldId id="301" r:id="rId18"/>
    <p:sldId id="302" r:id="rId19"/>
    <p:sldId id="304"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6" r:id="rId39"/>
    <p:sldId id="323" r:id="rId40"/>
    <p:sldId id="327" r:id="rId41"/>
    <p:sldId id="325" r:id="rId42"/>
    <p:sldId id="328" r:id="rId43"/>
    <p:sldId id="329" r:id="rId44"/>
    <p:sldId id="330" r:id="rId45"/>
    <p:sldId id="331" r:id="rId46"/>
    <p:sldId id="332" r:id="rId47"/>
    <p:sldId id="333" r:id="rId48"/>
    <p:sldId id="340" r:id="rId49"/>
    <p:sldId id="334" r:id="rId50"/>
    <p:sldId id="335" r:id="rId51"/>
    <p:sldId id="336" r:id="rId52"/>
    <p:sldId id="337" r:id="rId53"/>
    <p:sldId id="338" r:id="rId54"/>
    <p:sldId id="339" r:id="rId55"/>
    <p:sldId id="341" r:id="rId56"/>
    <p:sldId id="342" r:id="rId57"/>
    <p:sldId id="343" r:id="rId58"/>
    <p:sldId id="344" r:id="rId59"/>
    <p:sldId id="345" r:id="rId60"/>
    <p:sldId id="346" r:id="rId61"/>
    <p:sldId id="347" r:id="rId62"/>
    <p:sldId id="348" r:id="rId63"/>
    <p:sldId id="349" r:id="rId64"/>
    <p:sldId id="350" r:id="rId65"/>
    <p:sldId id="351" r:id="rId66"/>
    <p:sldId id="352" r:id="rId67"/>
    <p:sldId id="353" r:id="rId68"/>
    <p:sldId id="354" r:id="rId69"/>
    <p:sldId id="355" r:id="rId70"/>
    <p:sldId id="356" r:id="rId71"/>
    <p:sldId id="357" r:id="rId72"/>
    <p:sldId id="358" r:id="rId73"/>
    <p:sldId id="359" r:id="rId74"/>
    <p:sldId id="360" r:id="rId75"/>
    <p:sldId id="361" r:id="rId76"/>
    <p:sldId id="362" r:id="rId77"/>
    <p:sldId id="363" r:id="rId78"/>
    <p:sldId id="364" r:id="rId79"/>
    <p:sldId id="365" r:id="rId80"/>
    <p:sldId id="366" r:id="rId81"/>
    <p:sldId id="367" r:id="rId82"/>
    <p:sldId id="368" r:id="rId83"/>
    <p:sldId id="369" r:id="rId84"/>
    <p:sldId id="370" r:id="rId85"/>
    <p:sldId id="371" r:id="rId86"/>
    <p:sldId id="372" r:id="rId87"/>
    <p:sldId id="378" r:id="rId88"/>
    <p:sldId id="375" r:id="rId89"/>
    <p:sldId id="376" r:id="rId90"/>
    <p:sldId id="377" r:id="rId91"/>
    <p:sldId id="374" r:id="rId92"/>
    <p:sldId id="382" r:id="rId93"/>
    <p:sldId id="380" r:id="rId94"/>
    <p:sldId id="381" r:id="rId95"/>
    <p:sldId id="383" r:id="rId96"/>
    <p:sldId id="384" r:id="rId97"/>
    <p:sldId id="385" r:id="rId98"/>
    <p:sldId id="386" r:id="rId99"/>
    <p:sldId id="387" r:id="rId100"/>
    <p:sldId id="379" r:id="rId101"/>
    <p:sldId id="388" r:id="rId102"/>
    <p:sldId id="389" r:id="rId103"/>
    <p:sldId id="390" r:id="rId104"/>
    <p:sldId id="391" r:id="rId105"/>
    <p:sldId id="392" r:id="rId106"/>
    <p:sldId id="393" r:id="rId107"/>
    <p:sldId id="394" r:id="rId108"/>
    <p:sldId id="395" r:id="rId109"/>
    <p:sldId id="396" r:id="rId110"/>
    <p:sldId id="397" r:id="rId111"/>
    <p:sldId id="398" r:id="rId112"/>
    <p:sldId id="400" r:id="rId113"/>
    <p:sldId id="399" r:id="rId114"/>
    <p:sldId id="401" r:id="rId115"/>
    <p:sldId id="402" r:id="rId116"/>
    <p:sldId id="403" r:id="rId117"/>
    <p:sldId id="404" r:id="rId118"/>
    <p:sldId id="405" r:id="rId119"/>
    <p:sldId id="406" r:id="rId120"/>
    <p:sldId id="414" r:id="rId121"/>
    <p:sldId id="415" r:id="rId122"/>
    <p:sldId id="416" r:id="rId123"/>
    <p:sldId id="407" r:id="rId124"/>
    <p:sldId id="408" r:id="rId125"/>
    <p:sldId id="409" r:id="rId126"/>
    <p:sldId id="411" r:id="rId127"/>
    <p:sldId id="412" r:id="rId128"/>
    <p:sldId id="410" r:id="rId129"/>
    <p:sldId id="413" r:id="rId130"/>
    <p:sldId id="421" r:id="rId131"/>
    <p:sldId id="420" r:id="rId132"/>
    <p:sldId id="422" r:id="rId133"/>
    <p:sldId id="417" r:id="rId134"/>
    <p:sldId id="418" r:id="rId135"/>
    <p:sldId id="419" r:id="rId136"/>
    <p:sldId id="424" r:id="rId137"/>
    <p:sldId id="425" r:id="rId138"/>
    <p:sldId id="426" r:id="rId139"/>
    <p:sldId id="427" r:id="rId140"/>
    <p:sldId id="428" r:id="rId141"/>
    <p:sldId id="429" r:id="rId142"/>
    <p:sldId id="430" r:id="rId143"/>
    <p:sldId id="431" r:id="rId144"/>
    <p:sldId id="432" r:id="rId145"/>
    <p:sldId id="433" r:id="rId146"/>
    <p:sldId id="434" r:id="rId147"/>
    <p:sldId id="442" r:id="rId148"/>
    <p:sldId id="443" r:id="rId149"/>
    <p:sldId id="444" r:id="rId150"/>
    <p:sldId id="435" r:id="rId151"/>
    <p:sldId id="436" r:id="rId152"/>
    <p:sldId id="438" r:id="rId153"/>
    <p:sldId id="439" r:id="rId154"/>
    <p:sldId id="440" r:id="rId155"/>
    <p:sldId id="441" r:id="rId156"/>
    <p:sldId id="445" r:id="rId157"/>
    <p:sldId id="451" r:id="rId158"/>
    <p:sldId id="452" r:id="rId159"/>
    <p:sldId id="453" r:id="rId160"/>
    <p:sldId id="446" r:id="rId161"/>
    <p:sldId id="447" r:id="rId162"/>
    <p:sldId id="448" r:id="rId163"/>
    <p:sldId id="449" r:id="rId164"/>
    <p:sldId id="450" r:id="rId165"/>
    <p:sldId id="454" r:id="rId166"/>
    <p:sldId id="455" r:id="rId167"/>
    <p:sldId id="456" r:id="rId168"/>
    <p:sldId id="457" r:id="rId169"/>
    <p:sldId id="483" r:id="rId170"/>
    <p:sldId id="458" r:id="rId171"/>
    <p:sldId id="459" r:id="rId172"/>
    <p:sldId id="460" r:id="rId173"/>
    <p:sldId id="461" r:id="rId174"/>
    <p:sldId id="462" r:id="rId175"/>
    <p:sldId id="463" r:id="rId176"/>
    <p:sldId id="464" r:id="rId177"/>
    <p:sldId id="465" r:id="rId178"/>
    <p:sldId id="466" r:id="rId179"/>
    <p:sldId id="467" r:id="rId180"/>
    <p:sldId id="468" r:id="rId181"/>
    <p:sldId id="469" r:id="rId182"/>
    <p:sldId id="470" r:id="rId183"/>
    <p:sldId id="471" r:id="rId184"/>
    <p:sldId id="472" r:id="rId185"/>
    <p:sldId id="473" r:id="rId186"/>
    <p:sldId id="474" r:id="rId187"/>
    <p:sldId id="476" r:id="rId188"/>
    <p:sldId id="475" r:id="rId189"/>
    <p:sldId id="477" r:id="rId190"/>
    <p:sldId id="484" r:id="rId191"/>
    <p:sldId id="485" r:id="rId192"/>
    <p:sldId id="486" r:id="rId193"/>
    <p:sldId id="479" r:id="rId194"/>
    <p:sldId id="478" r:id="rId195"/>
    <p:sldId id="480" r:id="rId196"/>
    <p:sldId id="481" r:id="rId197"/>
    <p:sldId id="482" r:id="rId198"/>
    <p:sldId id="487" r:id="rId199"/>
    <p:sldId id="492" r:id="rId200"/>
    <p:sldId id="493" r:id="rId201"/>
    <p:sldId id="494" r:id="rId202"/>
    <p:sldId id="488" r:id="rId203"/>
    <p:sldId id="489" r:id="rId204"/>
    <p:sldId id="490" r:id="rId205"/>
    <p:sldId id="491" r:id="rId206"/>
    <p:sldId id="496" r:id="rId207"/>
    <p:sldId id="497" r:id="rId208"/>
    <p:sldId id="495" r:id="rId209"/>
    <p:sldId id="498" r:id="rId210"/>
    <p:sldId id="499" r:id="rId211"/>
    <p:sldId id="501" r:id="rId212"/>
    <p:sldId id="500" r:id="rId213"/>
    <p:sldId id="502" r:id="rId214"/>
    <p:sldId id="503" r:id="rId215"/>
    <p:sldId id="505" r:id="rId216"/>
    <p:sldId id="506" r:id="rId217"/>
    <p:sldId id="504" r:id="rId218"/>
    <p:sldId id="507" r:id="rId219"/>
    <p:sldId id="508" r:id="rId220"/>
    <p:sldId id="509" r:id="rId221"/>
    <p:sldId id="510" r:id="rId222"/>
    <p:sldId id="511" r:id="rId223"/>
    <p:sldId id="512" r:id="rId224"/>
    <p:sldId id="284" r:id="rId2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6600"/>
    <a:srgbClr val="ED682F"/>
    <a:srgbClr val="99FFCC"/>
    <a:srgbClr val="006699"/>
    <a:srgbClr val="0066CC"/>
    <a:srgbClr val="5F5F5F"/>
    <a:srgbClr val="0099CC"/>
    <a:srgbClr val="009999"/>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9" autoAdjust="0"/>
    <p:restoredTop sz="94660"/>
  </p:normalViewPr>
  <p:slideViewPr>
    <p:cSldViewPr snapToGrid="0">
      <p:cViewPr>
        <p:scale>
          <a:sx n="94" d="100"/>
          <a:sy n="94" d="100"/>
        </p:scale>
        <p:origin x="1048" y="376"/>
      </p:cViewPr>
      <p:guideLst/>
    </p:cSldViewPr>
  </p:slideViewPr>
  <p:notesTextViewPr>
    <p:cViewPr>
      <p:scale>
        <a:sx n="1" d="1"/>
        <a:sy n="1" d="1"/>
      </p:scale>
      <p:origin x="0" y="0"/>
    </p:cViewPr>
  </p:notesTextViewPr>
  <p:notesViewPr>
    <p:cSldViewPr snapToGrid="0">
      <p:cViewPr varScale="1">
        <p:scale>
          <a:sx n="63" d="100"/>
          <a:sy n="63" d="100"/>
        </p:scale>
        <p:origin x="3206" y="77"/>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theme" Target="theme/theme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37F2447-4073-FE62-C0C3-75D4390947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DC40709-3B98-DC67-4913-E586452CBC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3C1F9DF-F3CA-418C-8E48-F7B356B78758}" type="datetimeFigureOut">
              <a:rPr lang="en-US" smtClean="0"/>
              <a:t>1/20/25</a:t>
            </a:fld>
            <a:endParaRPr lang="en-US"/>
          </a:p>
        </p:txBody>
      </p:sp>
      <p:sp>
        <p:nvSpPr>
          <p:cNvPr id="4" name="Footer Placeholder 3">
            <a:extLst>
              <a:ext uri="{FF2B5EF4-FFF2-40B4-BE49-F238E27FC236}">
                <a16:creationId xmlns:a16="http://schemas.microsoft.com/office/drawing/2014/main" id="{55CC38A7-E20B-80B0-8BDE-9E37E2123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0B7C110-7488-6D5F-B40E-46432C8E31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50F109-BA63-4FD6-8A99-1DB5A29DE6ED}" type="slidenum">
              <a:rPr lang="en-US" smtClean="0"/>
              <a:t>‹#›</a:t>
            </a:fld>
            <a:endParaRPr lang="en-US"/>
          </a:p>
        </p:txBody>
      </p:sp>
    </p:spTree>
    <p:extLst>
      <p:ext uri="{BB962C8B-B14F-4D97-AF65-F5344CB8AC3E}">
        <p14:creationId xmlns:p14="http://schemas.microsoft.com/office/powerpoint/2010/main" val="167575921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91027443-035D-4263-A7FA-C4F2145FEE00}" type="datetimeFigureOut">
              <a:rPr lang="en-IN" smtClean="0"/>
              <a:t>20/01/25</a:t>
            </a:fld>
            <a:endParaRPr lang="en-IN" dirty="0"/>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1F56EE-BA8C-49DD-9007-330E7C7B6D5D}" type="slidenum">
              <a:rPr lang="en-IN" smtClean="0"/>
              <a:t>‹#›</a:t>
            </a:fld>
            <a:endParaRPr lang="en-IN"/>
          </a:p>
        </p:txBody>
      </p:sp>
      <p:sp>
        <p:nvSpPr>
          <p:cNvPr id="7" name="Rectangle 6">
            <a:extLst>
              <a:ext uri="{FF2B5EF4-FFF2-40B4-BE49-F238E27FC236}">
                <a16:creationId xmlns:a16="http://schemas.microsoft.com/office/drawing/2014/main" id="{BABD7640-3F72-24D1-7443-2282E8CF1706}"/>
              </a:ext>
            </a:extLst>
          </p:cNvPr>
          <p:cNvSpPr/>
          <p:nvPr userDrawn="1"/>
        </p:nvSpPr>
        <p:spPr>
          <a:xfrm flipV="1">
            <a:off x="0" y="270165"/>
            <a:ext cx="12192000" cy="45719"/>
          </a:xfrm>
          <a:prstGeom prst="rect">
            <a:avLst/>
          </a:prstGeom>
          <a:solidFill>
            <a:srgbClr val="ED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9A56E71-EFCF-9F91-A1BB-8FF373E9F1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Tree>
    <p:extLst>
      <p:ext uri="{BB962C8B-B14F-4D97-AF65-F5344CB8AC3E}">
        <p14:creationId xmlns:p14="http://schemas.microsoft.com/office/powerpoint/2010/main" val="1472860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1027443-035D-4263-A7FA-C4F2145FEE00}" type="datetimeFigureOut">
              <a:rPr lang="en-IN" smtClean="0"/>
              <a:t>20/01/25</a:t>
            </a:fld>
            <a:endParaRPr lang="en-IN" dirty="0"/>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1F56EE-BA8C-49DD-9007-330E7C7B6D5D}" type="slidenum">
              <a:rPr lang="en-IN" smtClean="0"/>
              <a:t>‹#›</a:t>
            </a:fld>
            <a:endParaRPr lang="en-IN"/>
          </a:p>
        </p:txBody>
      </p:sp>
      <p:sp>
        <p:nvSpPr>
          <p:cNvPr id="8" name="Rectangle 7">
            <a:extLst>
              <a:ext uri="{FF2B5EF4-FFF2-40B4-BE49-F238E27FC236}">
                <a16:creationId xmlns:a16="http://schemas.microsoft.com/office/drawing/2014/main" id="{D831F74B-A620-BED1-8083-ACD3C2222B33}"/>
              </a:ext>
            </a:extLst>
          </p:cNvPr>
          <p:cNvSpPr/>
          <p:nvPr userDrawn="1"/>
        </p:nvSpPr>
        <p:spPr>
          <a:xfrm flipV="1">
            <a:off x="0" y="270165"/>
            <a:ext cx="12192000" cy="45719"/>
          </a:xfrm>
          <a:prstGeom prst="rect">
            <a:avLst/>
          </a:prstGeom>
          <a:solidFill>
            <a:srgbClr val="ED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16FE7B0-A325-9F6B-5DEA-6CFFB2DBBC1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1267" y="5378909"/>
            <a:ext cx="1210733" cy="1479091"/>
          </a:xfrm>
          <a:prstGeom prst="rect">
            <a:avLst/>
          </a:prstGeom>
        </p:spPr>
      </p:pic>
      <p:pic>
        <p:nvPicPr>
          <p:cNvPr id="10" name="Picture 9">
            <a:extLst>
              <a:ext uri="{FF2B5EF4-FFF2-40B4-BE49-F238E27FC236}">
                <a16:creationId xmlns:a16="http://schemas.microsoft.com/office/drawing/2014/main" id="{1C5AD06A-BD56-1758-E059-92C1C7C4582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Tree>
    <p:extLst>
      <p:ext uri="{BB962C8B-B14F-4D97-AF65-F5344CB8AC3E}">
        <p14:creationId xmlns:p14="http://schemas.microsoft.com/office/powerpoint/2010/main" val="1061150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1027443-035D-4263-A7FA-C4F2145FEE00}" type="datetimeFigureOut">
              <a:rPr lang="en-IN" smtClean="0"/>
              <a:t>20/01/25</a:t>
            </a:fld>
            <a:endParaRPr lang="en-IN" dirty="0"/>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1F56EE-BA8C-49DD-9007-330E7C7B6D5D}" type="slidenum">
              <a:rPr lang="en-IN" smtClean="0"/>
              <a:t>‹#›</a:t>
            </a:fld>
            <a:endParaRPr lang="en-IN"/>
          </a:p>
        </p:txBody>
      </p:sp>
      <p:sp>
        <p:nvSpPr>
          <p:cNvPr id="7" name="Rectangle 6">
            <a:extLst>
              <a:ext uri="{FF2B5EF4-FFF2-40B4-BE49-F238E27FC236}">
                <a16:creationId xmlns:a16="http://schemas.microsoft.com/office/drawing/2014/main" id="{FEF13F31-6E9D-2B76-A67F-6671E18E0B01}"/>
              </a:ext>
            </a:extLst>
          </p:cNvPr>
          <p:cNvSpPr/>
          <p:nvPr userDrawn="1"/>
        </p:nvSpPr>
        <p:spPr>
          <a:xfrm flipV="1">
            <a:off x="0" y="270165"/>
            <a:ext cx="12192000" cy="45719"/>
          </a:xfrm>
          <a:prstGeom prst="rect">
            <a:avLst/>
          </a:prstGeom>
          <a:solidFill>
            <a:srgbClr val="ED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BF20BC5-158B-FBD7-0661-46090C9DD1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1267" y="5378909"/>
            <a:ext cx="1210733" cy="1479091"/>
          </a:xfrm>
          <a:prstGeom prst="rect">
            <a:avLst/>
          </a:prstGeom>
        </p:spPr>
      </p:pic>
      <p:pic>
        <p:nvPicPr>
          <p:cNvPr id="9" name="Picture 8">
            <a:extLst>
              <a:ext uri="{FF2B5EF4-FFF2-40B4-BE49-F238E27FC236}">
                <a16:creationId xmlns:a16="http://schemas.microsoft.com/office/drawing/2014/main" id="{529CD942-F6EE-95F6-92C9-66D686A7E0F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Tree>
    <p:extLst>
      <p:ext uri="{BB962C8B-B14F-4D97-AF65-F5344CB8AC3E}">
        <p14:creationId xmlns:p14="http://schemas.microsoft.com/office/powerpoint/2010/main" val="970996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1027443-035D-4263-A7FA-C4F2145FEE00}" type="datetimeFigureOut">
              <a:rPr lang="en-IN" smtClean="0"/>
              <a:t>20/01/25</a:t>
            </a:fld>
            <a:endParaRPr lang="en-IN" dirty="0"/>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1F56EE-BA8C-49DD-9007-330E7C7B6D5D}" type="slidenum">
              <a:rPr lang="en-IN" smtClean="0"/>
              <a:t>‹#›</a:t>
            </a:fld>
            <a:endParaRPr lang="en-IN"/>
          </a:p>
        </p:txBody>
      </p:sp>
      <p:sp>
        <p:nvSpPr>
          <p:cNvPr id="7" name="Rectangle 6">
            <a:extLst>
              <a:ext uri="{FF2B5EF4-FFF2-40B4-BE49-F238E27FC236}">
                <a16:creationId xmlns:a16="http://schemas.microsoft.com/office/drawing/2014/main" id="{C45613ED-840F-189B-6184-7C2E83F74658}"/>
              </a:ext>
            </a:extLst>
          </p:cNvPr>
          <p:cNvSpPr/>
          <p:nvPr userDrawn="1"/>
        </p:nvSpPr>
        <p:spPr>
          <a:xfrm flipV="1">
            <a:off x="0" y="270165"/>
            <a:ext cx="12192000" cy="45719"/>
          </a:xfrm>
          <a:prstGeom prst="rect">
            <a:avLst/>
          </a:prstGeom>
          <a:solidFill>
            <a:srgbClr val="ED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2EC0B6F-B947-A6A9-12AC-258AD1C53B1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1267" y="5378909"/>
            <a:ext cx="1210733" cy="1479091"/>
          </a:xfrm>
          <a:prstGeom prst="rect">
            <a:avLst/>
          </a:prstGeom>
        </p:spPr>
      </p:pic>
      <p:pic>
        <p:nvPicPr>
          <p:cNvPr id="9" name="Picture 8">
            <a:extLst>
              <a:ext uri="{FF2B5EF4-FFF2-40B4-BE49-F238E27FC236}">
                <a16:creationId xmlns:a16="http://schemas.microsoft.com/office/drawing/2014/main" id="{65962AF7-6154-320D-76CC-8BC30D776C8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Tree>
    <p:extLst>
      <p:ext uri="{BB962C8B-B14F-4D97-AF65-F5344CB8AC3E}">
        <p14:creationId xmlns:p14="http://schemas.microsoft.com/office/powerpoint/2010/main" val="314237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1027443-035D-4263-A7FA-C4F2145FEE00}" type="datetimeFigureOut">
              <a:rPr lang="en-IN" smtClean="0"/>
              <a:t>20/01/25</a:t>
            </a:fld>
            <a:endParaRPr lang="en-IN" dirty="0"/>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1F56EE-BA8C-49DD-9007-330E7C7B6D5D}" type="slidenum">
              <a:rPr lang="en-IN" smtClean="0"/>
              <a:t>‹#›</a:t>
            </a:fld>
            <a:endParaRPr lang="en-IN"/>
          </a:p>
        </p:txBody>
      </p:sp>
      <p:sp>
        <p:nvSpPr>
          <p:cNvPr id="7" name="Rectangle 6">
            <a:extLst>
              <a:ext uri="{FF2B5EF4-FFF2-40B4-BE49-F238E27FC236}">
                <a16:creationId xmlns:a16="http://schemas.microsoft.com/office/drawing/2014/main" id="{1A0D2130-1B1B-ECF5-E934-C051E93F35C9}"/>
              </a:ext>
            </a:extLst>
          </p:cNvPr>
          <p:cNvSpPr/>
          <p:nvPr userDrawn="1"/>
        </p:nvSpPr>
        <p:spPr>
          <a:xfrm flipV="1">
            <a:off x="0" y="270165"/>
            <a:ext cx="12192000" cy="45719"/>
          </a:xfrm>
          <a:prstGeom prst="rect">
            <a:avLst/>
          </a:prstGeom>
          <a:solidFill>
            <a:srgbClr val="ED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D0ACDD3-80A2-5245-41A0-3EEB52FA075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1267" y="5378909"/>
            <a:ext cx="1210733" cy="1479091"/>
          </a:xfrm>
          <a:prstGeom prst="rect">
            <a:avLst/>
          </a:prstGeom>
        </p:spPr>
      </p:pic>
      <p:pic>
        <p:nvPicPr>
          <p:cNvPr id="9" name="Picture 8">
            <a:extLst>
              <a:ext uri="{FF2B5EF4-FFF2-40B4-BE49-F238E27FC236}">
                <a16:creationId xmlns:a16="http://schemas.microsoft.com/office/drawing/2014/main" id="{177AB47A-A374-AE7C-0E11-8E938CD7B43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Tree>
    <p:extLst>
      <p:ext uri="{BB962C8B-B14F-4D97-AF65-F5344CB8AC3E}">
        <p14:creationId xmlns:p14="http://schemas.microsoft.com/office/powerpoint/2010/main" val="3084996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1027443-035D-4263-A7FA-C4F2145FEE00}" type="datetimeFigureOut">
              <a:rPr lang="en-IN" smtClean="0"/>
              <a:t>20/01/25</a:t>
            </a:fld>
            <a:endParaRPr lang="en-IN" dirty="0"/>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1F56EE-BA8C-49DD-9007-330E7C7B6D5D}" type="slidenum">
              <a:rPr lang="en-IN" smtClean="0"/>
              <a:t>‹#›</a:t>
            </a:fld>
            <a:endParaRPr lang="en-IN"/>
          </a:p>
        </p:txBody>
      </p:sp>
      <p:sp>
        <p:nvSpPr>
          <p:cNvPr id="7" name="Rectangle 6">
            <a:extLst>
              <a:ext uri="{FF2B5EF4-FFF2-40B4-BE49-F238E27FC236}">
                <a16:creationId xmlns:a16="http://schemas.microsoft.com/office/drawing/2014/main" id="{E930D09D-960A-1FCA-82AD-1AA292596FBC}"/>
              </a:ext>
            </a:extLst>
          </p:cNvPr>
          <p:cNvSpPr/>
          <p:nvPr userDrawn="1"/>
        </p:nvSpPr>
        <p:spPr>
          <a:xfrm flipV="1">
            <a:off x="0" y="270165"/>
            <a:ext cx="12192000" cy="45719"/>
          </a:xfrm>
          <a:prstGeom prst="rect">
            <a:avLst/>
          </a:prstGeom>
          <a:solidFill>
            <a:srgbClr val="ED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44041FD-DC37-3C20-CEE8-0103588488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1267" y="5378909"/>
            <a:ext cx="1210733" cy="1479091"/>
          </a:xfrm>
          <a:prstGeom prst="rect">
            <a:avLst/>
          </a:prstGeom>
        </p:spPr>
      </p:pic>
      <p:pic>
        <p:nvPicPr>
          <p:cNvPr id="9" name="Picture 8">
            <a:extLst>
              <a:ext uri="{FF2B5EF4-FFF2-40B4-BE49-F238E27FC236}">
                <a16:creationId xmlns:a16="http://schemas.microsoft.com/office/drawing/2014/main" id="{16051374-8A08-B2B5-3D4C-458F584ABF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Tree>
    <p:extLst>
      <p:ext uri="{BB962C8B-B14F-4D97-AF65-F5344CB8AC3E}">
        <p14:creationId xmlns:p14="http://schemas.microsoft.com/office/powerpoint/2010/main" val="2452751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91027443-035D-4263-A7FA-C4F2145FEE00}" type="datetimeFigureOut">
              <a:rPr lang="en-IN" smtClean="0"/>
              <a:t>20/01/25</a:t>
            </a:fld>
            <a:endParaRPr lang="en-IN" dirty="0"/>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1F56EE-BA8C-49DD-9007-330E7C7B6D5D}" type="slidenum">
              <a:rPr lang="en-IN" smtClean="0"/>
              <a:t>‹#›</a:t>
            </a:fld>
            <a:endParaRPr lang="en-IN"/>
          </a:p>
        </p:txBody>
      </p:sp>
      <p:sp>
        <p:nvSpPr>
          <p:cNvPr id="8" name="Rectangle 7">
            <a:extLst>
              <a:ext uri="{FF2B5EF4-FFF2-40B4-BE49-F238E27FC236}">
                <a16:creationId xmlns:a16="http://schemas.microsoft.com/office/drawing/2014/main" id="{2FD38F5E-6DEF-DD58-5C51-CC0FD276BE3E}"/>
              </a:ext>
            </a:extLst>
          </p:cNvPr>
          <p:cNvSpPr/>
          <p:nvPr userDrawn="1"/>
        </p:nvSpPr>
        <p:spPr>
          <a:xfrm flipV="1">
            <a:off x="0" y="270165"/>
            <a:ext cx="12192000" cy="45719"/>
          </a:xfrm>
          <a:prstGeom prst="rect">
            <a:avLst/>
          </a:prstGeom>
          <a:solidFill>
            <a:srgbClr val="ED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C2F77F8-A456-895C-D404-686DA178C42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1267" y="5378909"/>
            <a:ext cx="1210733" cy="1479091"/>
          </a:xfrm>
          <a:prstGeom prst="rect">
            <a:avLst/>
          </a:prstGeom>
        </p:spPr>
      </p:pic>
      <p:pic>
        <p:nvPicPr>
          <p:cNvPr id="10" name="Picture 9">
            <a:extLst>
              <a:ext uri="{FF2B5EF4-FFF2-40B4-BE49-F238E27FC236}">
                <a16:creationId xmlns:a16="http://schemas.microsoft.com/office/drawing/2014/main" id="{DE25F6B9-8F21-2505-0C36-2BE496B8F6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Tree>
    <p:extLst>
      <p:ext uri="{BB962C8B-B14F-4D97-AF65-F5344CB8AC3E}">
        <p14:creationId xmlns:p14="http://schemas.microsoft.com/office/powerpoint/2010/main" val="452525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91027443-035D-4263-A7FA-C4F2145FEE00}" type="datetimeFigureOut">
              <a:rPr lang="en-IN" smtClean="0"/>
              <a:t>20/01/25</a:t>
            </a:fld>
            <a:endParaRPr lang="en-IN" dirty="0"/>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01F56EE-BA8C-49DD-9007-330E7C7B6D5D}" type="slidenum">
              <a:rPr lang="en-IN" smtClean="0"/>
              <a:t>‹#›</a:t>
            </a:fld>
            <a:endParaRPr lang="en-IN"/>
          </a:p>
        </p:txBody>
      </p:sp>
      <p:sp>
        <p:nvSpPr>
          <p:cNvPr id="10" name="Rectangle 9">
            <a:extLst>
              <a:ext uri="{FF2B5EF4-FFF2-40B4-BE49-F238E27FC236}">
                <a16:creationId xmlns:a16="http://schemas.microsoft.com/office/drawing/2014/main" id="{45C97826-FBF2-F6D8-DDCB-D7EF39D820EE}"/>
              </a:ext>
            </a:extLst>
          </p:cNvPr>
          <p:cNvSpPr/>
          <p:nvPr userDrawn="1"/>
        </p:nvSpPr>
        <p:spPr>
          <a:xfrm flipV="1">
            <a:off x="0" y="270165"/>
            <a:ext cx="12192000" cy="45719"/>
          </a:xfrm>
          <a:prstGeom prst="rect">
            <a:avLst/>
          </a:prstGeom>
          <a:solidFill>
            <a:srgbClr val="ED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10A869-58B9-3E31-676F-453FA039DF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1267" y="5378909"/>
            <a:ext cx="1210733" cy="1479091"/>
          </a:xfrm>
          <a:prstGeom prst="rect">
            <a:avLst/>
          </a:prstGeom>
        </p:spPr>
      </p:pic>
      <p:pic>
        <p:nvPicPr>
          <p:cNvPr id="12" name="Picture 11">
            <a:extLst>
              <a:ext uri="{FF2B5EF4-FFF2-40B4-BE49-F238E27FC236}">
                <a16:creationId xmlns:a16="http://schemas.microsoft.com/office/drawing/2014/main" id="{77436E55-F0A2-BF53-8A61-8C70589982B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Tree>
    <p:extLst>
      <p:ext uri="{BB962C8B-B14F-4D97-AF65-F5344CB8AC3E}">
        <p14:creationId xmlns:p14="http://schemas.microsoft.com/office/powerpoint/2010/main" val="2115386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1027443-035D-4263-A7FA-C4F2145FEE00}" type="datetimeFigureOut">
              <a:rPr lang="en-IN" smtClean="0"/>
              <a:t>20/01/25</a:t>
            </a:fld>
            <a:endParaRPr lang="en-IN" dirty="0"/>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01F56EE-BA8C-49DD-9007-330E7C7B6D5D}" type="slidenum">
              <a:rPr lang="en-IN" smtClean="0"/>
              <a:t>‹#›</a:t>
            </a:fld>
            <a:endParaRPr lang="en-IN"/>
          </a:p>
        </p:txBody>
      </p:sp>
      <p:sp>
        <p:nvSpPr>
          <p:cNvPr id="6" name="Rectangle 5">
            <a:extLst>
              <a:ext uri="{FF2B5EF4-FFF2-40B4-BE49-F238E27FC236}">
                <a16:creationId xmlns:a16="http://schemas.microsoft.com/office/drawing/2014/main" id="{25B07A2F-75A8-D7CF-8C39-3499BD055D20}"/>
              </a:ext>
            </a:extLst>
          </p:cNvPr>
          <p:cNvSpPr/>
          <p:nvPr userDrawn="1"/>
        </p:nvSpPr>
        <p:spPr>
          <a:xfrm flipV="1">
            <a:off x="0" y="270165"/>
            <a:ext cx="12192000" cy="45719"/>
          </a:xfrm>
          <a:prstGeom prst="rect">
            <a:avLst/>
          </a:prstGeom>
          <a:solidFill>
            <a:srgbClr val="ED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FB4DAFF-CFFD-765D-F0B1-849B4901C0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1267" y="5378909"/>
            <a:ext cx="1210733" cy="1479091"/>
          </a:xfrm>
          <a:prstGeom prst="rect">
            <a:avLst/>
          </a:prstGeom>
        </p:spPr>
      </p:pic>
      <p:pic>
        <p:nvPicPr>
          <p:cNvPr id="8" name="Picture 7">
            <a:extLst>
              <a:ext uri="{FF2B5EF4-FFF2-40B4-BE49-F238E27FC236}">
                <a16:creationId xmlns:a16="http://schemas.microsoft.com/office/drawing/2014/main" id="{EF503B0F-9755-A213-7AF2-71B2FC5C90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Tree>
    <p:extLst>
      <p:ext uri="{BB962C8B-B14F-4D97-AF65-F5344CB8AC3E}">
        <p14:creationId xmlns:p14="http://schemas.microsoft.com/office/powerpoint/2010/main" val="2406611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027443-035D-4263-A7FA-C4F2145FEE00}" type="datetimeFigureOut">
              <a:rPr lang="en-IN" smtClean="0"/>
              <a:t>20/01/25</a:t>
            </a:fld>
            <a:endParaRPr lang="en-IN" dirty="0"/>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01F56EE-BA8C-49DD-9007-330E7C7B6D5D}" type="slidenum">
              <a:rPr lang="en-IN" smtClean="0"/>
              <a:t>‹#›</a:t>
            </a:fld>
            <a:endParaRPr lang="en-IN"/>
          </a:p>
        </p:txBody>
      </p:sp>
      <p:pic>
        <p:nvPicPr>
          <p:cNvPr id="8" name="Picture 7">
            <a:extLst>
              <a:ext uri="{FF2B5EF4-FFF2-40B4-BE49-F238E27FC236}">
                <a16:creationId xmlns:a16="http://schemas.microsoft.com/office/drawing/2014/main" id="{05366D0D-F54B-0ABB-B75C-613FEBEA1E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891"/>
            <a:ext cx="12192000" cy="6854218"/>
          </a:xfrm>
          <a:prstGeom prst="rect">
            <a:avLst/>
          </a:prstGeom>
        </p:spPr>
      </p:pic>
      <p:sp>
        <p:nvSpPr>
          <p:cNvPr id="9" name="Rectangle 8">
            <a:extLst>
              <a:ext uri="{FF2B5EF4-FFF2-40B4-BE49-F238E27FC236}">
                <a16:creationId xmlns:a16="http://schemas.microsoft.com/office/drawing/2014/main" id="{3F7C8214-5533-BE70-7D3B-39BA071A7619}"/>
              </a:ext>
            </a:extLst>
          </p:cNvPr>
          <p:cNvSpPr/>
          <p:nvPr userDrawn="1"/>
        </p:nvSpPr>
        <p:spPr>
          <a:xfrm>
            <a:off x="10305288" y="5907024"/>
            <a:ext cx="1316736" cy="4493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1533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027443-035D-4263-A7FA-C4F2145FEE00}" type="datetimeFigureOut">
              <a:rPr lang="en-IN" smtClean="0"/>
              <a:t>20/01/25</a:t>
            </a:fld>
            <a:endParaRPr lang="en-IN" dirty="0"/>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01F56EE-BA8C-49DD-9007-330E7C7B6D5D}" type="slidenum">
              <a:rPr lang="en-IN" smtClean="0"/>
              <a:t>‹#›</a:t>
            </a:fld>
            <a:endParaRPr lang="en-IN"/>
          </a:p>
        </p:txBody>
      </p:sp>
      <p:pic>
        <p:nvPicPr>
          <p:cNvPr id="6" name="Picture 5">
            <a:extLst>
              <a:ext uri="{FF2B5EF4-FFF2-40B4-BE49-F238E27FC236}">
                <a16:creationId xmlns:a16="http://schemas.microsoft.com/office/drawing/2014/main" id="{DA24B4EC-6E74-E11C-04B5-48BC193690A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891"/>
            <a:ext cx="12192000" cy="6854218"/>
          </a:xfrm>
          <a:prstGeom prst="rect">
            <a:avLst/>
          </a:prstGeom>
        </p:spPr>
      </p:pic>
    </p:spTree>
    <p:extLst>
      <p:ext uri="{BB962C8B-B14F-4D97-AF65-F5344CB8AC3E}">
        <p14:creationId xmlns:p14="http://schemas.microsoft.com/office/powerpoint/2010/main" val="123348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1027443-035D-4263-A7FA-C4F2145FEE00}" type="datetimeFigureOut">
              <a:rPr lang="en-IN" smtClean="0"/>
              <a:t>20/01/25</a:t>
            </a:fld>
            <a:endParaRPr lang="en-IN" dirty="0"/>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1F56EE-BA8C-49DD-9007-330E7C7B6D5D}" type="slidenum">
              <a:rPr lang="en-IN" smtClean="0"/>
              <a:t>‹#›</a:t>
            </a:fld>
            <a:endParaRPr lang="en-IN"/>
          </a:p>
        </p:txBody>
      </p:sp>
      <p:sp>
        <p:nvSpPr>
          <p:cNvPr id="8" name="Rectangle 7">
            <a:extLst>
              <a:ext uri="{FF2B5EF4-FFF2-40B4-BE49-F238E27FC236}">
                <a16:creationId xmlns:a16="http://schemas.microsoft.com/office/drawing/2014/main" id="{CF8A7419-0EE5-8818-BC14-5E5937C761D0}"/>
              </a:ext>
            </a:extLst>
          </p:cNvPr>
          <p:cNvSpPr/>
          <p:nvPr userDrawn="1"/>
        </p:nvSpPr>
        <p:spPr>
          <a:xfrm flipV="1">
            <a:off x="0" y="270165"/>
            <a:ext cx="12192000" cy="45719"/>
          </a:xfrm>
          <a:prstGeom prst="rect">
            <a:avLst/>
          </a:prstGeom>
          <a:solidFill>
            <a:srgbClr val="ED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3402B01-8388-1906-BE4B-25D724EFF7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1267" y="5378909"/>
            <a:ext cx="1210733" cy="1479091"/>
          </a:xfrm>
          <a:prstGeom prst="rect">
            <a:avLst/>
          </a:prstGeom>
        </p:spPr>
      </p:pic>
      <p:pic>
        <p:nvPicPr>
          <p:cNvPr id="10" name="Picture 9">
            <a:extLst>
              <a:ext uri="{FF2B5EF4-FFF2-40B4-BE49-F238E27FC236}">
                <a16:creationId xmlns:a16="http://schemas.microsoft.com/office/drawing/2014/main" id="{1DBBF8F9-5BA7-01F4-CF6A-956300CB8E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Tree>
    <p:extLst>
      <p:ext uri="{BB962C8B-B14F-4D97-AF65-F5344CB8AC3E}">
        <p14:creationId xmlns:p14="http://schemas.microsoft.com/office/powerpoint/2010/main" val="2608401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1F56EE-BA8C-49DD-9007-330E7C7B6D5D}" type="slidenum">
              <a:rPr lang="en-IN" smtClean="0"/>
              <a:t>‹#›</a:t>
            </a:fld>
            <a:endParaRPr lang="en-IN"/>
          </a:p>
        </p:txBody>
      </p:sp>
    </p:spTree>
    <p:extLst>
      <p:ext uri="{BB962C8B-B14F-4D97-AF65-F5344CB8AC3E}">
        <p14:creationId xmlns:p14="http://schemas.microsoft.com/office/powerpoint/2010/main" val="3140334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1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hyperlink" Target="https://en.wikipedia.org/wiki/Computing" TargetMode="External"/><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hyperlink" Target="https://en.wikipedia.org/wiki/Synchronization_(computer_science)" TargetMode="External"/><Relationship Id="rId4" Type="http://schemas.openxmlformats.org/officeDocument/2006/relationships/hyperlink" Target="https://en.wikipedia.org/wiki/Process_(computing)"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hyperlink" Target="https://en.wikipedia.org/wiki/File:Kernel_Layout.svg" TargetMode="External"/><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664F7C6E-9292-020B-D98B-4DA88C69705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6246"/>
          <a:stretch/>
        </p:blipFill>
        <p:spPr>
          <a:xfrm>
            <a:off x="3564819" y="1286905"/>
            <a:ext cx="4398540" cy="1253096"/>
          </a:xfrm>
          <a:prstGeom prst="rect">
            <a:avLst/>
          </a:prstGeom>
        </p:spPr>
      </p:pic>
      <p:sp>
        <p:nvSpPr>
          <p:cNvPr id="2" name="Title 1">
            <a:extLst>
              <a:ext uri="{FF2B5EF4-FFF2-40B4-BE49-F238E27FC236}">
                <a16:creationId xmlns:a16="http://schemas.microsoft.com/office/drawing/2014/main" id="{45A98601-B17D-0AFB-D108-62AADAD7477E}"/>
              </a:ext>
            </a:extLst>
          </p:cNvPr>
          <p:cNvSpPr txBox="1">
            <a:spLocks/>
          </p:cNvSpPr>
          <p:nvPr/>
        </p:nvSpPr>
        <p:spPr bwMode="gray">
          <a:xfrm>
            <a:off x="659396" y="2722331"/>
            <a:ext cx="10873208" cy="1828083"/>
          </a:xfrm>
          <a:prstGeom prst="rect">
            <a:avLst/>
          </a:prstGeom>
        </p:spPr>
        <p:txBody>
          <a:bodyPr anchor="ctr"/>
          <a:lstStyle>
            <a:lvl1pPr algn="l" defTabSz="914400" rtl="0" eaLnBrk="1" latinLnBrk="0" hangingPunct="1">
              <a:lnSpc>
                <a:spcPct val="90000"/>
              </a:lnSpc>
              <a:spcBef>
                <a:spcPct val="0"/>
              </a:spcBef>
              <a:buNone/>
              <a:defRPr sz="4000" kern="1200" spc="0" baseline="0">
                <a:solidFill>
                  <a:srgbClr val="FF6600"/>
                </a:solidFill>
                <a:latin typeface="Roboto Medium" pitchFamily="2" charset="0"/>
                <a:ea typeface="Roboto Medium" pitchFamily="2" charset="0"/>
                <a:cs typeface="Roboto Medium" pitchFamily="2" charset="0"/>
              </a:defRPr>
            </a:lvl1pPr>
          </a:lstStyle>
          <a:p>
            <a:pPr algn="l"/>
            <a:r>
              <a:rPr lang="en-US" sz="3000" dirty="0"/>
              <a:t>Operating Systems and Linux Programming - </a:t>
            </a:r>
            <a:r>
              <a:rPr lang="en-IN" sz="3000" b="0" i="0" u="none" strike="noStrike" baseline="0" dirty="0">
                <a:solidFill>
                  <a:srgbClr val="000000"/>
                </a:solidFill>
                <a:latin typeface="Times New Roman" panose="02020603050405020304" pitchFamily="18" charset="0"/>
              </a:rPr>
              <a:t> </a:t>
            </a:r>
            <a:r>
              <a:rPr lang="en-IN" sz="3000" dirty="0"/>
              <a:t>M23DE0105 </a:t>
            </a:r>
            <a:r>
              <a:rPr lang="en-IN" sz="1800" b="0" i="0" u="none" strike="noStrike" baseline="0" dirty="0">
                <a:solidFill>
                  <a:srgbClr val="000000"/>
                </a:solidFill>
                <a:latin typeface="Times New Roman" panose="02020603050405020304" pitchFamily="18" charset="0"/>
              </a:rPr>
              <a:t>	</a:t>
            </a:r>
          </a:p>
          <a:p>
            <a:pPr>
              <a:lnSpc>
                <a:spcPct val="150000"/>
              </a:lnSpc>
            </a:pPr>
            <a:r>
              <a:rPr lang="en-US" sz="3200" dirty="0"/>
              <a:t> </a:t>
            </a:r>
            <a:r>
              <a:rPr lang="en-IN" sz="2000" dirty="0">
                <a:solidFill>
                  <a:srgbClr val="0070C0"/>
                </a:solidFill>
              </a:rPr>
              <a:t>MCA Sem I - Academic Year : 2024- 2025  ODD Semester</a:t>
            </a:r>
            <a:endParaRPr lang="en-US" sz="2000" dirty="0">
              <a:solidFill>
                <a:srgbClr val="0070C0"/>
              </a:solidFill>
            </a:endParaRPr>
          </a:p>
        </p:txBody>
      </p:sp>
    </p:spTree>
    <p:extLst>
      <p:ext uri="{BB962C8B-B14F-4D97-AF65-F5344CB8AC3E}">
        <p14:creationId xmlns:p14="http://schemas.microsoft.com/office/powerpoint/2010/main" val="4096696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F9189-D4FD-408D-F474-560355D88F44}"/>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FC46121-D0DD-ABA5-3991-5EEC1CBC6F49}"/>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08</a:t>
            </a:r>
          </a:p>
        </p:txBody>
      </p:sp>
      <p:pic>
        <p:nvPicPr>
          <p:cNvPr id="13" name="Picture 12">
            <a:extLst>
              <a:ext uri="{FF2B5EF4-FFF2-40B4-BE49-F238E27FC236}">
                <a16:creationId xmlns:a16="http://schemas.microsoft.com/office/drawing/2014/main" id="{3DF17CAF-D4B1-1B1A-8A4A-BC418C3BB2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AEF78F56-B887-6930-7815-1EF7EB7CE393}"/>
              </a:ext>
            </a:extLst>
          </p:cNvPr>
          <p:cNvSpPr>
            <a:spLocks noGrp="1" noChangeArrowheads="1"/>
          </p:cNvSpPr>
          <p:nvPr>
            <p:ph type="title"/>
          </p:nvPr>
        </p:nvSpPr>
        <p:spPr>
          <a:xfrm>
            <a:off x="936487" y="705146"/>
            <a:ext cx="7772400" cy="1143000"/>
          </a:xfrm>
        </p:spPr>
        <p:txBody>
          <a:bodyPr/>
          <a:lstStyle/>
          <a:p>
            <a:r>
              <a:rPr lang="en-US" altLang="zh-TW" sz="3600" dirty="0">
                <a:solidFill>
                  <a:srgbClr val="FF6600"/>
                </a:solidFill>
                <a:latin typeface="Aharoni" pitchFamily="2" charset="-79"/>
                <a:cs typeface="Aharoni" pitchFamily="2" charset="-79"/>
              </a:rPr>
              <a:t>Quick Look at the Syllabus</a:t>
            </a:r>
          </a:p>
        </p:txBody>
      </p:sp>
      <p:sp>
        <p:nvSpPr>
          <p:cNvPr id="4" name="Rectangle 3">
            <a:extLst>
              <a:ext uri="{FF2B5EF4-FFF2-40B4-BE49-F238E27FC236}">
                <a16:creationId xmlns:a16="http://schemas.microsoft.com/office/drawing/2014/main" id="{7645CB6A-2B3A-3AA2-DD08-01E4064FFC2C}"/>
              </a:ext>
            </a:extLst>
          </p:cNvPr>
          <p:cNvSpPr txBox="1">
            <a:spLocks noChangeArrowheads="1"/>
          </p:cNvSpPr>
          <p:nvPr/>
        </p:nvSpPr>
        <p:spPr>
          <a:xfrm>
            <a:off x="936487" y="1445027"/>
            <a:ext cx="7772400" cy="31452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dirty="0">
                <a:highlight>
                  <a:srgbClr val="FFFF00"/>
                </a:highlight>
              </a:rPr>
              <a:t>Unit 3: Introduction with shell and Desktop to Linux</a:t>
            </a:r>
            <a:endParaRPr lang="en-US" dirty="0">
              <a:latin typeface="+mj-lt"/>
              <a:ea typeface="+mj-ea"/>
              <a:cs typeface="+mj-cs"/>
            </a:endParaRPr>
          </a:p>
        </p:txBody>
      </p:sp>
      <p:sp>
        <p:nvSpPr>
          <p:cNvPr id="5" name="TextBox 4">
            <a:extLst>
              <a:ext uri="{FF2B5EF4-FFF2-40B4-BE49-F238E27FC236}">
                <a16:creationId xmlns:a16="http://schemas.microsoft.com/office/drawing/2014/main" id="{49711E85-EEA5-855C-ACF2-D80FAC142604}"/>
              </a:ext>
            </a:extLst>
          </p:cNvPr>
          <p:cNvSpPr txBox="1"/>
          <p:nvPr/>
        </p:nvSpPr>
        <p:spPr>
          <a:xfrm>
            <a:off x="860758" y="1953243"/>
            <a:ext cx="10750302" cy="4199611"/>
          </a:xfrm>
          <a:prstGeom prst="rect">
            <a:avLst/>
          </a:prstGeom>
          <a:noFill/>
          <a:ln>
            <a:solidFill>
              <a:srgbClr val="ED682F"/>
            </a:solidFill>
          </a:ln>
        </p:spPr>
        <p:txBody>
          <a:bodyPr wrap="square">
            <a:spAutoFit/>
          </a:bodyPr>
          <a:lstStyle/>
          <a:p>
            <a:pPr algn="just">
              <a:lnSpc>
                <a:spcPct val="150000"/>
              </a:lnSpc>
            </a:pPr>
            <a:r>
              <a:rPr lang="en-US" sz="2000" dirty="0"/>
              <a:t>Introduction and interacting with shell and Desktop to Linux: History, salient features, Linux system architecture, Linux command format, Linux internal and external commands, Directory commands, File related commands, Disk related commands. 	</a:t>
            </a:r>
          </a:p>
          <a:p>
            <a:pPr algn="just">
              <a:lnSpc>
                <a:spcPct val="150000"/>
              </a:lnSpc>
            </a:pPr>
            <a:r>
              <a:rPr lang="en-US" sz="2000" dirty="0"/>
              <a:t>The Linux Shell Basic commands </a:t>
            </a:r>
            <a:r>
              <a:rPr lang="en-US" sz="2000" dirty="0" err="1"/>
              <a:t>cls</a:t>
            </a:r>
            <a:r>
              <a:rPr lang="en-US" sz="2000" dirty="0"/>
              <a:t>, cat, </a:t>
            </a:r>
            <a:r>
              <a:rPr lang="en-US" sz="2000" dirty="0" err="1"/>
              <a:t>cal</a:t>
            </a:r>
            <a:r>
              <a:rPr lang="en-US" sz="2000" dirty="0"/>
              <a:t>, date, calendar, who, </a:t>
            </a:r>
            <a:r>
              <a:rPr lang="en-US" sz="2000" dirty="0" err="1"/>
              <a:t>printf</a:t>
            </a:r>
            <a:r>
              <a:rPr lang="en-US" sz="2000" dirty="0"/>
              <a:t>, </a:t>
            </a:r>
            <a:r>
              <a:rPr lang="en-US" sz="2000" dirty="0" err="1"/>
              <a:t>tty</a:t>
            </a:r>
            <a:r>
              <a:rPr lang="en-US" sz="2000" dirty="0"/>
              <a:t>, </a:t>
            </a:r>
            <a:r>
              <a:rPr lang="en-US" sz="2000" dirty="0" err="1"/>
              <a:t>sty</a:t>
            </a:r>
            <a:r>
              <a:rPr lang="en-US" sz="2000" dirty="0"/>
              <a:t>, </a:t>
            </a:r>
            <a:r>
              <a:rPr lang="en-US" sz="2000" dirty="0" err="1"/>
              <a:t>uname</a:t>
            </a:r>
            <a:r>
              <a:rPr lang="en-US" sz="2000" dirty="0"/>
              <a:t>, passwd, echo, </a:t>
            </a:r>
            <a:r>
              <a:rPr lang="en-US" sz="2000" dirty="0" err="1"/>
              <a:t>tput</a:t>
            </a:r>
            <a:r>
              <a:rPr lang="en-US" sz="2000" dirty="0"/>
              <a:t>, </a:t>
            </a:r>
            <a:r>
              <a:rPr lang="en-US" sz="2000" dirty="0" err="1"/>
              <a:t>bc</a:t>
            </a:r>
            <a:r>
              <a:rPr lang="en-US" sz="2000" dirty="0"/>
              <a:t>, script, Introduction to Shell Scripting, read, Command Line Arguments, Exit Status of a Command. 	</a:t>
            </a:r>
          </a:p>
          <a:p>
            <a:pPr algn="just">
              <a:lnSpc>
                <a:spcPct val="150000"/>
              </a:lnSpc>
            </a:pPr>
            <a:r>
              <a:rPr lang="en-US" sz="2000" dirty="0"/>
              <a:t>shell types, shell script features, executing a shell script, system and user-defined variables, expr command, command substitution, escape sequence characters, shell script arguments, positional parameters, test command, file test, string test, numeric test </a:t>
            </a:r>
            <a:r>
              <a:rPr lang="en-US" dirty="0"/>
              <a:t>	</a:t>
            </a:r>
          </a:p>
        </p:txBody>
      </p:sp>
    </p:spTree>
    <p:extLst>
      <p:ext uri="{BB962C8B-B14F-4D97-AF65-F5344CB8AC3E}">
        <p14:creationId xmlns:p14="http://schemas.microsoft.com/office/powerpoint/2010/main" val="1503852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7F45F-87E2-21AC-4975-19832E112D3E}"/>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678C0C08-0A27-1536-EE94-8360F3DBAA20}"/>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2C2CF88D-2DA7-F9E8-D199-211296E059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777D68BE-E1EA-1F1A-149A-2750C30E20AF}"/>
              </a:ext>
            </a:extLst>
          </p:cNvPr>
          <p:cNvSpPr>
            <a:spLocks noGrp="1" noChangeArrowheads="1"/>
          </p:cNvSpPr>
          <p:nvPr>
            <p:ph type="title"/>
          </p:nvPr>
        </p:nvSpPr>
        <p:spPr>
          <a:xfrm>
            <a:off x="3537712" y="315550"/>
            <a:ext cx="5946756"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Operating System  Services</a:t>
            </a:r>
          </a:p>
        </p:txBody>
      </p:sp>
      <p:sp>
        <p:nvSpPr>
          <p:cNvPr id="2" name="Rectangle 1">
            <a:extLst>
              <a:ext uri="{FF2B5EF4-FFF2-40B4-BE49-F238E27FC236}">
                <a16:creationId xmlns:a16="http://schemas.microsoft.com/office/drawing/2014/main" id="{C2E75EC3-8F0C-C6FE-FCB0-98CEF702E3E6}"/>
              </a:ext>
            </a:extLst>
          </p:cNvPr>
          <p:cNvSpPr/>
          <p:nvPr/>
        </p:nvSpPr>
        <p:spPr>
          <a:xfrm>
            <a:off x="899592" y="1556792"/>
            <a:ext cx="7776864" cy="830997"/>
          </a:xfrm>
          <a:prstGeom prst="rect">
            <a:avLst/>
          </a:prstGeom>
        </p:spPr>
        <p:txBody>
          <a:bodyPr wrap="square">
            <a:spAutoFit/>
          </a:bodyPr>
          <a:lstStyle/>
          <a:p>
            <a:pPr algn="just"/>
            <a:r>
              <a:rPr lang="en-IN" dirty="0"/>
              <a:t>OS provides certain services to programs and to the users of those programs. </a:t>
            </a:r>
            <a:endParaRPr lang="en-IN" sz="2000" dirty="0">
              <a:solidFill>
                <a:srgbClr val="0070C0"/>
              </a:solidFill>
            </a:endParaRPr>
          </a:p>
        </p:txBody>
      </p:sp>
      <p:pic>
        <p:nvPicPr>
          <p:cNvPr id="5" name="Picture 4" descr="https://www.cs.uic.edu/~jbell/CourseNotes/OperatingSystems/images/Chapter2/2_01_OS_Services.jpg">
            <a:extLst>
              <a:ext uri="{FF2B5EF4-FFF2-40B4-BE49-F238E27FC236}">
                <a16:creationId xmlns:a16="http://schemas.microsoft.com/office/drawing/2014/main" id="{992CF006-6D41-3DB3-5AD0-CCD3BADCACB8}"/>
              </a:ext>
            </a:extLst>
          </p:cNvPr>
          <p:cNvPicPr/>
          <p:nvPr/>
        </p:nvPicPr>
        <p:blipFill>
          <a:blip r:embed="rId3" cstate="print"/>
          <a:srcRect/>
          <a:stretch>
            <a:fillRect/>
          </a:stretch>
        </p:blipFill>
        <p:spPr bwMode="auto">
          <a:xfrm>
            <a:off x="1939728" y="2204647"/>
            <a:ext cx="7544740" cy="3689094"/>
          </a:xfrm>
          <a:prstGeom prst="rect">
            <a:avLst/>
          </a:prstGeom>
          <a:noFill/>
          <a:ln w="9525">
            <a:noFill/>
            <a:miter lim="800000"/>
            <a:headEnd/>
            <a:tailEnd/>
          </a:ln>
        </p:spPr>
      </p:pic>
    </p:spTree>
    <p:extLst>
      <p:ext uri="{BB962C8B-B14F-4D97-AF65-F5344CB8AC3E}">
        <p14:creationId xmlns:p14="http://schemas.microsoft.com/office/powerpoint/2010/main" val="3538379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39ACE-CFA2-D09B-1DCB-0EF7A6C9DB20}"/>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07A2D216-4225-49F1-229B-DE2C5A1B7BF6}"/>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77112B4A-CD03-434E-9488-F9105B938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FB4AE0CF-514A-375E-BFF8-AA82CE303598}"/>
              </a:ext>
            </a:extLst>
          </p:cNvPr>
          <p:cNvSpPr>
            <a:spLocks noGrp="1" noChangeArrowheads="1"/>
          </p:cNvSpPr>
          <p:nvPr>
            <p:ph type="title"/>
          </p:nvPr>
        </p:nvSpPr>
        <p:spPr>
          <a:xfrm>
            <a:off x="4523405" y="490648"/>
            <a:ext cx="3145190" cy="1143000"/>
          </a:xfrm>
        </p:spPr>
        <p:txBody>
          <a:bodyPr>
            <a:normAutofit/>
          </a:bodyPr>
          <a:lstStyle/>
          <a:p>
            <a:pPr>
              <a:lnSpc>
                <a:spcPct val="100000"/>
              </a:lnSpc>
            </a:pPr>
            <a:r>
              <a:rPr lang="en-US" altLang="zh-TW" sz="3600" dirty="0">
                <a:solidFill>
                  <a:srgbClr val="FF6600"/>
                </a:solidFill>
                <a:latin typeface="Aharoni" pitchFamily="2" charset="-79"/>
                <a:cs typeface="Aharoni" pitchFamily="2" charset="-79"/>
              </a:rPr>
              <a:t>System  Calls</a:t>
            </a:r>
          </a:p>
        </p:txBody>
      </p:sp>
      <p:sp>
        <p:nvSpPr>
          <p:cNvPr id="4" name="Rectangle 3">
            <a:extLst>
              <a:ext uri="{FF2B5EF4-FFF2-40B4-BE49-F238E27FC236}">
                <a16:creationId xmlns:a16="http://schemas.microsoft.com/office/drawing/2014/main" id="{9D970060-966F-FF8F-6E45-D4AE43465913}"/>
              </a:ext>
            </a:extLst>
          </p:cNvPr>
          <p:cNvSpPr/>
          <p:nvPr/>
        </p:nvSpPr>
        <p:spPr>
          <a:xfrm>
            <a:off x="899592" y="1556792"/>
            <a:ext cx="10475666" cy="1143070"/>
          </a:xfrm>
          <a:prstGeom prst="rect">
            <a:avLst/>
          </a:prstGeom>
        </p:spPr>
        <p:txBody>
          <a:bodyPr wrap="square">
            <a:spAutoFit/>
          </a:bodyPr>
          <a:lstStyle/>
          <a:p>
            <a:pPr algn="just">
              <a:lnSpc>
                <a:spcPct val="150000"/>
              </a:lnSpc>
            </a:pPr>
            <a:r>
              <a:rPr lang="en-IN" sz="2400" dirty="0"/>
              <a:t>In computing, a system call is the programmatic way in which a computer program requests a service from the kernel of the operating system it is executed on. </a:t>
            </a:r>
            <a:endParaRPr lang="en-IN" sz="2400" dirty="0">
              <a:solidFill>
                <a:srgbClr val="0070C0"/>
              </a:solidFill>
            </a:endParaRPr>
          </a:p>
        </p:txBody>
      </p:sp>
      <p:pic>
        <p:nvPicPr>
          <p:cNvPr id="6" name="Picture 5" descr="D:\SSB\Academics\REVA Univ\RU\BCA III Sem\OS\SYSTEM CALL.jpg">
            <a:extLst>
              <a:ext uri="{FF2B5EF4-FFF2-40B4-BE49-F238E27FC236}">
                <a16:creationId xmlns:a16="http://schemas.microsoft.com/office/drawing/2014/main" id="{9BC3FBDA-723D-DF85-0E1D-3777F83B8A8E}"/>
              </a:ext>
            </a:extLst>
          </p:cNvPr>
          <p:cNvPicPr/>
          <p:nvPr/>
        </p:nvPicPr>
        <p:blipFill>
          <a:blip r:embed="rId3" cstate="print"/>
          <a:srcRect/>
          <a:stretch>
            <a:fillRect/>
          </a:stretch>
        </p:blipFill>
        <p:spPr bwMode="auto">
          <a:xfrm>
            <a:off x="3059249" y="3146781"/>
            <a:ext cx="6624736" cy="2808312"/>
          </a:xfrm>
          <a:prstGeom prst="rect">
            <a:avLst/>
          </a:prstGeom>
          <a:noFill/>
          <a:ln w="9525">
            <a:noFill/>
            <a:miter lim="800000"/>
            <a:headEnd/>
            <a:tailEnd/>
          </a:ln>
        </p:spPr>
      </p:pic>
    </p:spTree>
    <p:extLst>
      <p:ext uri="{BB962C8B-B14F-4D97-AF65-F5344CB8AC3E}">
        <p14:creationId xmlns:p14="http://schemas.microsoft.com/office/powerpoint/2010/main" val="26355698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A4D8B-FF1B-3E51-09E6-147F7935B849}"/>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07204DA1-0934-9D3F-82D3-CCDA2A0DF21F}"/>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1F108BFF-1E29-1B49-0BFA-B5F3246DD6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43B04FB2-3270-53A4-3CE3-05E19297A0CD}"/>
              </a:ext>
            </a:extLst>
          </p:cNvPr>
          <p:cNvSpPr>
            <a:spLocks noGrp="1" noChangeArrowheads="1"/>
          </p:cNvSpPr>
          <p:nvPr>
            <p:ph type="title"/>
          </p:nvPr>
        </p:nvSpPr>
        <p:spPr>
          <a:xfrm>
            <a:off x="4523405" y="490648"/>
            <a:ext cx="3145190" cy="1143000"/>
          </a:xfrm>
        </p:spPr>
        <p:txBody>
          <a:bodyPr>
            <a:normAutofit/>
          </a:bodyPr>
          <a:lstStyle/>
          <a:p>
            <a:pPr>
              <a:lnSpc>
                <a:spcPct val="100000"/>
              </a:lnSpc>
            </a:pPr>
            <a:r>
              <a:rPr lang="en-US" altLang="zh-TW" sz="3600" dirty="0">
                <a:solidFill>
                  <a:srgbClr val="FF6600"/>
                </a:solidFill>
                <a:latin typeface="Aharoni" pitchFamily="2" charset="-79"/>
                <a:cs typeface="Aharoni" pitchFamily="2" charset="-79"/>
              </a:rPr>
              <a:t>System  Calls</a:t>
            </a:r>
          </a:p>
        </p:txBody>
      </p:sp>
      <p:sp>
        <p:nvSpPr>
          <p:cNvPr id="2" name="Rectangle 1">
            <a:extLst>
              <a:ext uri="{FF2B5EF4-FFF2-40B4-BE49-F238E27FC236}">
                <a16:creationId xmlns:a16="http://schemas.microsoft.com/office/drawing/2014/main" id="{99AA39A9-2340-A59E-AA90-8CAED681AFC9}"/>
              </a:ext>
            </a:extLst>
          </p:cNvPr>
          <p:cNvSpPr/>
          <p:nvPr/>
        </p:nvSpPr>
        <p:spPr>
          <a:xfrm>
            <a:off x="899592" y="1556792"/>
            <a:ext cx="1094578" cy="369332"/>
          </a:xfrm>
          <a:prstGeom prst="rect">
            <a:avLst/>
          </a:prstGeom>
        </p:spPr>
        <p:txBody>
          <a:bodyPr wrap="square">
            <a:spAutoFit/>
          </a:bodyPr>
          <a:lstStyle/>
          <a:p>
            <a:pPr algn="just"/>
            <a:r>
              <a:rPr lang="en-IN" dirty="0">
                <a:solidFill>
                  <a:srgbClr val="C00000"/>
                </a:solidFill>
              </a:rPr>
              <a:t>Example: </a:t>
            </a:r>
            <a:endParaRPr lang="en-IN" sz="2000" dirty="0">
              <a:solidFill>
                <a:srgbClr val="C00000"/>
              </a:solidFill>
            </a:endParaRPr>
          </a:p>
        </p:txBody>
      </p:sp>
      <p:pic>
        <p:nvPicPr>
          <p:cNvPr id="5" name="Picture 2">
            <a:extLst>
              <a:ext uri="{FF2B5EF4-FFF2-40B4-BE49-F238E27FC236}">
                <a16:creationId xmlns:a16="http://schemas.microsoft.com/office/drawing/2014/main" id="{A2A104B4-3D0C-58C0-490F-C588AC11F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2716" y="1981536"/>
            <a:ext cx="5920946" cy="424844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C505E3EE-80F3-FF26-2D66-F545AD625ED1}"/>
              </a:ext>
            </a:extLst>
          </p:cNvPr>
          <p:cNvSpPr txBox="1"/>
          <p:nvPr/>
        </p:nvSpPr>
        <p:spPr>
          <a:xfrm>
            <a:off x="617864" y="2344239"/>
            <a:ext cx="3701217" cy="2127314"/>
          </a:xfrm>
          <a:prstGeom prst="rect">
            <a:avLst/>
          </a:prstGeom>
          <a:noFill/>
        </p:spPr>
        <p:txBody>
          <a:bodyPr wrap="square">
            <a:spAutoFit/>
          </a:bodyPr>
          <a:lstStyle/>
          <a:p>
            <a:pPr algn="just">
              <a:lnSpc>
                <a:spcPct val="150000"/>
              </a:lnSpc>
            </a:pPr>
            <a:r>
              <a:rPr lang="en-US" dirty="0">
                <a:solidFill>
                  <a:srgbClr val="231F20"/>
                </a:solidFill>
                <a:latin typeface="Palatino-Roman"/>
              </a:rPr>
              <a:t>T</a:t>
            </a:r>
            <a:r>
              <a:rPr lang="en-US" sz="1800" b="0" i="0" u="none" strike="noStrike" baseline="0" dirty="0">
                <a:solidFill>
                  <a:srgbClr val="231F20"/>
                </a:solidFill>
                <a:latin typeface="Palatino-Roman"/>
              </a:rPr>
              <a:t>o illustrate how system calls are used: </a:t>
            </a:r>
          </a:p>
          <a:p>
            <a:pPr algn="just">
              <a:lnSpc>
                <a:spcPct val="150000"/>
              </a:lnSpc>
            </a:pPr>
            <a:r>
              <a:rPr lang="en-US" sz="1800" b="0" i="0" u="none" strike="noStrike" baseline="0" dirty="0">
                <a:solidFill>
                  <a:srgbClr val="0000FF"/>
                </a:solidFill>
                <a:latin typeface="Palatino-Roman"/>
              </a:rPr>
              <a:t>write a simple program to read data from one file and copy them to another file.</a:t>
            </a:r>
            <a:endParaRPr lang="en-IN" dirty="0">
              <a:solidFill>
                <a:srgbClr val="0000FF"/>
              </a:solidFill>
            </a:endParaRPr>
          </a:p>
        </p:txBody>
      </p:sp>
    </p:spTree>
    <p:extLst>
      <p:ext uri="{BB962C8B-B14F-4D97-AF65-F5344CB8AC3E}">
        <p14:creationId xmlns:p14="http://schemas.microsoft.com/office/powerpoint/2010/main" val="15270133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AC70F-C1D1-0F3A-D8F0-FF09CD135BCA}"/>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A49123D2-A0CB-A3E6-7F69-3362AED60703}"/>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8D61E426-4C38-E877-B6F9-E2095E3637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1A0BAA49-CDFE-79C0-31BB-071E15FBC074}"/>
              </a:ext>
            </a:extLst>
          </p:cNvPr>
          <p:cNvSpPr>
            <a:spLocks noGrp="1" noChangeArrowheads="1"/>
          </p:cNvSpPr>
          <p:nvPr>
            <p:ph type="title"/>
          </p:nvPr>
        </p:nvSpPr>
        <p:spPr>
          <a:xfrm>
            <a:off x="4523405" y="490648"/>
            <a:ext cx="3145190" cy="1143000"/>
          </a:xfrm>
        </p:spPr>
        <p:txBody>
          <a:bodyPr>
            <a:normAutofit/>
          </a:bodyPr>
          <a:lstStyle/>
          <a:p>
            <a:pPr>
              <a:lnSpc>
                <a:spcPct val="100000"/>
              </a:lnSpc>
            </a:pPr>
            <a:r>
              <a:rPr lang="en-US" altLang="zh-TW" sz="3600" dirty="0">
                <a:solidFill>
                  <a:srgbClr val="FF6600"/>
                </a:solidFill>
                <a:latin typeface="Aharoni" pitchFamily="2" charset="-79"/>
                <a:cs typeface="Aharoni" pitchFamily="2" charset="-79"/>
              </a:rPr>
              <a:t>System  Calls</a:t>
            </a:r>
          </a:p>
        </p:txBody>
      </p:sp>
      <p:sp>
        <p:nvSpPr>
          <p:cNvPr id="2" name="Rectangle 1">
            <a:extLst>
              <a:ext uri="{FF2B5EF4-FFF2-40B4-BE49-F238E27FC236}">
                <a16:creationId xmlns:a16="http://schemas.microsoft.com/office/drawing/2014/main" id="{BCE4E90F-79BC-DD58-1260-8859AB218B9A}"/>
              </a:ext>
            </a:extLst>
          </p:cNvPr>
          <p:cNvSpPr/>
          <p:nvPr/>
        </p:nvSpPr>
        <p:spPr>
          <a:xfrm>
            <a:off x="899592" y="1556792"/>
            <a:ext cx="1094578" cy="369332"/>
          </a:xfrm>
          <a:prstGeom prst="rect">
            <a:avLst/>
          </a:prstGeom>
        </p:spPr>
        <p:txBody>
          <a:bodyPr wrap="square">
            <a:spAutoFit/>
          </a:bodyPr>
          <a:lstStyle/>
          <a:p>
            <a:pPr algn="just"/>
            <a:r>
              <a:rPr lang="en-IN" dirty="0">
                <a:solidFill>
                  <a:srgbClr val="C00000"/>
                </a:solidFill>
              </a:rPr>
              <a:t>Example: </a:t>
            </a:r>
            <a:endParaRPr lang="en-IN" sz="2000" dirty="0">
              <a:solidFill>
                <a:srgbClr val="C00000"/>
              </a:solidFill>
            </a:endParaRPr>
          </a:p>
        </p:txBody>
      </p:sp>
      <p:pic>
        <p:nvPicPr>
          <p:cNvPr id="4" name="Picture 2">
            <a:extLst>
              <a:ext uri="{FF2B5EF4-FFF2-40B4-BE49-F238E27FC236}">
                <a16:creationId xmlns:a16="http://schemas.microsoft.com/office/drawing/2014/main" id="{07A9A972-A956-3F91-E552-FE606287E9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8418" y="1929549"/>
            <a:ext cx="6007199" cy="41003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50241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5AAB6-4CDA-063B-A280-404F7ADBA774}"/>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6AB744B9-26E8-8095-0F9C-C485F42680D7}"/>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8B724A58-BB71-E4F8-BFF7-070963FC05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50AF0CC4-1A54-A2A6-BF80-07239C61F30E}"/>
              </a:ext>
            </a:extLst>
          </p:cNvPr>
          <p:cNvSpPr>
            <a:spLocks noGrp="1" noChangeArrowheads="1"/>
          </p:cNvSpPr>
          <p:nvPr>
            <p:ph type="title"/>
          </p:nvPr>
        </p:nvSpPr>
        <p:spPr>
          <a:xfrm>
            <a:off x="4523405" y="490648"/>
            <a:ext cx="3145190" cy="1143000"/>
          </a:xfrm>
        </p:spPr>
        <p:txBody>
          <a:bodyPr>
            <a:normAutofit/>
          </a:bodyPr>
          <a:lstStyle/>
          <a:p>
            <a:pPr>
              <a:lnSpc>
                <a:spcPct val="100000"/>
              </a:lnSpc>
            </a:pPr>
            <a:r>
              <a:rPr lang="en-US" altLang="zh-TW" sz="3600" dirty="0">
                <a:solidFill>
                  <a:srgbClr val="FF6600"/>
                </a:solidFill>
                <a:latin typeface="Aharoni" pitchFamily="2" charset="-79"/>
                <a:cs typeface="Aharoni" pitchFamily="2" charset="-79"/>
              </a:rPr>
              <a:t>System  Calls</a:t>
            </a:r>
          </a:p>
        </p:txBody>
      </p:sp>
      <p:sp>
        <p:nvSpPr>
          <p:cNvPr id="5" name="Rectangle 4">
            <a:extLst>
              <a:ext uri="{FF2B5EF4-FFF2-40B4-BE49-F238E27FC236}">
                <a16:creationId xmlns:a16="http://schemas.microsoft.com/office/drawing/2014/main" id="{1CE69B77-67F5-3FF8-842F-F5D8E4A69B19}"/>
              </a:ext>
            </a:extLst>
          </p:cNvPr>
          <p:cNvSpPr/>
          <p:nvPr/>
        </p:nvSpPr>
        <p:spPr>
          <a:xfrm>
            <a:off x="889864" y="1633648"/>
            <a:ext cx="7776864" cy="369332"/>
          </a:xfrm>
          <a:prstGeom prst="rect">
            <a:avLst/>
          </a:prstGeom>
        </p:spPr>
        <p:txBody>
          <a:bodyPr wrap="square">
            <a:spAutoFit/>
          </a:bodyPr>
          <a:lstStyle/>
          <a:p>
            <a:pPr algn="just"/>
            <a:r>
              <a:rPr lang="en-IN" dirty="0">
                <a:highlight>
                  <a:srgbClr val="FFFF00"/>
                </a:highlight>
              </a:rPr>
              <a:t>Types of System Calls:</a:t>
            </a:r>
            <a:endParaRPr lang="en-IN" sz="2000" dirty="0">
              <a:highlight>
                <a:srgbClr val="FFFF00"/>
              </a:highlight>
            </a:endParaRPr>
          </a:p>
        </p:txBody>
      </p:sp>
      <p:sp>
        <p:nvSpPr>
          <p:cNvPr id="7" name="Rectangle 6">
            <a:extLst>
              <a:ext uri="{FF2B5EF4-FFF2-40B4-BE49-F238E27FC236}">
                <a16:creationId xmlns:a16="http://schemas.microsoft.com/office/drawing/2014/main" id="{3262A011-FF98-DEC4-D1DE-A47F00B52D7B}"/>
              </a:ext>
            </a:extLst>
          </p:cNvPr>
          <p:cNvSpPr/>
          <p:nvPr/>
        </p:nvSpPr>
        <p:spPr>
          <a:xfrm>
            <a:off x="944987" y="2259665"/>
            <a:ext cx="8977226" cy="3086871"/>
          </a:xfrm>
          <a:prstGeom prst="rect">
            <a:avLst/>
          </a:prstGeom>
        </p:spPr>
        <p:txBody>
          <a:bodyPr wrap="square">
            <a:spAutoFit/>
          </a:bodyPr>
          <a:lstStyle/>
          <a:p>
            <a:pPr algn="just">
              <a:lnSpc>
                <a:spcPct val="150000"/>
              </a:lnSpc>
            </a:pPr>
            <a:r>
              <a:rPr lang="en-IN" sz="2200" dirty="0"/>
              <a:t>System calls can be grouped roughly into five major categories: </a:t>
            </a:r>
          </a:p>
          <a:p>
            <a:pPr marL="914400" lvl="1" indent="-457200" algn="just">
              <a:lnSpc>
                <a:spcPct val="150000"/>
              </a:lnSpc>
              <a:buFont typeface="+mj-lt"/>
              <a:buAutoNum type="arabicPeriod"/>
            </a:pPr>
            <a:r>
              <a:rPr lang="en-IN" sz="2200" dirty="0">
                <a:solidFill>
                  <a:srgbClr val="0070C0"/>
                </a:solidFill>
              </a:rPr>
              <a:t>Process control</a:t>
            </a:r>
          </a:p>
          <a:p>
            <a:pPr marL="914400" lvl="1" indent="-457200" algn="just">
              <a:lnSpc>
                <a:spcPct val="150000"/>
              </a:lnSpc>
              <a:buFont typeface="+mj-lt"/>
              <a:buAutoNum type="arabicPeriod"/>
            </a:pPr>
            <a:r>
              <a:rPr lang="en-IN" sz="2200" dirty="0">
                <a:solidFill>
                  <a:srgbClr val="0070C0"/>
                </a:solidFill>
              </a:rPr>
              <a:t>File Management</a:t>
            </a:r>
          </a:p>
          <a:p>
            <a:pPr marL="914400" lvl="1" indent="-457200" algn="just">
              <a:lnSpc>
                <a:spcPct val="150000"/>
              </a:lnSpc>
              <a:buFont typeface="+mj-lt"/>
              <a:buAutoNum type="arabicPeriod"/>
            </a:pPr>
            <a:r>
              <a:rPr lang="en-IN" sz="2200" dirty="0">
                <a:solidFill>
                  <a:srgbClr val="0070C0"/>
                </a:solidFill>
              </a:rPr>
              <a:t>Device Management</a:t>
            </a:r>
          </a:p>
          <a:p>
            <a:pPr marL="914400" lvl="1" indent="-457200" algn="just">
              <a:lnSpc>
                <a:spcPct val="150000"/>
              </a:lnSpc>
              <a:buFont typeface="+mj-lt"/>
              <a:buAutoNum type="arabicPeriod"/>
            </a:pPr>
            <a:r>
              <a:rPr lang="en-IN" sz="2200" dirty="0">
                <a:solidFill>
                  <a:srgbClr val="0070C0"/>
                </a:solidFill>
              </a:rPr>
              <a:t>Information Maintenance</a:t>
            </a:r>
          </a:p>
          <a:p>
            <a:pPr marL="914400" lvl="1" indent="-457200" algn="just">
              <a:lnSpc>
                <a:spcPct val="150000"/>
              </a:lnSpc>
              <a:buFont typeface="+mj-lt"/>
              <a:buAutoNum type="arabicPeriod"/>
            </a:pPr>
            <a:r>
              <a:rPr lang="en-IN" sz="2200" dirty="0">
                <a:solidFill>
                  <a:srgbClr val="0070C0"/>
                </a:solidFill>
              </a:rPr>
              <a:t>Communications.</a:t>
            </a:r>
          </a:p>
        </p:txBody>
      </p:sp>
    </p:spTree>
    <p:extLst>
      <p:ext uri="{BB962C8B-B14F-4D97-AF65-F5344CB8AC3E}">
        <p14:creationId xmlns:p14="http://schemas.microsoft.com/office/powerpoint/2010/main" val="18107213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28DB2-4FAF-B96D-CFDB-566F7EEB26FB}"/>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E376E8C4-FF50-241E-5F09-2E100700FDB1}"/>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A8A823B5-4CCD-BAB6-1FE5-EC0114468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5C4D7B6D-36B6-7430-8392-C788050FA9F5}"/>
              </a:ext>
            </a:extLst>
          </p:cNvPr>
          <p:cNvSpPr>
            <a:spLocks noGrp="1" noChangeArrowheads="1"/>
          </p:cNvSpPr>
          <p:nvPr>
            <p:ph type="title"/>
          </p:nvPr>
        </p:nvSpPr>
        <p:spPr>
          <a:xfrm>
            <a:off x="4523405" y="490648"/>
            <a:ext cx="3145190" cy="1143000"/>
          </a:xfrm>
        </p:spPr>
        <p:txBody>
          <a:bodyPr>
            <a:normAutofit/>
          </a:bodyPr>
          <a:lstStyle/>
          <a:p>
            <a:pPr>
              <a:lnSpc>
                <a:spcPct val="100000"/>
              </a:lnSpc>
            </a:pPr>
            <a:r>
              <a:rPr lang="en-US" altLang="zh-TW" sz="3600" dirty="0">
                <a:solidFill>
                  <a:srgbClr val="FF6600"/>
                </a:solidFill>
                <a:latin typeface="Aharoni" pitchFamily="2" charset="-79"/>
                <a:cs typeface="Aharoni" pitchFamily="2" charset="-79"/>
              </a:rPr>
              <a:t>System  Calls</a:t>
            </a:r>
          </a:p>
        </p:txBody>
      </p:sp>
      <p:sp>
        <p:nvSpPr>
          <p:cNvPr id="5" name="Rectangle 4">
            <a:extLst>
              <a:ext uri="{FF2B5EF4-FFF2-40B4-BE49-F238E27FC236}">
                <a16:creationId xmlns:a16="http://schemas.microsoft.com/office/drawing/2014/main" id="{FBC4B9CF-B211-5C99-63AA-1AD85FC94EAA}"/>
              </a:ext>
            </a:extLst>
          </p:cNvPr>
          <p:cNvSpPr/>
          <p:nvPr/>
        </p:nvSpPr>
        <p:spPr>
          <a:xfrm>
            <a:off x="889864" y="1633648"/>
            <a:ext cx="7776864" cy="369332"/>
          </a:xfrm>
          <a:prstGeom prst="rect">
            <a:avLst/>
          </a:prstGeom>
        </p:spPr>
        <p:txBody>
          <a:bodyPr wrap="square">
            <a:spAutoFit/>
          </a:bodyPr>
          <a:lstStyle/>
          <a:p>
            <a:pPr algn="just"/>
            <a:r>
              <a:rPr lang="en-IN" dirty="0">
                <a:highlight>
                  <a:srgbClr val="FFFF00"/>
                </a:highlight>
              </a:rPr>
              <a:t>Types of System Calls:</a:t>
            </a:r>
            <a:endParaRPr lang="en-IN" sz="2000" dirty="0">
              <a:highlight>
                <a:srgbClr val="FFFF00"/>
              </a:highlight>
            </a:endParaRPr>
          </a:p>
        </p:txBody>
      </p:sp>
      <p:sp>
        <p:nvSpPr>
          <p:cNvPr id="2" name="Rectangle 1">
            <a:extLst>
              <a:ext uri="{FF2B5EF4-FFF2-40B4-BE49-F238E27FC236}">
                <a16:creationId xmlns:a16="http://schemas.microsoft.com/office/drawing/2014/main" id="{BADF7AEB-9A58-0518-D234-59DE1187CE23}"/>
              </a:ext>
            </a:extLst>
          </p:cNvPr>
          <p:cNvSpPr/>
          <p:nvPr/>
        </p:nvSpPr>
        <p:spPr>
          <a:xfrm>
            <a:off x="467795" y="2164559"/>
            <a:ext cx="7200800" cy="579967"/>
          </a:xfrm>
          <a:prstGeom prst="rect">
            <a:avLst/>
          </a:prstGeom>
        </p:spPr>
        <p:txBody>
          <a:bodyPr wrap="square">
            <a:spAutoFit/>
          </a:bodyPr>
          <a:lstStyle/>
          <a:p>
            <a:pPr marL="914400" lvl="1" indent="-457200" algn="just">
              <a:lnSpc>
                <a:spcPct val="150000"/>
              </a:lnSpc>
              <a:buFont typeface="+mj-lt"/>
              <a:buAutoNum type="arabicPeriod"/>
            </a:pPr>
            <a:r>
              <a:rPr lang="en-IN" dirty="0">
                <a:solidFill>
                  <a:srgbClr val="FF0000"/>
                </a:solidFill>
              </a:rPr>
              <a:t>Process control:</a:t>
            </a:r>
          </a:p>
        </p:txBody>
      </p:sp>
      <p:sp>
        <p:nvSpPr>
          <p:cNvPr id="4" name="Text Box 2">
            <a:extLst>
              <a:ext uri="{FF2B5EF4-FFF2-40B4-BE49-F238E27FC236}">
                <a16:creationId xmlns:a16="http://schemas.microsoft.com/office/drawing/2014/main" id="{0700573B-899C-F114-95A5-D999033D8440}"/>
              </a:ext>
            </a:extLst>
          </p:cNvPr>
          <p:cNvSpPr txBox="1">
            <a:spLocks noChangeArrowheads="1"/>
          </p:cNvSpPr>
          <p:nvPr/>
        </p:nvSpPr>
        <p:spPr bwMode="auto">
          <a:xfrm>
            <a:off x="1020164" y="2981925"/>
            <a:ext cx="10355093" cy="1799916"/>
          </a:xfrm>
          <a:prstGeom prst="rect">
            <a:avLst/>
          </a:prstGeom>
          <a:solidFill>
            <a:srgbClr val="EBDB99"/>
          </a:solidFill>
          <a:ln w="9525">
            <a:solidFill>
              <a:srgbClr val="CCFFFF"/>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ts val="800"/>
              </a:spcAft>
              <a:buClrTx/>
              <a:buSzTx/>
              <a:buFontTx/>
              <a:buNone/>
              <a:tabLst/>
            </a:pPr>
            <a:r>
              <a:rPr kumimoji="0" lang="en-IN" b="0" i="0" u="none" strike="noStrike" cap="none" normalizeH="0" baseline="0" dirty="0">
                <a:ln>
                  <a:noFill/>
                </a:ln>
                <a:solidFill>
                  <a:srgbClr val="000000"/>
                </a:solidFill>
                <a:effectLst/>
                <a:latin typeface="Arial" pitchFamily="34" charset="0"/>
                <a:cs typeface="Arial" pitchFamily="34" charset="0"/>
              </a:rPr>
              <a:t>System Calls for Process Control:</a:t>
            </a:r>
          </a:p>
          <a:p>
            <a:pPr marL="0" marR="0" lvl="0" indent="0" algn="just" defTabSz="914400" rtl="0" eaLnBrk="1" fontAlgn="base" latinLnBrk="0" hangingPunct="1">
              <a:lnSpc>
                <a:spcPct val="150000"/>
              </a:lnSpc>
              <a:spcBef>
                <a:spcPct val="0"/>
              </a:spcBef>
              <a:spcAft>
                <a:spcPct val="0"/>
              </a:spcAft>
              <a:buClrTx/>
              <a:buSzTx/>
              <a:buFontTx/>
              <a:buNone/>
              <a:tabLst/>
            </a:pPr>
            <a:r>
              <a:rPr kumimoji="0" lang="en-IN" sz="2000" b="0" i="0" u="none" strike="noStrike" cap="none" normalizeH="0" baseline="0" dirty="0">
                <a:ln>
                  <a:noFill/>
                </a:ln>
                <a:solidFill>
                  <a:srgbClr val="C00000"/>
                </a:solidFill>
                <a:effectLst/>
                <a:latin typeface="Arial" pitchFamily="34" charset="0"/>
                <a:cs typeface="Arial" pitchFamily="34" charset="0"/>
              </a:rPr>
              <a:t>end, abort, load, execute, create process, terminate the process, get process attributes, set process attributes, wait for time, wait for event, signal event, allocate, and free memory</a:t>
            </a:r>
          </a:p>
          <a:p>
            <a:pPr marL="0" marR="0" lvl="0" indent="0" algn="just" defTabSz="914400" rtl="0" eaLnBrk="1" fontAlgn="base" latinLnBrk="0" hangingPunct="1">
              <a:lnSpc>
                <a:spcPct val="150000"/>
              </a:lnSpc>
              <a:spcBef>
                <a:spcPct val="0"/>
              </a:spcBef>
              <a:spcAft>
                <a:spcPct val="0"/>
              </a:spcAft>
              <a:buClrTx/>
              <a:buSzTx/>
              <a:buFontTx/>
              <a:buNone/>
              <a:tabLst/>
            </a:pPr>
            <a:endParaRPr kumimoji="0" lang="en-US" sz="2000" b="0" i="0" u="none" strike="noStrike" cap="none" normalizeH="0" baseline="0" dirty="0">
              <a:ln>
                <a:noFill/>
              </a:ln>
              <a:solidFill>
                <a:srgbClr val="00B050"/>
              </a:solidFill>
              <a:effectLst/>
              <a:latin typeface="Arial" pitchFamily="34" charset="0"/>
              <a:cs typeface="Arial" pitchFamily="34" charset="0"/>
            </a:endParaRPr>
          </a:p>
        </p:txBody>
      </p:sp>
    </p:spTree>
    <p:extLst>
      <p:ext uri="{BB962C8B-B14F-4D97-AF65-F5344CB8AC3E}">
        <p14:creationId xmlns:p14="http://schemas.microsoft.com/office/powerpoint/2010/main" val="14436290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64B4F-E0A2-A4ED-F2B4-0751C5AE4B61}"/>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23CF7CF-E20C-07C4-0BE8-07474EA063DC}"/>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6F81B2DE-99BF-BC34-3FE7-C9ED0E9A4C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0FEC1CB5-CDB3-8BFF-C877-4C455654EA3A}"/>
              </a:ext>
            </a:extLst>
          </p:cNvPr>
          <p:cNvSpPr>
            <a:spLocks noGrp="1" noChangeArrowheads="1"/>
          </p:cNvSpPr>
          <p:nvPr>
            <p:ph type="title"/>
          </p:nvPr>
        </p:nvSpPr>
        <p:spPr>
          <a:xfrm>
            <a:off x="4523405" y="490648"/>
            <a:ext cx="3145190" cy="1143000"/>
          </a:xfrm>
        </p:spPr>
        <p:txBody>
          <a:bodyPr>
            <a:normAutofit/>
          </a:bodyPr>
          <a:lstStyle/>
          <a:p>
            <a:pPr>
              <a:lnSpc>
                <a:spcPct val="100000"/>
              </a:lnSpc>
            </a:pPr>
            <a:r>
              <a:rPr lang="en-US" altLang="zh-TW" sz="3600" dirty="0">
                <a:solidFill>
                  <a:srgbClr val="FF6600"/>
                </a:solidFill>
                <a:latin typeface="Aharoni" pitchFamily="2" charset="-79"/>
                <a:cs typeface="Aharoni" pitchFamily="2" charset="-79"/>
              </a:rPr>
              <a:t>System  Calls</a:t>
            </a:r>
          </a:p>
        </p:txBody>
      </p:sp>
      <p:sp>
        <p:nvSpPr>
          <p:cNvPr id="5" name="Rectangle 4">
            <a:extLst>
              <a:ext uri="{FF2B5EF4-FFF2-40B4-BE49-F238E27FC236}">
                <a16:creationId xmlns:a16="http://schemas.microsoft.com/office/drawing/2014/main" id="{AFA526F6-E108-A79D-70F0-9C414B46E02A}"/>
              </a:ext>
            </a:extLst>
          </p:cNvPr>
          <p:cNvSpPr/>
          <p:nvPr/>
        </p:nvSpPr>
        <p:spPr>
          <a:xfrm>
            <a:off x="889864" y="1633648"/>
            <a:ext cx="7776864" cy="369332"/>
          </a:xfrm>
          <a:prstGeom prst="rect">
            <a:avLst/>
          </a:prstGeom>
        </p:spPr>
        <p:txBody>
          <a:bodyPr wrap="square">
            <a:spAutoFit/>
          </a:bodyPr>
          <a:lstStyle/>
          <a:p>
            <a:pPr algn="just"/>
            <a:r>
              <a:rPr lang="en-IN" dirty="0">
                <a:highlight>
                  <a:srgbClr val="FFFF00"/>
                </a:highlight>
              </a:rPr>
              <a:t>Types of System Calls:</a:t>
            </a:r>
            <a:endParaRPr lang="en-IN" sz="2000" dirty="0">
              <a:highlight>
                <a:srgbClr val="FFFF00"/>
              </a:highlight>
            </a:endParaRPr>
          </a:p>
        </p:txBody>
      </p:sp>
      <p:sp>
        <p:nvSpPr>
          <p:cNvPr id="6" name="Rectangle 5">
            <a:extLst>
              <a:ext uri="{FF2B5EF4-FFF2-40B4-BE49-F238E27FC236}">
                <a16:creationId xmlns:a16="http://schemas.microsoft.com/office/drawing/2014/main" id="{988D5595-FAA4-3590-9D62-3FED9F5C780E}"/>
              </a:ext>
            </a:extLst>
          </p:cNvPr>
          <p:cNvSpPr/>
          <p:nvPr/>
        </p:nvSpPr>
        <p:spPr>
          <a:xfrm>
            <a:off x="467795" y="2160043"/>
            <a:ext cx="7200800" cy="579967"/>
          </a:xfrm>
          <a:prstGeom prst="rect">
            <a:avLst/>
          </a:prstGeom>
        </p:spPr>
        <p:txBody>
          <a:bodyPr wrap="square">
            <a:spAutoFit/>
          </a:bodyPr>
          <a:lstStyle/>
          <a:p>
            <a:pPr lvl="1" algn="just">
              <a:lnSpc>
                <a:spcPct val="150000"/>
              </a:lnSpc>
            </a:pPr>
            <a:r>
              <a:rPr lang="en-IN" dirty="0">
                <a:solidFill>
                  <a:srgbClr val="FF0000"/>
                </a:solidFill>
              </a:rPr>
              <a:t>2. File Management:</a:t>
            </a:r>
          </a:p>
        </p:txBody>
      </p:sp>
      <p:sp>
        <p:nvSpPr>
          <p:cNvPr id="7" name="Text Box 2">
            <a:extLst>
              <a:ext uri="{FF2B5EF4-FFF2-40B4-BE49-F238E27FC236}">
                <a16:creationId xmlns:a16="http://schemas.microsoft.com/office/drawing/2014/main" id="{34E06811-261A-BAED-2EAC-721B263EB6E7}"/>
              </a:ext>
            </a:extLst>
          </p:cNvPr>
          <p:cNvSpPr txBox="1">
            <a:spLocks noChangeArrowheads="1"/>
          </p:cNvSpPr>
          <p:nvPr/>
        </p:nvSpPr>
        <p:spPr bwMode="auto">
          <a:xfrm>
            <a:off x="899592" y="2996952"/>
            <a:ext cx="10475666" cy="1338251"/>
          </a:xfrm>
          <a:prstGeom prst="rect">
            <a:avLst/>
          </a:prstGeom>
          <a:solidFill>
            <a:srgbClr val="EBDB99"/>
          </a:solidFill>
          <a:ln w="9525">
            <a:solidFill>
              <a:srgbClr val="CCFFFF"/>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ts val="800"/>
              </a:spcAft>
              <a:buClrTx/>
              <a:buSzTx/>
              <a:buFontTx/>
              <a:buNone/>
              <a:tabLst/>
            </a:pPr>
            <a:r>
              <a:rPr kumimoji="0" lang="en-IN" b="0" i="0" u="none" strike="noStrike" cap="none" normalizeH="0" baseline="0" dirty="0">
                <a:ln>
                  <a:noFill/>
                </a:ln>
                <a:solidFill>
                  <a:srgbClr val="000000"/>
                </a:solidFill>
                <a:effectLst/>
                <a:latin typeface="Arial" pitchFamily="34" charset="0"/>
                <a:cs typeface="Arial" pitchFamily="34" charset="0"/>
              </a:rPr>
              <a:t>System Calls for File Management:</a:t>
            </a:r>
          </a:p>
          <a:p>
            <a:pPr algn="just">
              <a:lnSpc>
                <a:spcPct val="150000"/>
              </a:lnSpc>
            </a:pPr>
            <a:r>
              <a:rPr kumimoji="0" lang="en-IN" sz="2000" dirty="0">
                <a:solidFill>
                  <a:srgbClr val="C00000"/>
                </a:solidFill>
                <a:latin typeface="Arial" pitchFamily="34" charset="0"/>
                <a:cs typeface="Arial" pitchFamily="34" charset="0"/>
              </a:rPr>
              <a:t>create file, delete file, open, close read, write, reposition, get file attributes, set file  attributes  </a:t>
            </a:r>
          </a:p>
        </p:txBody>
      </p:sp>
    </p:spTree>
    <p:extLst>
      <p:ext uri="{BB962C8B-B14F-4D97-AF65-F5344CB8AC3E}">
        <p14:creationId xmlns:p14="http://schemas.microsoft.com/office/powerpoint/2010/main" val="41932785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D7BD1-60F0-3FE0-7122-A5C77BC61037}"/>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84518DE5-F158-6AE6-16A1-508DFD6E08AD}"/>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6AD508F3-4F7D-04A8-3320-3C59FACFC8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97170376-34D2-1F99-9292-53A36AD05C55}"/>
              </a:ext>
            </a:extLst>
          </p:cNvPr>
          <p:cNvSpPr>
            <a:spLocks noGrp="1" noChangeArrowheads="1"/>
          </p:cNvSpPr>
          <p:nvPr>
            <p:ph type="title"/>
          </p:nvPr>
        </p:nvSpPr>
        <p:spPr>
          <a:xfrm>
            <a:off x="4523405" y="490648"/>
            <a:ext cx="3145190" cy="1143000"/>
          </a:xfrm>
        </p:spPr>
        <p:txBody>
          <a:bodyPr>
            <a:normAutofit/>
          </a:bodyPr>
          <a:lstStyle/>
          <a:p>
            <a:pPr>
              <a:lnSpc>
                <a:spcPct val="100000"/>
              </a:lnSpc>
            </a:pPr>
            <a:r>
              <a:rPr lang="en-US" altLang="zh-TW" sz="3600" dirty="0">
                <a:solidFill>
                  <a:srgbClr val="FF6600"/>
                </a:solidFill>
                <a:latin typeface="Aharoni" pitchFamily="2" charset="-79"/>
                <a:cs typeface="Aharoni" pitchFamily="2" charset="-79"/>
              </a:rPr>
              <a:t>System  Calls</a:t>
            </a:r>
          </a:p>
        </p:txBody>
      </p:sp>
      <p:sp>
        <p:nvSpPr>
          <p:cNvPr id="5" name="Rectangle 4">
            <a:extLst>
              <a:ext uri="{FF2B5EF4-FFF2-40B4-BE49-F238E27FC236}">
                <a16:creationId xmlns:a16="http://schemas.microsoft.com/office/drawing/2014/main" id="{8DE7E72C-9AA9-8F34-8056-16AE547F5A54}"/>
              </a:ext>
            </a:extLst>
          </p:cNvPr>
          <p:cNvSpPr/>
          <p:nvPr/>
        </p:nvSpPr>
        <p:spPr>
          <a:xfrm>
            <a:off x="889864" y="1633648"/>
            <a:ext cx="7776864" cy="369332"/>
          </a:xfrm>
          <a:prstGeom prst="rect">
            <a:avLst/>
          </a:prstGeom>
        </p:spPr>
        <p:txBody>
          <a:bodyPr wrap="square">
            <a:spAutoFit/>
          </a:bodyPr>
          <a:lstStyle/>
          <a:p>
            <a:pPr algn="just"/>
            <a:r>
              <a:rPr lang="en-IN" dirty="0">
                <a:highlight>
                  <a:srgbClr val="FFFF00"/>
                </a:highlight>
              </a:rPr>
              <a:t>Types of System Calls:</a:t>
            </a:r>
            <a:endParaRPr lang="en-IN" sz="2000" dirty="0">
              <a:highlight>
                <a:srgbClr val="FFFF00"/>
              </a:highlight>
            </a:endParaRPr>
          </a:p>
        </p:txBody>
      </p:sp>
      <p:sp>
        <p:nvSpPr>
          <p:cNvPr id="2" name="Rectangle 1">
            <a:extLst>
              <a:ext uri="{FF2B5EF4-FFF2-40B4-BE49-F238E27FC236}">
                <a16:creationId xmlns:a16="http://schemas.microsoft.com/office/drawing/2014/main" id="{EEB1E537-CE54-ADF3-F284-62FF81CC62AF}"/>
              </a:ext>
            </a:extLst>
          </p:cNvPr>
          <p:cNvSpPr/>
          <p:nvPr/>
        </p:nvSpPr>
        <p:spPr>
          <a:xfrm>
            <a:off x="467795" y="2196681"/>
            <a:ext cx="7200800" cy="579967"/>
          </a:xfrm>
          <a:prstGeom prst="rect">
            <a:avLst/>
          </a:prstGeom>
        </p:spPr>
        <p:txBody>
          <a:bodyPr wrap="square">
            <a:spAutoFit/>
          </a:bodyPr>
          <a:lstStyle/>
          <a:p>
            <a:pPr lvl="1" algn="just">
              <a:lnSpc>
                <a:spcPct val="150000"/>
              </a:lnSpc>
            </a:pPr>
            <a:r>
              <a:rPr lang="en-IN" dirty="0">
                <a:solidFill>
                  <a:srgbClr val="FF0000"/>
                </a:solidFill>
              </a:rPr>
              <a:t>3. Device Management:</a:t>
            </a:r>
          </a:p>
        </p:txBody>
      </p:sp>
      <p:sp>
        <p:nvSpPr>
          <p:cNvPr id="4" name="Text Box 2">
            <a:extLst>
              <a:ext uri="{FF2B5EF4-FFF2-40B4-BE49-F238E27FC236}">
                <a16:creationId xmlns:a16="http://schemas.microsoft.com/office/drawing/2014/main" id="{746768AD-C51A-842E-6BA2-4825D0409899}"/>
              </a:ext>
            </a:extLst>
          </p:cNvPr>
          <p:cNvSpPr txBox="1">
            <a:spLocks noChangeArrowheads="1"/>
          </p:cNvSpPr>
          <p:nvPr/>
        </p:nvSpPr>
        <p:spPr bwMode="auto">
          <a:xfrm>
            <a:off x="899592" y="2996952"/>
            <a:ext cx="10131574" cy="1338251"/>
          </a:xfrm>
          <a:prstGeom prst="rect">
            <a:avLst/>
          </a:prstGeom>
          <a:solidFill>
            <a:srgbClr val="EBDB99"/>
          </a:solidFill>
          <a:ln w="9525">
            <a:solidFill>
              <a:srgbClr val="CCFFFF"/>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ts val="800"/>
              </a:spcAft>
              <a:buClrTx/>
              <a:buSzTx/>
              <a:buFontTx/>
              <a:buNone/>
              <a:tabLst/>
            </a:pPr>
            <a:r>
              <a:rPr kumimoji="0" lang="en-IN" b="0" i="0" u="none" strike="noStrike" cap="none" normalizeH="0" baseline="0" dirty="0">
                <a:ln>
                  <a:noFill/>
                </a:ln>
                <a:solidFill>
                  <a:srgbClr val="000000"/>
                </a:solidFill>
                <a:effectLst/>
                <a:latin typeface="Arial" pitchFamily="34" charset="0"/>
                <a:cs typeface="Arial" pitchFamily="34" charset="0"/>
              </a:rPr>
              <a:t>System Calls for Device Management:</a:t>
            </a:r>
          </a:p>
          <a:p>
            <a:pPr algn="just">
              <a:lnSpc>
                <a:spcPct val="150000"/>
              </a:lnSpc>
            </a:pPr>
            <a:r>
              <a:rPr kumimoji="0" lang="en-IN" sz="2000" dirty="0">
                <a:solidFill>
                  <a:srgbClr val="C00000"/>
                </a:solidFill>
                <a:latin typeface="Arial" pitchFamily="34" charset="0"/>
                <a:cs typeface="Arial" pitchFamily="34" charset="0"/>
              </a:rPr>
              <a:t>create file, delete file, open, close read, write, reposition, get file attributes, set file  attributes  </a:t>
            </a:r>
          </a:p>
        </p:txBody>
      </p:sp>
    </p:spTree>
    <p:extLst>
      <p:ext uri="{BB962C8B-B14F-4D97-AF65-F5344CB8AC3E}">
        <p14:creationId xmlns:p14="http://schemas.microsoft.com/office/powerpoint/2010/main" val="138553036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51426-1DED-BB61-F13A-049C3FC3DAEA}"/>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CDC6CB05-F074-9C0A-1E1A-3B27ECFFB269}"/>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B663A48E-EB18-B467-A803-BCBBE28173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C7EB69F2-01F0-F615-7CBE-F6AF313D080D}"/>
              </a:ext>
            </a:extLst>
          </p:cNvPr>
          <p:cNvSpPr>
            <a:spLocks noGrp="1" noChangeArrowheads="1"/>
          </p:cNvSpPr>
          <p:nvPr>
            <p:ph type="title"/>
          </p:nvPr>
        </p:nvSpPr>
        <p:spPr>
          <a:xfrm>
            <a:off x="4523405" y="490648"/>
            <a:ext cx="3145190" cy="1143000"/>
          </a:xfrm>
        </p:spPr>
        <p:txBody>
          <a:bodyPr>
            <a:normAutofit/>
          </a:bodyPr>
          <a:lstStyle/>
          <a:p>
            <a:pPr>
              <a:lnSpc>
                <a:spcPct val="100000"/>
              </a:lnSpc>
            </a:pPr>
            <a:r>
              <a:rPr lang="en-US" altLang="zh-TW" sz="3600" dirty="0">
                <a:solidFill>
                  <a:srgbClr val="FF6600"/>
                </a:solidFill>
                <a:latin typeface="Aharoni" pitchFamily="2" charset="-79"/>
                <a:cs typeface="Aharoni" pitchFamily="2" charset="-79"/>
              </a:rPr>
              <a:t>System  Calls</a:t>
            </a:r>
          </a:p>
        </p:txBody>
      </p:sp>
      <p:sp>
        <p:nvSpPr>
          <p:cNvPr id="5" name="Rectangle 4">
            <a:extLst>
              <a:ext uri="{FF2B5EF4-FFF2-40B4-BE49-F238E27FC236}">
                <a16:creationId xmlns:a16="http://schemas.microsoft.com/office/drawing/2014/main" id="{415E352E-B6DF-7C2B-B0E0-FF2BD92B9E78}"/>
              </a:ext>
            </a:extLst>
          </p:cNvPr>
          <p:cNvSpPr/>
          <p:nvPr/>
        </p:nvSpPr>
        <p:spPr>
          <a:xfrm>
            <a:off x="889864" y="1633648"/>
            <a:ext cx="7776864" cy="369332"/>
          </a:xfrm>
          <a:prstGeom prst="rect">
            <a:avLst/>
          </a:prstGeom>
        </p:spPr>
        <p:txBody>
          <a:bodyPr wrap="square">
            <a:spAutoFit/>
          </a:bodyPr>
          <a:lstStyle/>
          <a:p>
            <a:pPr algn="just"/>
            <a:r>
              <a:rPr lang="en-IN" dirty="0">
                <a:highlight>
                  <a:srgbClr val="FFFF00"/>
                </a:highlight>
              </a:rPr>
              <a:t>Types of System Calls:</a:t>
            </a:r>
            <a:endParaRPr lang="en-IN" sz="2000" dirty="0">
              <a:highlight>
                <a:srgbClr val="FFFF00"/>
              </a:highlight>
            </a:endParaRPr>
          </a:p>
        </p:txBody>
      </p:sp>
      <p:sp>
        <p:nvSpPr>
          <p:cNvPr id="6" name="Rectangle 5">
            <a:extLst>
              <a:ext uri="{FF2B5EF4-FFF2-40B4-BE49-F238E27FC236}">
                <a16:creationId xmlns:a16="http://schemas.microsoft.com/office/drawing/2014/main" id="{79106749-E74F-33A1-5853-BC2474516B5F}"/>
              </a:ext>
            </a:extLst>
          </p:cNvPr>
          <p:cNvSpPr/>
          <p:nvPr/>
        </p:nvSpPr>
        <p:spPr>
          <a:xfrm>
            <a:off x="467795" y="2176800"/>
            <a:ext cx="7200800" cy="646331"/>
          </a:xfrm>
          <a:prstGeom prst="rect">
            <a:avLst/>
          </a:prstGeom>
        </p:spPr>
        <p:txBody>
          <a:bodyPr wrap="square">
            <a:spAutoFit/>
          </a:bodyPr>
          <a:lstStyle/>
          <a:p>
            <a:pPr lvl="1" algn="just">
              <a:lnSpc>
                <a:spcPct val="150000"/>
              </a:lnSpc>
            </a:pPr>
            <a:r>
              <a:rPr lang="en-IN" dirty="0">
                <a:solidFill>
                  <a:srgbClr val="FF0000"/>
                </a:solidFill>
              </a:rPr>
              <a:t>4. Information Maintenance:</a:t>
            </a:r>
          </a:p>
        </p:txBody>
      </p:sp>
      <p:sp>
        <p:nvSpPr>
          <p:cNvPr id="7" name="Text Box 2">
            <a:extLst>
              <a:ext uri="{FF2B5EF4-FFF2-40B4-BE49-F238E27FC236}">
                <a16:creationId xmlns:a16="http://schemas.microsoft.com/office/drawing/2014/main" id="{8030B1DA-BBE5-D8D9-D790-14C806F42B5F}"/>
              </a:ext>
            </a:extLst>
          </p:cNvPr>
          <p:cNvSpPr txBox="1">
            <a:spLocks noChangeArrowheads="1"/>
          </p:cNvSpPr>
          <p:nvPr/>
        </p:nvSpPr>
        <p:spPr bwMode="auto">
          <a:xfrm>
            <a:off x="942664" y="3365744"/>
            <a:ext cx="10306672" cy="1338251"/>
          </a:xfrm>
          <a:prstGeom prst="rect">
            <a:avLst/>
          </a:prstGeom>
          <a:solidFill>
            <a:srgbClr val="EBDB99"/>
          </a:solidFill>
          <a:ln w="9525">
            <a:solidFill>
              <a:srgbClr val="CCFFFF"/>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ts val="800"/>
              </a:spcAft>
              <a:buClrTx/>
              <a:buSzTx/>
              <a:buFontTx/>
              <a:buNone/>
              <a:tabLst/>
            </a:pPr>
            <a:r>
              <a:rPr kumimoji="0" lang="en-IN" b="0" i="0" u="none" strike="noStrike" cap="none" normalizeH="0" baseline="0" dirty="0">
                <a:ln>
                  <a:noFill/>
                </a:ln>
                <a:solidFill>
                  <a:srgbClr val="000000"/>
                </a:solidFill>
                <a:effectLst/>
                <a:latin typeface="Arial" pitchFamily="34" charset="0"/>
                <a:cs typeface="Arial" pitchFamily="34" charset="0"/>
              </a:rPr>
              <a:t>System Calls for Information Maintenance:</a:t>
            </a:r>
          </a:p>
          <a:p>
            <a:pPr algn="just">
              <a:lnSpc>
                <a:spcPct val="150000"/>
              </a:lnSpc>
            </a:pPr>
            <a:r>
              <a:rPr kumimoji="0" lang="en-IN" sz="2000" dirty="0">
                <a:solidFill>
                  <a:srgbClr val="C00000"/>
                </a:solidFill>
                <a:latin typeface="Arial" pitchFamily="34" charset="0"/>
                <a:cs typeface="Arial" pitchFamily="34" charset="0"/>
              </a:rPr>
              <a:t>get time or date, set time or date, get system data, set system data, get process, file, or device attributes, set process, file, or device attributes</a:t>
            </a:r>
          </a:p>
        </p:txBody>
      </p:sp>
    </p:spTree>
    <p:extLst>
      <p:ext uri="{BB962C8B-B14F-4D97-AF65-F5344CB8AC3E}">
        <p14:creationId xmlns:p14="http://schemas.microsoft.com/office/powerpoint/2010/main" val="1907066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14F59-BCA6-422E-8EAF-62F6A6DFE0D7}"/>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0CD8D6AB-F6F0-0656-CBD9-5FC7BEA9076C}"/>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46463021-AACB-316A-DE18-EC501FBBC2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A58FC3EF-15DF-757A-80C1-FDD518297751}"/>
              </a:ext>
            </a:extLst>
          </p:cNvPr>
          <p:cNvSpPr>
            <a:spLocks noGrp="1" noChangeArrowheads="1"/>
          </p:cNvSpPr>
          <p:nvPr>
            <p:ph type="title"/>
          </p:nvPr>
        </p:nvSpPr>
        <p:spPr>
          <a:xfrm>
            <a:off x="4523405" y="490648"/>
            <a:ext cx="3145190" cy="1143000"/>
          </a:xfrm>
        </p:spPr>
        <p:txBody>
          <a:bodyPr>
            <a:normAutofit/>
          </a:bodyPr>
          <a:lstStyle/>
          <a:p>
            <a:pPr>
              <a:lnSpc>
                <a:spcPct val="100000"/>
              </a:lnSpc>
            </a:pPr>
            <a:r>
              <a:rPr lang="en-US" altLang="zh-TW" sz="3600" dirty="0">
                <a:solidFill>
                  <a:srgbClr val="FF6600"/>
                </a:solidFill>
                <a:latin typeface="Aharoni" pitchFamily="2" charset="-79"/>
                <a:cs typeface="Aharoni" pitchFamily="2" charset="-79"/>
              </a:rPr>
              <a:t>System  Calls</a:t>
            </a:r>
          </a:p>
        </p:txBody>
      </p:sp>
      <p:sp>
        <p:nvSpPr>
          <p:cNvPr id="5" name="Rectangle 4">
            <a:extLst>
              <a:ext uri="{FF2B5EF4-FFF2-40B4-BE49-F238E27FC236}">
                <a16:creationId xmlns:a16="http://schemas.microsoft.com/office/drawing/2014/main" id="{1C4ADAE2-8DCD-E3B1-E789-89AF669230D3}"/>
              </a:ext>
            </a:extLst>
          </p:cNvPr>
          <p:cNvSpPr/>
          <p:nvPr/>
        </p:nvSpPr>
        <p:spPr>
          <a:xfrm>
            <a:off x="889864" y="1633648"/>
            <a:ext cx="7776864" cy="369332"/>
          </a:xfrm>
          <a:prstGeom prst="rect">
            <a:avLst/>
          </a:prstGeom>
        </p:spPr>
        <p:txBody>
          <a:bodyPr wrap="square">
            <a:spAutoFit/>
          </a:bodyPr>
          <a:lstStyle/>
          <a:p>
            <a:pPr algn="just"/>
            <a:r>
              <a:rPr lang="en-IN" dirty="0">
                <a:highlight>
                  <a:srgbClr val="FFFF00"/>
                </a:highlight>
              </a:rPr>
              <a:t>Types of System Calls:</a:t>
            </a:r>
            <a:endParaRPr lang="en-IN" sz="2000" dirty="0">
              <a:highlight>
                <a:srgbClr val="FFFF00"/>
              </a:highlight>
            </a:endParaRPr>
          </a:p>
        </p:txBody>
      </p:sp>
      <p:sp>
        <p:nvSpPr>
          <p:cNvPr id="2" name="Rectangle 1">
            <a:extLst>
              <a:ext uri="{FF2B5EF4-FFF2-40B4-BE49-F238E27FC236}">
                <a16:creationId xmlns:a16="http://schemas.microsoft.com/office/drawing/2014/main" id="{EF08CBF3-F2FB-B889-155D-8238931C827B}"/>
              </a:ext>
            </a:extLst>
          </p:cNvPr>
          <p:cNvSpPr/>
          <p:nvPr/>
        </p:nvSpPr>
        <p:spPr>
          <a:xfrm>
            <a:off x="467795" y="2047653"/>
            <a:ext cx="7200800" cy="579967"/>
          </a:xfrm>
          <a:prstGeom prst="rect">
            <a:avLst/>
          </a:prstGeom>
        </p:spPr>
        <p:txBody>
          <a:bodyPr wrap="square">
            <a:spAutoFit/>
          </a:bodyPr>
          <a:lstStyle/>
          <a:p>
            <a:pPr lvl="1" algn="just">
              <a:lnSpc>
                <a:spcPct val="150000"/>
              </a:lnSpc>
            </a:pPr>
            <a:r>
              <a:rPr lang="en-IN" dirty="0">
                <a:solidFill>
                  <a:srgbClr val="FF0000"/>
                </a:solidFill>
              </a:rPr>
              <a:t>5. Communication:</a:t>
            </a:r>
          </a:p>
        </p:txBody>
      </p:sp>
      <p:sp>
        <p:nvSpPr>
          <p:cNvPr id="4" name="Text Box 2">
            <a:extLst>
              <a:ext uri="{FF2B5EF4-FFF2-40B4-BE49-F238E27FC236}">
                <a16:creationId xmlns:a16="http://schemas.microsoft.com/office/drawing/2014/main" id="{A5E9EADF-7975-5B9A-70FE-C967598FD43B}"/>
              </a:ext>
            </a:extLst>
          </p:cNvPr>
          <p:cNvSpPr txBox="1">
            <a:spLocks noChangeArrowheads="1"/>
          </p:cNvSpPr>
          <p:nvPr/>
        </p:nvSpPr>
        <p:spPr bwMode="auto">
          <a:xfrm>
            <a:off x="899591" y="2996952"/>
            <a:ext cx="10374765" cy="1338251"/>
          </a:xfrm>
          <a:prstGeom prst="rect">
            <a:avLst/>
          </a:prstGeom>
          <a:solidFill>
            <a:srgbClr val="EBDB99"/>
          </a:solidFill>
          <a:ln w="9525">
            <a:solidFill>
              <a:srgbClr val="CCFFFF"/>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ts val="800"/>
              </a:spcAft>
              <a:buClrTx/>
              <a:buSzTx/>
              <a:buFontTx/>
              <a:buNone/>
              <a:tabLst/>
            </a:pPr>
            <a:r>
              <a:rPr kumimoji="0" lang="en-IN" b="0" i="0" u="none" strike="noStrike" cap="none" normalizeH="0" baseline="0" dirty="0">
                <a:ln>
                  <a:noFill/>
                </a:ln>
                <a:solidFill>
                  <a:srgbClr val="000000"/>
                </a:solidFill>
                <a:effectLst/>
                <a:latin typeface="Arial" pitchFamily="34" charset="0"/>
                <a:cs typeface="Arial" pitchFamily="34" charset="0"/>
              </a:rPr>
              <a:t>System Calls for Communication:</a:t>
            </a:r>
          </a:p>
          <a:p>
            <a:pPr algn="just">
              <a:lnSpc>
                <a:spcPct val="150000"/>
              </a:lnSpc>
            </a:pPr>
            <a:r>
              <a:rPr kumimoji="0" lang="en-IN" sz="2000" dirty="0">
                <a:solidFill>
                  <a:srgbClr val="C00000"/>
                </a:solidFill>
                <a:latin typeface="Arial" pitchFamily="34" charset="0"/>
                <a:cs typeface="Arial" pitchFamily="34" charset="0"/>
              </a:rPr>
              <a:t>create, delete communication connections, send, and receive messages, transfer status information attach or detach remote devices</a:t>
            </a:r>
          </a:p>
        </p:txBody>
      </p:sp>
    </p:spTree>
    <p:extLst>
      <p:ext uri="{BB962C8B-B14F-4D97-AF65-F5344CB8AC3E}">
        <p14:creationId xmlns:p14="http://schemas.microsoft.com/office/powerpoint/2010/main" val="20492919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BC9DD-C999-5A63-EF92-92793FD5A877}"/>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1F92CA75-96AD-5C21-D27A-C41A322002F3}"/>
              </a:ext>
            </a:extLst>
          </p:cNvPr>
          <p:cNvSpPr/>
          <p:nvPr/>
        </p:nvSpPr>
        <p:spPr>
          <a:xfrm>
            <a:off x="11373655" y="6029928"/>
            <a:ext cx="474810"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09</a:t>
            </a:r>
          </a:p>
        </p:txBody>
      </p:sp>
      <p:pic>
        <p:nvPicPr>
          <p:cNvPr id="13" name="Picture 12">
            <a:extLst>
              <a:ext uri="{FF2B5EF4-FFF2-40B4-BE49-F238E27FC236}">
                <a16:creationId xmlns:a16="http://schemas.microsoft.com/office/drawing/2014/main" id="{C44700EA-E017-3695-0FAD-2C0C0E771D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1AA64F97-BEFA-8C05-64A6-DA454EDF93AE}"/>
              </a:ext>
            </a:extLst>
          </p:cNvPr>
          <p:cNvSpPr>
            <a:spLocks noGrp="1" noChangeArrowheads="1"/>
          </p:cNvSpPr>
          <p:nvPr>
            <p:ph type="title"/>
          </p:nvPr>
        </p:nvSpPr>
        <p:spPr>
          <a:xfrm>
            <a:off x="936487" y="705146"/>
            <a:ext cx="7772400" cy="1143000"/>
          </a:xfrm>
        </p:spPr>
        <p:txBody>
          <a:bodyPr/>
          <a:lstStyle/>
          <a:p>
            <a:r>
              <a:rPr lang="en-US" altLang="zh-TW" sz="3600" dirty="0">
                <a:solidFill>
                  <a:srgbClr val="FF6600"/>
                </a:solidFill>
                <a:latin typeface="Aharoni" pitchFamily="2" charset="-79"/>
                <a:cs typeface="Aharoni" pitchFamily="2" charset="-79"/>
              </a:rPr>
              <a:t>Quick Look at the Syllabus</a:t>
            </a:r>
          </a:p>
        </p:txBody>
      </p:sp>
      <p:sp>
        <p:nvSpPr>
          <p:cNvPr id="4" name="Rectangle 3">
            <a:extLst>
              <a:ext uri="{FF2B5EF4-FFF2-40B4-BE49-F238E27FC236}">
                <a16:creationId xmlns:a16="http://schemas.microsoft.com/office/drawing/2014/main" id="{3AFD908C-8798-77CE-5009-77275E893794}"/>
              </a:ext>
            </a:extLst>
          </p:cNvPr>
          <p:cNvSpPr txBox="1">
            <a:spLocks noChangeArrowheads="1"/>
          </p:cNvSpPr>
          <p:nvPr/>
        </p:nvSpPr>
        <p:spPr>
          <a:xfrm>
            <a:off x="936487" y="1445027"/>
            <a:ext cx="7772400" cy="6464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dirty="0">
                <a:highlight>
                  <a:srgbClr val="FFFF00"/>
                </a:highlight>
              </a:rPr>
              <a:t>Unit 4: Basic Linux Administration</a:t>
            </a:r>
            <a:endParaRPr lang="en-US" dirty="0">
              <a:latin typeface="+mj-lt"/>
              <a:ea typeface="+mj-ea"/>
              <a:cs typeface="+mj-cs"/>
            </a:endParaRPr>
          </a:p>
        </p:txBody>
      </p:sp>
      <p:sp>
        <p:nvSpPr>
          <p:cNvPr id="5" name="TextBox 4">
            <a:extLst>
              <a:ext uri="{FF2B5EF4-FFF2-40B4-BE49-F238E27FC236}">
                <a16:creationId xmlns:a16="http://schemas.microsoft.com/office/drawing/2014/main" id="{EFC5C652-EFA5-97AB-FC08-338D5148D834}"/>
              </a:ext>
            </a:extLst>
          </p:cNvPr>
          <p:cNvSpPr txBox="1"/>
          <p:nvPr/>
        </p:nvSpPr>
        <p:spPr>
          <a:xfrm>
            <a:off x="1096560" y="2269337"/>
            <a:ext cx="10206980" cy="2579039"/>
          </a:xfrm>
          <a:prstGeom prst="rect">
            <a:avLst/>
          </a:prstGeom>
          <a:noFill/>
          <a:ln>
            <a:solidFill>
              <a:srgbClr val="ED682F"/>
            </a:solidFill>
          </a:ln>
        </p:spPr>
        <p:txBody>
          <a:bodyPr wrap="square">
            <a:spAutoFit/>
          </a:bodyPr>
          <a:lstStyle/>
          <a:p>
            <a:pPr algn="just">
              <a:lnSpc>
                <a:spcPct val="150000"/>
              </a:lnSpc>
            </a:pPr>
            <a:r>
              <a:rPr lang="en-US" sz="2200" dirty="0"/>
              <a:t>Conditional Control Structures-if statement, case statement, Looping Control Structure-while, until, for, statements. 	</a:t>
            </a:r>
          </a:p>
          <a:p>
            <a:pPr algn="just">
              <a:lnSpc>
                <a:spcPct val="150000"/>
              </a:lnSpc>
            </a:pPr>
            <a:r>
              <a:rPr lang="en-US" sz="2200" dirty="0"/>
              <a:t>Filters, Stream editor SED and AWK, Linux System Communication: Introduction, write, read, wall commands, sending and handling mails. System Administration: Roles of a System Administrator. </a:t>
            </a:r>
            <a:r>
              <a:rPr lang="en-US" dirty="0"/>
              <a:t>	</a:t>
            </a:r>
          </a:p>
        </p:txBody>
      </p:sp>
    </p:spTree>
    <p:extLst>
      <p:ext uri="{BB962C8B-B14F-4D97-AF65-F5344CB8AC3E}">
        <p14:creationId xmlns:p14="http://schemas.microsoft.com/office/powerpoint/2010/main" val="24120793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8934B-7FD0-5ABC-517C-E996F4BAC40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AAFACC23-9767-54DF-06BD-C5B0BBDA69FB}"/>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C0F8DAF7-2C37-E0B8-BD06-CB2C6EC233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CF7D824E-0772-5D24-18CD-8A3E7DB204DC}"/>
              </a:ext>
            </a:extLst>
          </p:cNvPr>
          <p:cNvSpPr>
            <a:spLocks noGrp="1" noChangeArrowheads="1"/>
          </p:cNvSpPr>
          <p:nvPr>
            <p:ph type="title"/>
          </p:nvPr>
        </p:nvSpPr>
        <p:spPr>
          <a:xfrm>
            <a:off x="4523405" y="490648"/>
            <a:ext cx="3145190" cy="1143000"/>
          </a:xfrm>
        </p:spPr>
        <p:txBody>
          <a:bodyPr>
            <a:normAutofit/>
          </a:bodyPr>
          <a:lstStyle/>
          <a:p>
            <a:pPr>
              <a:lnSpc>
                <a:spcPct val="100000"/>
              </a:lnSpc>
            </a:pPr>
            <a:r>
              <a:rPr lang="en-US" altLang="zh-TW" sz="3600" dirty="0">
                <a:solidFill>
                  <a:srgbClr val="FF6600"/>
                </a:solidFill>
                <a:latin typeface="Aharoni" pitchFamily="2" charset="-79"/>
                <a:cs typeface="Aharoni" pitchFamily="2" charset="-79"/>
              </a:rPr>
              <a:t>System  Calls</a:t>
            </a:r>
          </a:p>
        </p:txBody>
      </p:sp>
      <p:sp>
        <p:nvSpPr>
          <p:cNvPr id="5" name="Rectangle 4">
            <a:extLst>
              <a:ext uri="{FF2B5EF4-FFF2-40B4-BE49-F238E27FC236}">
                <a16:creationId xmlns:a16="http://schemas.microsoft.com/office/drawing/2014/main" id="{E2A1C9EA-065A-8315-929E-780BBE26A397}"/>
              </a:ext>
            </a:extLst>
          </p:cNvPr>
          <p:cNvSpPr/>
          <p:nvPr/>
        </p:nvSpPr>
        <p:spPr>
          <a:xfrm>
            <a:off x="889864" y="1633648"/>
            <a:ext cx="7776864" cy="369332"/>
          </a:xfrm>
          <a:prstGeom prst="rect">
            <a:avLst/>
          </a:prstGeom>
        </p:spPr>
        <p:txBody>
          <a:bodyPr wrap="square">
            <a:spAutoFit/>
          </a:bodyPr>
          <a:lstStyle/>
          <a:p>
            <a:pPr algn="just"/>
            <a:r>
              <a:rPr lang="en-IN" dirty="0">
                <a:highlight>
                  <a:srgbClr val="FFFF00"/>
                </a:highlight>
              </a:rPr>
              <a:t>Types of System Calls:</a:t>
            </a:r>
            <a:endParaRPr lang="en-IN" sz="2000" dirty="0">
              <a:highlight>
                <a:srgbClr val="FFFF00"/>
              </a:highlight>
            </a:endParaRPr>
          </a:p>
        </p:txBody>
      </p:sp>
      <p:pic>
        <p:nvPicPr>
          <p:cNvPr id="6" name="Picture 2">
            <a:extLst>
              <a:ext uri="{FF2B5EF4-FFF2-40B4-BE49-F238E27FC236}">
                <a16:creationId xmlns:a16="http://schemas.microsoft.com/office/drawing/2014/main" id="{8B5AA82D-01D0-514C-8C39-2A440689C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9325" y="1449787"/>
            <a:ext cx="5207000" cy="50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73951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305F7-2CC9-0DBF-2863-D45DC99C32CE}"/>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69157875-D727-421B-285A-CC1293344F64}"/>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B5B074F1-B43B-D3BC-1FF2-9DC3274579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C19C73E5-289F-64CE-AD19-246A1B1E41F9}"/>
              </a:ext>
            </a:extLst>
          </p:cNvPr>
          <p:cNvSpPr>
            <a:spLocks noGrp="1" noChangeArrowheads="1"/>
          </p:cNvSpPr>
          <p:nvPr>
            <p:ph type="title"/>
          </p:nvPr>
        </p:nvSpPr>
        <p:spPr>
          <a:xfrm>
            <a:off x="4523405" y="490648"/>
            <a:ext cx="3725650"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System  Programs</a:t>
            </a:r>
          </a:p>
        </p:txBody>
      </p:sp>
      <p:sp>
        <p:nvSpPr>
          <p:cNvPr id="2" name="Rectangle 1">
            <a:extLst>
              <a:ext uri="{FF2B5EF4-FFF2-40B4-BE49-F238E27FC236}">
                <a16:creationId xmlns:a16="http://schemas.microsoft.com/office/drawing/2014/main" id="{412D16E9-04CE-CFD1-4F8D-60B1BFA50714}"/>
              </a:ext>
            </a:extLst>
          </p:cNvPr>
          <p:cNvSpPr/>
          <p:nvPr/>
        </p:nvSpPr>
        <p:spPr>
          <a:xfrm>
            <a:off x="866494" y="1674673"/>
            <a:ext cx="10077122" cy="3970318"/>
          </a:xfrm>
          <a:prstGeom prst="rect">
            <a:avLst/>
          </a:prstGeom>
        </p:spPr>
        <p:txBody>
          <a:bodyPr wrap="square">
            <a:spAutoFit/>
          </a:bodyPr>
          <a:lstStyle/>
          <a:p>
            <a:pPr algn="just">
              <a:lnSpc>
                <a:spcPct val="150000"/>
              </a:lnSpc>
            </a:pPr>
            <a:r>
              <a:rPr lang="en-IN" dirty="0"/>
              <a:t>System programs also known as system utilities provide a convenient environment for program development and execution. They can be divided into the following categories:</a:t>
            </a:r>
          </a:p>
          <a:p>
            <a:pPr marL="457200" indent="-457200" algn="just">
              <a:lnSpc>
                <a:spcPct val="150000"/>
              </a:lnSpc>
              <a:buFont typeface="+mj-lt"/>
              <a:buAutoNum type="arabicPeriod"/>
            </a:pPr>
            <a:r>
              <a:rPr lang="en-IN" sz="2000" dirty="0">
                <a:solidFill>
                  <a:srgbClr val="0070C0"/>
                </a:solidFill>
              </a:rPr>
              <a:t>File management</a:t>
            </a:r>
          </a:p>
          <a:p>
            <a:pPr marL="457200" indent="-457200" algn="just">
              <a:lnSpc>
                <a:spcPct val="150000"/>
              </a:lnSpc>
              <a:buFont typeface="+mj-lt"/>
              <a:buAutoNum type="arabicPeriod"/>
            </a:pPr>
            <a:r>
              <a:rPr lang="en-IN" sz="2000" dirty="0">
                <a:solidFill>
                  <a:srgbClr val="0070C0"/>
                </a:solidFill>
              </a:rPr>
              <a:t>Status Information</a:t>
            </a:r>
          </a:p>
          <a:p>
            <a:pPr marL="457200" indent="-457200" algn="just">
              <a:lnSpc>
                <a:spcPct val="150000"/>
              </a:lnSpc>
              <a:buFont typeface="+mj-lt"/>
              <a:buAutoNum type="arabicPeriod"/>
            </a:pPr>
            <a:r>
              <a:rPr lang="en-IN" sz="2000" dirty="0">
                <a:solidFill>
                  <a:srgbClr val="0070C0"/>
                </a:solidFill>
              </a:rPr>
              <a:t>File modification</a:t>
            </a:r>
          </a:p>
          <a:p>
            <a:pPr marL="457200" indent="-457200" algn="just">
              <a:lnSpc>
                <a:spcPct val="150000"/>
              </a:lnSpc>
              <a:buFont typeface="+mj-lt"/>
              <a:buAutoNum type="arabicPeriod"/>
            </a:pPr>
            <a:r>
              <a:rPr lang="en-IN" sz="2000" dirty="0">
                <a:solidFill>
                  <a:srgbClr val="0070C0"/>
                </a:solidFill>
              </a:rPr>
              <a:t>Programming-language support</a:t>
            </a:r>
          </a:p>
          <a:p>
            <a:pPr marL="457200" indent="-457200" algn="just">
              <a:lnSpc>
                <a:spcPct val="150000"/>
              </a:lnSpc>
              <a:buFont typeface="+mj-lt"/>
              <a:buAutoNum type="arabicPeriod"/>
            </a:pPr>
            <a:r>
              <a:rPr lang="en-IN" sz="2000" dirty="0">
                <a:solidFill>
                  <a:srgbClr val="0070C0"/>
                </a:solidFill>
              </a:rPr>
              <a:t>Program loading and execution</a:t>
            </a:r>
          </a:p>
          <a:p>
            <a:pPr marL="457200" indent="-457200" algn="just">
              <a:lnSpc>
                <a:spcPct val="150000"/>
              </a:lnSpc>
              <a:buFont typeface="+mj-lt"/>
              <a:buAutoNum type="arabicPeriod"/>
            </a:pPr>
            <a:r>
              <a:rPr lang="en-IN" sz="2000" dirty="0">
                <a:solidFill>
                  <a:srgbClr val="0070C0"/>
                </a:solidFill>
              </a:rPr>
              <a:t>Communications</a:t>
            </a:r>
          </a:p>
          <a:p>
            <a:pPr algn="just"/>
            <a:r>
              <a:rPr lang="en-IN" dirty="0"/>
              <a:t> </a:t>
            </a:r>
          </a:p>
        </p:txBody>
      </p:sp>
    </p:spTree>
    <p:extLst>
      <p:ext uri="{BB962C8B-B14F-4D97-AF65-F5344CB8AC3E}">
        <p14:creationId xmlns:p14="http://schemas.microsoft.com/office/powerpoint/2010/main" val="23315860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E5DC7-EF90-6537-F59B-ED22A89CC787}"/>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71B2C22F-E184-1A4D-7099-82B364B06156}"/>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6" name="Title 1">
            <a:extLst>
              <a:ext uri="{FF2B5EF4-FFF2-40B4-BE49-F238E27FC236}">
                <a16:creationId xmlns:a16="http://schemas.microsoft.com/office/drawing/2014/main" id="{1428A648-FE73-9D9C-5919-7001DF4B36D0}"/>
              </a:ext>
            </a:extLst>
          </p:cNvPr>
          <p:cNvSpPr txBox="1">
            <a:spLocks/>
          </p:cNvSpPr>
          <p:nvPr/>
        </p:nvSpPr>
        <p:spPr>
          <a:xfrm>
            <a:off x="364043" y="709813"/>
            <a:ext cx="2664296" cy="6480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6600"/>
                </a:solidFill>
              </a:rPr>
              <a:t>Summary</a:t>
            </a:r>
          </a:p>
        </p:txBody>
      </p:sp>
      <p:sp>
        <p:nvSpPr>
          <p:cNvPr id="8" name="Text Placeholder 3">
            <a:extLst>
              <a:ext uri="{FF2B5EF4-FFF2-40B4-BE49-F238E27FC236}">
                <a16:creationId xmlns:a16="http://schemas.microsoft.com/office/drawing/2014/main" id="{D421C9F7-A80A-EDF9-9D34-30CBE4206F8D}"/>
              </a:ext>
            </a:extLst>
          </p:cNvPr>
          <p:cNvSpPr txBox="1">
            <a:spLocks/>
          </p:cNvSpPr>
          <p:nvPr/>
        </p:nvSpPr>
        <p:spPr>
          <a:xfrm>
            <a:off x="735128" y="1611683"/>
            <a:ext cx="8136904" cy="2532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Operating System Components</a:t>
            </a:r>
          </a:p>
          <a:p>
            <a:r>
              <a:rPr lang="en-US" sz="2400" dirty="0"/>
              <a:t>Operating System Services</a:t>
            </a:r>
          </a:p>
          <a:p>
            <a:r>
              <a:rPr lang="en-US" sz="2400" dirty="0"/>
              <a:t>System Calls</a:t>
            </a:r>
          </a:p>
          <a:p>
            <a:r>
              <a:rPr lang="en-US" sz="2400" dirty="0"/>
              <a:t>System Programs</a:t>
            </a:r>
          </a:p>
        </p:txBody>
      </p:sp>
    </p:spTree>
    <p:extLst>
      <p:ext uri="{BB962C8B-B14F-4D97-AF65-F5344CB8AC3E}">
        <p14:creationId xmlns:p14="http://schemas.microsoft.com/office/powerpoint/2010/main" val="8410292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78A1A-1201-BC2D-B0D0-26F4CA8FB668}"/>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84FB3B8A-8019-BD4D-FE13-00DA7F27ED5D}"/>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5" name="Subtitle 4">
            <a:extLst>
              <a:ext uri="{FF2B5EF4-FFF2-40B4-BE49-F238E27FC236}">
                <a16:creationId xmlns:a16="http://schemas.microsoft.com/office/drawing/2014/main" id="{F2DBAF90-96F7-E5FA-E6BF-5EEB216ED80D}"/>
              </a:ext>
            </a:extLst>
          </p:cNvPr>
          <p:cNvSpPr>
            <a:spLocks noGrp="1"/>
          </p:cNvSpPr>
          <p:nvPr>
            <p:ph type="subTitle" idx="1"/>
          </p:nvPr>
        </p:nvSpPr>
        <p:spPr>
          <a:xfrm>
            <a:off x="1047345" y="2601119"/>
            <a:ext cx="9144000" cy="1655762"/>
          </a:xfrm>
        </p:spPr>
        <p:txBody>
          <a:bodyPr>
            <a:normAutofit/>
          </a:bodyPr>
          <a:lstStyle/>
          <a:p>
            <a:r>
              <a:rPr lang="en-US" sz="4400" dirty="0">
                <a:solidFill>
                  <a:srgbClr val="0066CC"/>
                </a:solidFill>
              </a:rPr>
              <a:t>Lecture – 7 </a:t>
            </a:r>
          </a:p>
        </p:txBody>
      </p:sp>
    </p:spTree>
    <p:extLst>
      <p:ext uri="{BB962C8B-B14F-4D97-AF65-F5344CB8AC3E}">
        <p14:creationId xmlns:p14="http://schemas.microsoft.com/office/powerpoint/2010/main" val="40839708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0AF4A-77C9-0327-5843-F7E5ACA84A6B}"/>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FABD4822-B0DB-B7DF-9660-C1FD60A21373}"/>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6" name="Title 1">
            <a:extLst>
              <a:ext uri="{FF2B5EF4-FFF2-40B4-BE49-F238E27FC236}">
                <a16:creationId xmlns:a16="http://schemas.microsoft.com/office/drawing/2014/main" id="{DDE5ECB2-A207-D58E-3EE1-C8D4D443E688}"/>
              </a:ext>
            </a:extLst>
          </p:cNvPr>
          <p:cNvSpPr txBox="1">
            <a:spLocks/>
          </p:cNvSpPr>
          <p:nvPr/>
        </p:nvSpPr>
        <p:spPr>
          <a:xfrm>
            <a:off x="364043" y="709813"/>
            <a:ext cx="2664296" cy="6480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6600"/>
                </a:solidFill>
              </a:rPr>
              <a:t>Recap</a:t>
            </a:r>
          </a:p>
        </p:txBody>
      </p:sp>
      <p:sp>
        <p:nvSpPr>
          <p:cNvPr id="8" name="Text Placeholder 3">
            <a:extLst>
              <a:ext uri="{FF2B5EF4-FFF2-40B4-BE49-F238E27FC236}">
                <a16:creationId xmlns:a16="http://schemas.microsoft.com/office/drawing/2014/main" id="{EFA81EC0-C48E-CA4B-E999-499FBB868E20}"/>
              </a:ext>
            </a:extLst>
          </p:cNvPr>
          <p:cNvSpPr txBox="1">
            <a:spLocks/>
          </p:cNvSpPr>
          <p:nvPr/>
        </p:nvSpPr>
        <p:spPr>
          <a:xfrm>
            <a:off x="735128" y="1611683"/>
            <a:ext cx="8136904" cy="2532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Operating System Components</a:t>
            </a:r>
          </a:p>
          <a:p>
            <a:r>
              <a:rPr lang="en-US" sz="2400" dirty="0"/>
              <a:t>Operating System Services</a:t>
            </a:r>
          </a:p>
          <a:p>
            <a:r>
              <a:rPr lang="en-US" sz="2400" dirty="0"/>
              <a:t>System Calls</a:t>
            </a:r>
          </a:p>
          <a:p>
            <a:r>
              <a:rPr lang="en-US" sz="2400" dirty="0"/>
              <a:t>System Programs</a:t>
            </a:r>
          </a:p>
        </p:txBody>
      </p:sp>
    </p:spTree>
    <p:extLst>
      <p:ext uri="{BB962C8B-B14F-4D97-AF65-F5344CB8AC3E}">
        <p14:creationId xmlns:p14="http://schemas.microsoft.com/office/powerpoint/2010/main" val="17517269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BD2EF-572B-372B-18E0-9080EDB9FB0B}"/>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FE1D5099-4EDD-A223-2DAD-FD047102E82D}"/>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6" name="Title 1">
            <a:extLst>
              <a:ext uri="{FF2B5EF4-FFF2-40B4-BE49-F238E27FC236}">
                <a16:creationId xmlns:a16="http://schemas.microsoft.com/office/drawing/2014/main" id="{458DDD8E-0D8B-ADFC-80DD-E56011D7A621}"/>
              </a:ext>
            </a:extLst>
          </p:cNvPr>
          <p:cNvSpPr txBox="1">
            <a:spLocks/>
          </p:cNvSpPr>
          <p:nvPr/>
        </p:nvSpPr>
        <p:spPr>
          <a:xfrm>
            <a:off x="364043" y="709813"/>
            <a:ext cx="2664296" cy="6480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6600"/>
                </a:solidFill>
              </a:rPr>
              <a:t>Agenda</a:t>
            </a:r>
          </a:p>
        </p:txBody>
      </p:sp>
      <p:sp>
        <p:nvSpPr>
          <p:cNvPr id="8" name="Text Placeholder 3">
            <a:extLst>
              <a:ext uri="{FF2B5EF4-FFF2-40B4-BE49-F238E27FC236}">
                <a16:creationId xmlns:a16="http://schemas.microsoft.com/office/drawing/2014/main" id="{63796D98-1648-0AEA-85D0-33E1D9B8EB1D}"/>
              </a:ext>
            </a:extLst>
          </p:cNvPr>
          <p:cNvSpPr txBox="1">
            <a:spLocks/>
          </p:cNvSpPr>
          <p:nvPr/>
        </p:nvSpPr>
        <p:spPr>
          <a:xfrm>
            <a:off x="735128" y="1611683"/>
            <a:ext cx="8136904" cy="2532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Process Management</a:t>
            </a:r>
          </a:p>
        </p:txBody>
      </p:sp>
    </p:spTree>
    <p:extLst>
      <p:ext uri="{BB962C8B-B14F-4D97-AF65-F5344CB8AC3E}">
        <p14:creationId xmlns:p14="http://schemas.microsoft.com/office/powerpoint/2010/main" val="21806554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5EFAF-5E89-EC9D-E3EC-1DD2AA1088AB}"/>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D5BD3770-C8F9-EBC3-220C-5F41AA690165}"/>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621A30A9-0D67-B48C-F17B-C83DB1967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273B704A-B2B5-00DC-F31C-7868CA9E15DD}"/>
              </a:ext>
            </a:extLst>
          </p:cNvPr>
          <p:cNvSpPr>
            <a:spLocks noGrp="1" noChangeArrowheads="1"/>
          </p:cNvSpPr>
          <p:nvPr>
            <p:ph type="title"/>
          </p:nvPr>
        </p:nvSpPr>
        <p:spPr>
          <a:xfrm>
            <a:off x="4523405" y="490648"/>
            <a:ext cx="3725650" cy="1143000"/>
          </a:xfrm>
        </p:spPr>
        <p:txBody>
          <a:bodyPr>
            <a:normAutofit/>
          </a:bodyPr>
          <a:lstStyle/>
          <a:p>
            <a:pPr>
              <a:lnSpc>
                <a:spcPct val="100000"/>
              </a:lnSpc>
            </a:pPr>
            <a:r>
              <a:rPr lang="en-US" altLang="zh-TW" sz="3600" dirty="0">
                <a:solidFill>
                  <a:srgbClr val="FF6600"/>
                </a:solidFill>
                <a:latin typeface="Aharoni" pitchFamily="2" charset="-79"/>
                <a:cs typeface="Aharoni" pitchFamily="2" charset="-79"/>
              </a:rPr>
              <a:t>Process Concept</a:t>
            </a:r>
          </a:p>
        </p:txBody>
      </p:sp>
      <p:sp>
        <p:nvSpPr>
          <p:cNvPr id="4" name="Rectangle 3">
            <a:extLst>
              <a:ext uri="{FF2B5EF4-FFF2-40B4-BE49-F238E27FC236}">
                <a16:creationId xmlns:a16="http://schemas.microsoft.com/office/drawing/2014/main" id="{92AD49AE-757A-7325-0559-5F8F53F52463}"/>
              </a:ext>
            </a:extLst>
          </p:cNvPr>
          <p:cNvSpPr/>
          <p:nvPr/>
        </p:nvSpPr>
        <p:spPr>
          <a:xfrm>
            <a:off x="786320" y="1709312"/>
            <a:ext cx="4955074" cy="424732"/>
          </a:xfrm>
          <a:prstGeom prst="rect">
            <a:avLst/>
          </a:prstGeom>
        </p:spPr>
        <p:txBody>
          <a:bodyPr wrap="none">
            <a:spAutoFit/>
          </a:bodyPr>
          <a:lstStyle/>
          <a:p>
            <a:pPr marL="228600" indent="-228600">
              <a:lnSpc>
                <a:spcPct val="90000"/>
              </a:lnSpc>
              <a:spcBef>
                <a:spcPts val="1000"/>
              </a:spcBef>
              <a:buFont typeface="Arial" panose="020B0604020202020204" pitchFamily="34" charset="0"/>
              <a:buChar char="•"/>
            </a:pPr>
            <a:r>
              <a:rPr lang="en-IN" sz="2400" dirty="0"/>
              <a:t>A process is a program in execution. </a:t>
            </a:r>
          </a:p>
        </p:txBody>
      </p:sp>
      <p:pic>
        <p:nvPicPr>
          <p:cNvPr id="7" name="Picture 6">
            <a:extLst>
              <a:ext uri="{FF2B5EF4-FFF2-40B4-BE49-F238E27FC236}">
                <a16:creationId xmlns:a16="http://schemas.microsoft.com/office/drawing/2014/main" id="{16D8A1DA-38D2-F9CE-034E-A4B5EA319267}"/>
              </a:ext>
            </a:extLst>
          </p:cNvPr>
          <p:cNvPicPr>
            <a:picLocks noChangeAspect="1"/>
          </p:cNvPicPr>
          <p:nvPr/>
        </p:nvPicPr>
        <p:blipFill>
          <a:blip r:embed="rId3"/>
          <a:stretch>
            <a:fillRect/>
          </a:stretch>
        </p:blipFill>
        <p:spPr>
          <a:xfrm>
            <a:off x="2866386" y="2384349"/>
            <a:ext cx="2568163" cy="3482642"/>
          </a:xfrm>
          <a:prstGeom prst="rect">
            <a:avLst/>
          </a:prstGeom>
        </p:spPr>
      </p:pic>
      <p:pic>
        <p:nvPicPr>
          <p:cNvPr id="9" name="Picture 8">
            <a:extLst>
              <a:ext uri="{FF2B5EF4-FFF2-40B4-BE49-F238E27FC236}">
                <a16:creationId xmlns:a16="http://schemas.microsoft.com/office/drawing/2014/main" id="{0A7258EE-7616-C0C7-0A06-A5CB9FFF8D21}"/>
              </a:ext>
            </a:extLst>
          </p:cNvPr>
          <p:cNvPicPr>
            <a:picLocks noChangeAspect="1"/>
          </p:cNvPicPr>
          <p:nvPr/>
        </p:nvPicPr>
        <p:blipFill>
          <a:blip r:embed="rId4"/>
          <a:stretch>
            <a:fillRect/>
          </a:stretch>
        </p:blipFill>
        <p:spPr>
          <a:xfrm>
            <a:off x="5672481" y="2510108"/>
            <a:ext cx="4551289" cy="1837783"/>
          </a:xfrm>
          <a:prstGeom prst="rect">
            <a:avLst/>
          </a:prstGeom>
        </p:spPr>
      </p:pic>
      <p:pic>
        <p:nvPicPr>
          <p:cNvPr id="11" name="Picture 10">
            <a:extLst>
              <a:ext uri="{FF2B5EF4-FFF2-40B4-BE49-F238E27FC236}">
                <a16:creationId xmlns:a16="http://schemas.microsoft.com/office/drawing/2014/main" id="{0606AE3B-BDC4-5EC5-266A-CEA9157CDE1D}"/>
              </a:ext>
            </a:extLst>
          </p:cNvPr>
          <p:cNvPicPr>
            <a:picLocks noChangeAspect="1"/>
          </p:cNvPicPr>
          <p:nvPr/>
        </p:nvPicPr>
        <p:blipFill>
          <a:blip r:embed="rId5"/>
          <a:stretch>
            <a:fillRect/>
          </a:stretch>
        </p:blipFill>
        <p:spPr>
          <a:xfrm>
            <a:off x="5866632" y="4480093"/>
            <a:ext cx="4838148" cy="850663"/>
          </a:xfrm>
          <a:prstGeom prst="rect">
            <a:avLst/>
          </a:prstGeom>
        </p:spPr>
      </p:pic>
    </p:spTree>
    <p:extLst>
      <p:ext uri="{BB962C8B-B14F-4D97-AF65-F5344CB8AC3E}">
        <p14:creationId xmlns:p14="http://schemas.microsoft.com/office/powerpoint/2010/main" val="16496285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16248-2011-672C-9150-252E5F2BCEF2}"/>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46DCDA82-27A6-3FDD-FC8C-2D31A86AC0EB}"/>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D7694D26-4B1E-873D-3818-E5C256018B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0ACABD8A-72F3-D34C-1A31-B96064DD2D04}"/>
              </a:ext>
            </a:extLst>
          </p:cNvPr>
          <p:cNvSpPr>
            <a:spLocks noGrp="1" noChangeArrowheads="1"/>
          </p:cNvSpPr>
          <p:nvPr>
            <p:ph type="title"/>
          </p:nvPr>
        </p:nvSpPr>
        <p:spPr>
          <a:xfrm>
            <a:off x="4523405" y="490648"/>
            <a:ext cx="3725650" cy="1143000"/>
          </a:xfrm>
        </p:spPr>
        <p:txBody>
          <a:bodyPr>
            <a:normAutofit/>
          </a:bodyPr>
          <a:lstStyle/>
          <a:p>
            <a:pPr>
              <a:lnSpc>
                <a:spcPct val="100000"/>
              </a:lnSpc>
            </a:pPr>
            <a:r>
              <a:rPr lang="en-US" altLang="zh-TW" sz="3600" dirty="0">
                <a:solidFill>
                  <a:srgbClr val="FF6600"/>
                </a:solidFill>
                <a:latin typeface="Aharoni" pitchFamily="2" charset="-79"/>
                <a:cs typeface="Aharoni" pitchFamily="2" charset="-79"/>
              </a:rPr>
              <a:t>Process States</a:t>
            </a:r>
          </a:p>
        </p:txBody>
      </p:sp>
      <p:pic>
        <p:nvPicPr>
          <p:cNvPr id="2" name="Picture 2">
            <a:extLst>
              <a:ext uri="{FF2B5EF4-FFF2-40B4-BE49-F238E27FC236}">
                <a16:creationId xmlns:a16="http://schemas.microsoft.com/office/drawing/2014/main" id="{3A1B09F0-1F88-197E-1258-FB37FBBC9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270" y="2453920"/>
            <a:ext cx="7030963" cy="350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F586418D-6A13-B447-C33C-1973AB865F52}"/>
              </a:ext>
            </a:extLst>
          </p:cNvPr>
          <p:cNvSpPr txBox="1"/>
          <p:nvPr/>
        </p:nvSpPr>
        <p:spPr>
          <a:xfrm>
            <a:off x="508270" y="1416013"/>
            <a:ext cx="10866988" cy="967957"/>
          </a:xfrm>
          <a:prstGeom prst="rect">
            <a:avLst/>
          </a:prstGeom>
          <a:noFill/>
        </p:spPr>
        <p:txBody>
          <a:bodyPr wrap="square">
            <a:spAutoFit/>
          </a:bodyPr>
          <a:lstStyle/>
          <a:p>
            <a:pPr algn="l">
              <a:lnSpc>
                <a:spcPct val="150000"/>
              </a:lnSpc>
            </a:pPr>
            <a:r>
              <a:rPr lang="en-US" sz="2000" b="0" i="0" u="none" strike="noStrike" baseline="0" dirty="0">
                <a:solidFill>
                  <a:srgbClr val="231F20"/>
                </a:solidFill>
              </a:rPr>
              <a:t>As a process executes, it changes </a:t>
            </a:r>
            <a:r>
              <a:rPr lang="en-US" sz="2000" b="1" i="0" u="none" strike="noStrike" baseline="0" dirty="0">
                <a:solidFill>
                  <a:srgbClr val="00AEF0"/>
                </a:solidFill>
              </a:rPr>
              <a:t>state</a:t>
            </a:r>
            <a:r>
              <a:rPr lang="en-US" sz="2000" b="0" i="0" u="none" strike="noStrike" baseline="0" dirty="0">
                <a:solidFill>
                  <a:srgbClr val="231F20"/>
                </a:solidFill>
              </a:rPr>
              <a:t>. The state of a process is defined in part by the current activity of that process. A process may be in one of the following </a:t>
            </a:r>
            <a:r>
              <a:rPr lang="en-IN" sz="2000" b="0" i="0" u="none" strike="noStrike" baseline="0" dirty="0">
                <a:solidFill>
                  <a:srgbClr val="231F20"/>
                </a:solidFill>
              </a:rPr>
              <a:t>states:</a:t>
            </a:r>
            <a:endParaRPr lang="en-IN" sz="2000" dirty="0"/>
          </a:p>
        </p:txBody>
      </p:sp>
      <p:pic>
        <p:nvPicPr>
          <p:cNvPr id="10" name="Picture 9">
            <a:extLst>
              <a:ext uri="{FF2B5EF4-FFF2-40B4-BE49-F238E27FC236}">
                <a16:creationId xmlns:a16="http://schemas.microsoft.com/office/drawing/2014/main" id="{444131EB-A5D2-62F0-6CF2-861746615648}"/>
              </a:ext>
            </a:extLst>
          </p:cNvPr>
          <p:cNvPicPr>
            <a:picLocks noChangeAspect="1"/>
          </p:cNvPicPr>
          <p:nvPr/>
        </p:nvPicPr>
        <p:blipFill>
          <a:blip r:embed="rId4"/>
          <a:stretch>
            <a:fillRect/>
          </a:stretch>
        </p:blipFill>
        <p:spPr>
          <a:xfrm>
            <a:off x="6659401" y="3372300"/>
            <a:ext cx="5532599" cy="1478408"/>
          </a:xfrm>
          <a:prstGeom prst="rect">
            <a:avLst/>
          </a:prstGeom>
          <a:ln>
            <a:solidFill>
              <a:schemeClr val="accent1"/>
            </a:solidFill>
          </a:ln>
        </p:spPr>
      </p:pic>
    </p:spTree>
    <p:extLst>
      <p:ext uri="{BB962C8B-B14F-4D97-AF65-F5344CB8AC3E}">
        <p14:creationId xmlns:p14="http://schemas.microsoft.com/office/powerpoint/2010/main" val="1529036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28FBF-F36C-40AC-611A-0B3E5AA82042}"/>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EAC3E797-AB3D-8A95-89CF-92C7C671FAD9}"/>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CD6578D3-17C3-F562-88F7-62EF65968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47038349-CFCC-6673-351D-8FEAA712F6BD}"/>
              </a:ext>
            </a:extLst>
          </p:cNvPr>
          <p:cNvSpPr>
            <a:spLocks noGrp="1" noChangeArrowheads="1"/>
          </p:cNvSpPr>
          <p:nvPr>
            <p:ph type="title"/>
          </p:nvPr>
        </p:nvSpPr>
        <p:spPr>
          <a:xfrm>
            <a:off x="3793787" y="490648"/>
            <a:ext cx="4455268"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Process Control Block</a:t>
            </a:r>
          </a:p>
        </p:txBody>
      </p:sp>
      <p:pic>
        <p:nvPicPr>
          <p:cNvPr id="4" name="Picture 9">
            <a:extLst>
              <a:ext uri="{FF2B5EF4-FFF2-40B4-BE49-F238E27FC236}">
                <a16:creationId xmlns:a16="http://schemas.microsoft.com/office/drawing/2014/main" id="{D09C2CDB-2D16-90F8-186C-70976BBFD7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945" y="1540478"/>
            <a:ext cx="2795588" cy="44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DE2BC852-61ED-B3A5-AEB7-8B41CE5CB9DB}"/>
              </a:ext>
            </a:extLst>
          </p:cNvPr>
          <p:cNvSpPr txBox="1">
            <a:spLocks noChangeArrowheads="1"/>
          </p:cNvSpPr>
          <p:nvPr/>
        </p:nvSpPr>
        <p:spPr>
          <a:xfrm>
            <a:off x="875624" y="1406496"/>
            <a:ext cx="7257780" cy="47720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onotype Sorts" pitchFamily="-84" charset="2"/>
              <a:buNone/>
            </a:pPr>
            <a:r>
              <a:rPr lang="en-US" altLang="en-US" sz="2000" dirty="0"/>
              <a:t>Information associated with each process </a:t>
            </a:r>
          </a:p>
          <a:p>
            <a:pPr>
              <a:buFont typeface="Monotype Sorts" pitchFamily="-84" charset="2"/>
              <a:buNone/>
            </a:pPr>
            <a:r>
              <a:rPr lang="en-US" altLang="en-US" sz="2000" dirty="0"/>
              <a:t>(also called </a:t>
            </a:r>
            <a:r>
              <a:rPr lang="en-US" altLang="en-US" sz="2000" b="1" dirty="0">
                <a:solidFill>
                  <a:srgbClr val="3366FF"/>
                </a:solidFill>
              </a:rPr>
              <a:t>task control block</a:t>
            </a:r>
            <a:r>
              <a:rPr lang="en-US" altLang="en-US" sz="2000" dirty="0"/>
              <a:t>)</a:t>
            </a:r>
          </a:p>
          <a:p>
            <a:r>
              <a:rPr lang="en-US" altLang="en-US" sz="2000" dirty="0"/>
              <a:t>Process state – running, waiting, </a:t>
            </a:r>
            <a:r>
              <a:rPr lang="en-US" altLang="en-US" sz="2000" dirty="0" err="1"/>
              <a:t>etc</a:t>
            </a:r>
            <a:endParaRPr lang="en-US" altLang="en-US" sz="2000" dirty="0"/>
          </a:p>
          <a:p>
            <a:r>
              <a:rPr lang="en-US" altLang="en-US" sz="2000" dirty="0"/>
              <a:t>Program counter – location of instruction to next execute</a:t>
            </a:r>
          </a:p>
          <a:p>
            <a:r>
              <a:rPr lang="en-US" altLang="en-US" sz="2000" dirty="0"/>
              <a:t>CPU registers – contents of all process-centric registers</a:t>
            </a:r>
          </a:p>
          <a:p>
            <a:r>
              <a:rPr lang="en-US" altLang="en-US" sz="2000" dirty="0"/>
              <a:t>CPU scheduling information- priorities, scheduling queue pointers</a:t>
            </a:r>
          </a:p>
          <a:p>
            <a:r>
              <a:rPr lang="en-US" altLang="en-US" sz="2000" dirty="0"/>
              <a:t>Memory-management information – memory allocated to the process</a:t>
            </a:r>
          </a:p>
          <a:p>
            <a:r>
              <a:rPr lang="en-US" altLang="en-US" sz="2000" dirty="0"/>
              <a:t>Accounting information – CPU used, clock time elapsed since start, time limits</a:t>
            </a:r>
          </a:p>
          <a:p>
            <a:r>
              <a:rPr lang="en-US" altLang="en-US" sz="2000" dirty="0"/>
              <a:t>I/O status information – I/O devices allocated to process, list of open files</a:t>
            </a:r>
          </a:p>
          <a:p>
            <a:endParaRPr lang="en-US" altLang="en-US" dirty="0"/>
          </a:p>
        </p:txBody>
      </p:sp>
    </p:spTree>
    <p:extLst>
      <p:ext uri="{BB962C8B-B14F-4D97-AF65-F5344CB8AC3E}">
        <p14:creationId xmlns:p14="http://schemas.microsoft.com/office/powerpoint/2010/main" val="5599662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54D2C-C5CB-CA82-2788-73C067E33594}"/>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C3900C3B-7DBB-9D9B-EABB-83983D264657}"/>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E40269A2-AF6D-8458-4940-3F8AC6A488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60BF97DA-1897-C006-C25A-737F59933B9F}"/>
              </a:ext>
            </a:extLst>
          </p:cNvPr>
          <p:cNvSpPr>
            <a:spLocks noGrp="1" noChangeArrowheads="1"/>
          </p:cNvSpPr>
          <p:nvPr>
            <p:ph type="title"/>
          </p:nvPr>
        </p:nvSpPr>
        <p:spPr>
          <a:xfrm>
            <a:off x="2393004" y="315550"/>
            <a:ext cx="7052554" cy="1143000"/>
          </a:xfrm>
        </p:spPr>
        <p:txBody>
          <a:bodyPr>
            <a:normAutofit fontScale="90000"/>
          </a:bodyPr>
          <a:lstStyle/>
          <a:p>
            <a:pPr>
              <a:lnSpc>
                <a:spcPct val="100000"/>
              </a:lnSpc>
            </a:pPr>
            <a:r>
              <a:rPr lang="en-US" altLang="en-US" sz="3600" dirty="0">
                <a:solidFill>
                  <a:srgbClr val="FF6600"/>
                </a:solidFill>
                <a:latin typeface="Aharoni" pitchFamily="2" charset="-79"/>
                <a:cs typeface="Aharoni" pitchFamily="2" charset="-79"/>
              </a:rPr>
              <a:t>CPU Switch From Process to Process</a:t>
            </a:r>
            <a:endParaRPr lang="en-US" altLang="zh-TW" sz="3600" dirty="0">
              <a:solidFill>
                <a:srgbClr val="FF6600"/>
              </a:solidFill>
              <a:latin typeface="Aharoni" pitchFamily="2" charset="-79"/>
              <a:cs typeface="Aharoni" pitchFamily="2" charset="-79"/>
            </a:endParaRPr>
          </a:p>
        </p:txBody>
      </p:sp>
      <p:pic>
        <p:nvPicPr>
          <p:cNvPr id="2" name="Picture 9">
            <a:extLst>
              <a:ext uri="{FF2B5EF4-FFF2-40B4-BE49-F238E27FC236}">
                <a16:creationId xmlns:a16="http://schemas.microsoft.com/office/drawing/2014/main" id="{99354CBC-F98F-7892-DAD4-3D3CC2BCA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389" y="1550033"/>
            <a:ext cx="696912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42802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F955D-83D1-9E34-2938-989EE948F461}"/>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29793D91-947F-265B-A86F-4B749F3A0C7B}"/>
              </a:ext>
            </a:extLst>
          </p:cNvPr>
          <p:cNvSpPr/>
          <p:nvPr/>
        </p:nvSpPr>
        <p:spPr>
          <a:xfrm>
            <a:off x="11392891" y="6029928"/>
            <a:ext cx="436338"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10</a:t>
            </a:r>
          </a:p>
        </p:txBody>
      </p:sp>
      <p:pic>
        <p:nvPicPr>
          <p:cNvPr id="13" name="Picture 12">
            <a:extLst>
              <a:ext uri="{FF2B5EF4-FFF2-40B4-BE49-F238E27FC236}">
                <a16:creationId xmlns:a16="http://schemas.microsoft.com/office/drawing/2014/main" id="{A122B377-D1E6-32D5-2FCC-EBA36F6992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775ED850-F204-A5DC-1065-A8D8F2BC489C}"/>
              </a:ext>
            </a:extLst>
          </p:cNvPr>
          <p:cNvSpPr>
            <a:spLocks noGrp="1" noChangeArrowheads="1"/>
          </p:cNvSpPr>
          <p:nvPr>
            <p:ph type="title"/>
          </p:nvPr>
        </p:nvSpPr>
        <p:spPr>
          <a:xfrm>
            <a:off x="936487" y="705146"/>
            <a:ext cx="7772400" cy="1143000"/>
          </a:xfrm>
        </p:spPr>
        <p:txBody>
          <a:bodyPr/>
          <a:lstStyle/>
          <a:p>
            <a:r>
              <a:rPr lang="en-US" altLang="zh-TW" sz="3600" dirty="0">
                <a:solidFill>
                  <a:srgbClr val="FF6600"/>
                </a:solidFill>
                <a:latin typeface="Aharoni" pitchFamily="2" charset="-79"/>
                <a:cs typeface="Aharoni" pitchFamily="2" charset="-79"/>
              </a:rPr>
              <a:t>Text Book</a:t>
            </a:r>
          </a:p>
        </p:txBody>
      </p:sp>
      <p:pic>
        <p:nvPicPr>
          <p:cNvPr id="6" name="Picture 5">
            <a:extLst>
              <a:ext uri="{FF2B5EF4-FFF2-40B4-BE49-F238E27FC236}">
                <a16:creationId xmlns:a16="http://schemas.microsoft.com/office/drawing/2014/main" id="{3385872F-2BD0-BD94-CB02-3DCFF5FB520E}"/>
              </a:ext>
            </a:extLst>
          </p:cNvPr>
          <p:cNvPicPr>
            <a:picLocks noChangeAspect="1"/>
          </p:cNvPicPr>
          <p:nvPr/>
        </p:nvPicPr>
        <p:blipFill>
          <a:blip r:embed="rId3"/>
          <a:stretch>
            <a:fillRect/>
          </a:stretch>
        </p:blipFill>
        <p:spPr>
          <a:xfrm>
            <a:off x="6671240" y="473346"/>
            <a:ext cx="4225206" cy="6108943"/>
          </a:xfrm>
          <a:prstGeom prst="rect">
            <a:avLst/>
          </a:prstGeom>
        </p:spPr>
      </p:pic>
      <p:pic>
        <p:nvPicPr>
          <p:cNvPr id="1026" name="Picture 2">
            <a:extLst>
              <a:ext uri="{FF2B5EF4-FFF2-40B4-BE49-F238E27FC236}">
                <a16:creationId xmlns:a16="http://schemas.microsoft.com/office/drawing/2014/main" id="{E09A0ECC-84C7-1892-9BCE-83C708101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8886" y="1467483"/>
            <a:ext cx="357187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4598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BBC02-F96D-4D15-9ABB-E95A927996EA}"/>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7B9D7CC2-AEE2-72E6-A84C-01CB26E40C41}"/>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5" name="Subtitle 4">
            <a:extLst>
              <a:ext uri="{FF2B5EF4-FFF2-40B4-BE49-F238E27FC236}">
                <a16:creationId xmlns:a16="http://schemas.microsoft.com/office/drawing/2014/main" id="{2571DE50-2971-394D-FC4E-D294BB958D9F}"/>
              </a:ext>
            </a:extLst>
          </p:cNvPr>
          <p:cNvSpPr>
            <a:spLocks noGrp="1"/>
          </p:cNvSpPr>
          <p:nvPr>
            <p:ph type="subTitle" idx="1"/>
          </p:nvPr>
        </p:nvSpPr>
        <p:spPr>
          <a:xfrm>
            <a:off x="1047345" y="2601119"/>
            <a:ext cx="9144000" cy="1655762"/>
          </a:xfrm>
        </p:spPr>
        <p:txBody>
          <a:bodyPr>
            <a:normAutofit/>
          </a:bodyPr>
          <a:lstStyle/>
          <a:p>
            <a:r>
              <a:rPr lang="en-US" sz="4400" dirty="0">
                <a:solidFill>
                  <a:srgbClr val="0066CC"/>
                </a:solidFill>
              </a:rPr>
              <a:t>Lecture – 8 </a:t>
            </a:r>
          </a:p>
        </p:txBody>
      </p:sp>
    </p:spTree>
    <p:extLst>
      <p:ext uri="{BB962C8B-B14F-4D97-AF65-F5344CB8AC3E}">
        <p14:creationId xmlns:p14="http://schemas.microsoft.com/office/powerpoint/2010/main" val="42353498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F6D5C-534F-873B-4C32-412633DFD678}"/>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F8546B60-993C-5801-91F3-1BD747417524}"/>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6" name="Title 1">
            <a:extLst>
              <a:ext uri="{FF2B5EF4-FFF2-40B4-BE49-F238E27FC236}">
                <a16:creationId xmlns:a16="http://schemas.microsoft.com/office/drawing/2014/main" id="{50753941-EC8A-9FA7-ACA3-48AC2C8C07C7}"/>
              </a:ext>
            </a:extLst>
          </p:cNvPr>
          <p:cNvSpPr txBox="1">
            <a:spLocks/>
          </p:cNvSpPr>
          <p:nvPr/>
        </p:nvSpPr>
        <p:spPr>
          <a:xfrm>
            <a:off x="364043" y="709813"/>
            <a:ext cx="2664296" cy="6480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6600"/>
                </a:solidFill>
              </a:rPr>
              <a:t>Recap</a:t>
            </a:r>
          </a:p>
        </p:txBody>
      </p:sp>
      <p:sp>
        <p:nvSpPr>
          <p:cNvPr id="8" name="Text Placeholder 3">
            <a:extLst>
              <a:ext uri="{FF2B5EF4-FFF2-40B4-BE49-F238E27FC236}">
                <a16:creationId xmlns:a16="http://schemas.microsoft.com/office/drawing/2014/main" id="{4035F4DD-21C5-E0E7-73CB-16487996CDAB}"/>
              </a:ext>
            </a:extLst>
          </p:cNvPr>
          <p:cNvSpPr txBox="1">
            <a:spLocks/>
          </p:cNvSpPr>
          <p:nvPr/>
        </p:nvSpPr>
        <p:spPr>
          <a:xfrm>
            <a:off x="735128" y="1611683"/>
            <a:ext cx="8136904" cy="2532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Process Concept</a:t>
            </a:r>
          </a:p>
          <a:p>
            <a:r>
              <a:rPr lang="en-US" sz="2400" dirty="0"/>
              <a:t>Process States</a:t>
            </a:r>
          </a:p>
          <a:p>
            <a:r>
              <a:rPr lang="en-US" sz="2400" dirty="0"/>
              <a:t>Process Control Block</a:t>
            </a:r>
          </a:p>
          <a:p>
            <a:r>
              <a:rPr lang="en-US" sz="2400" dirty="0"/>
              <a:t>CPU Switch</a:t>
            </a:r>
          </a:p>
        </p:txBody>
      </p:sp>
    </p:spTree>
    <p:extLst>
      <p:ext uri="{BB962C8B-B14F-4D97-AF65-F5344CB8AC3E}">
        <p14:creationId xmlns:p14="http://schemas.microsoft.com/office/powerpoint/2010/main" val="37900601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771EE-7BD8-E791-2938-5EA65EF183F4}"/>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7A65DFF7-F188-77F6-0D83-D48C2B2975B8}"/>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6" name="Title 1">
            <a:extLst>
              <a:ext uri="{FF2B5EF4-FFF2-40B4-BE49-F238E27FC236}">
                <a16:creationId xmlns:a16="http://schemas.microsoft.com/office/drawing/2014/main" id="{06E2D5D8-8728-CE86-C743-FCDADC1A0222}"/>
              </a:ext>
            </a:extLst>
          </p:cNvPr>
          <p:cNvSpPr txBox="1">
            <a:spLocks/>
          </p:cNvSpPr>
          <p:nvPr/>
        </p:nvSpPr>
        <p:spPr>
          <a:xfrm>
            <a:off x="364043" y="709813"/>
            <a:ext cx="2664296" cy="6480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6600"/>
                </a:solidFill>
              </a:rPr>
              <a:t>Agenda</a:t>
            </a:r>
          </a:p>
        </p:txBody>
      </p:sp>
      <p:sp>
        <p:nvSpPr>
          <p:cNvPr id="8" name="Text Placeholder 3">
            <a:extLst>
              <a:ext uri="{FF2B5EF4-FFF2-40B4-BE49-F238E27FC236}">
                <a16:creationId xmlns:a16="http://schemas.microsoft.com/office/drawing/2014/main" id="{8B546C20-3C6F-AA9D-4785-083EC3328C91}"/>
              </a:ext>
            </a:extLst>
          </p:cNvPr>
          <p:cNvSpPr txBox="1">
            <a:spLocks/>
          </p:cNvSpPr>
          <p:nvPr/>
        </p:nvSpPr>
        <p:spPr>
          <a:xfrm>
            <a:off x="735128" y="1611683"/>
            <a:ext cx="8136904" cy="2532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Threads</a:t>
            </a:r>
          </a:p>
          <a:p>
            <a:r>
              <a:rPr lang="en-US" sz="2400" dirty="0"/>
              <a:t>Process Scheduling</a:t>
            </a:r>
          </a:p>
          <a:p>
            <a:r>
              <a:rPr lang="en-US" sz="2400" dirty="0"/>
              <a:t>Scheduling Queues</a:t>
            </a:r>
          </a:p>
          <a:p>
            <a:endParaRPr lang="en-US" sz="2400" dirty="0"/>
          </a:p>
          <a:p>
            <a:endParaRPr lang="en-US" sz="2400" dirty="0"/>
          </a:p>
        </p:txBody>
      </p:sp>
    </p:spTree>
    <p:extLst>
      <p:ext uri="{BB962C8B-B14F-4D97-AF65-F5344CB8AC3E}">
        <p14:creationId xmlns:p14="http://schemas.microsoft.com/office/powerpoint/2010/main" val="35127149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D9AB6-9DA7-F11B-0E9E-447921D6A0D3}"/>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551A46FA-7E1B-6943-F7A0-6A98755632D1}"/>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28E47361-5B4C-6A56-8AD3-4C8F7AB64A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DAFE93ED-FF9A-5B80-01D2-CB4DB8CDBE85}"/>
              </a:ext>
            </a:extLst>
          </p:cNvPr>
          <p:cNvSpPr>
            <a:spLocks noGrp="1" noChangeArrowheads="1"/>
          </p:cNvSpPr>
          <p:nvPr>
            <p:ph type="title"/>
          </p:nvPr>
        </p:nvSpPr>
        <p:spPr>
          <a:xfrm>
            <a:off x="2393004" y="315550"/>
            <a:ext cx="7052554"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Threads</a:t>
            </a:r>
            <a:endParaRPr lang="en-US" altLang="zh-TW" sz="3600" dirty="0">
              <a:solidFill>
                <a:srgbClr val="FF6600"/>
              </a:solidFill>
              <a:latin typeface="Aharoni" pitchFamily="2" charset="-79"/>
              <a:cs typeface="Aharoni" pitchFamily="2" charset="-79"/>
            </a:endParaRPr>
          </a:p>
        </p:txBody>
      </p:sp>
      <p:sp>
        <p:nvSpPr>
          <p:cNvPr id="4" name="Rectangle 3">
            <a:extLst>
              <a:ext uri="{FF2B5EF4-FFF2-40B4-BE49-F238E27FC236}">
                <a16:creationId xmlns:a16="http://schemas.microsoft.com/office/drawing/2014/main" id="{9552ECF3-8E38-6316-C5A8-E92E4CA09CF3}"/>
              </a:ext>
            </a:extLst>
          </p:cNvPr>
          <p:cNvSpPr txBox="1">
            <a:spLocks noChangeArrowheads="1"/>
          </p:cNvSpPr>
          <p:nvPr/>
        </p:nvSpPr>
        <p:spPr>
          <a:xfrm>
            <a:off x="967970" y="1356434"/>
            <a:ext cx="10199383" cy="39830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t>So far, process has a single thread of execution</a:t>
            </a:r>
          </a:p>
          <a:p>
            <a:r>
              <a:rPr lang="en-US" altLang="en-US" sz="2400" dirty="0"/>
              <a:t>Consider having multiple program counters per process</a:t>
            </a:r>
          </a:p>
          <a:p>
            <a:pPr lvl="1"/>
            <a:r>
              <a:rPr lang="en-US" altLang="en-US" sz="2000" dirty="0"/>
              <a:t>Multiple locations can execute at once</a:t>
            </a:r>
          </a:p>
          <a:p>
            <a:pPr lvl="2"/>
            <a:r>
              <a:rPr lang="en-US" altLang="en-US" dirty="0"/>
              <a:t>Multiple threads of control -&gt; </a:t>
            </a:r>
            <a:r>
              <a:rPr lang="en-US" altLang="en-US" b="1" dirty="0">
                <a:solidFill>
                  <a:srgbClr val="3366FF"/>
                </a:solidFill>
              </a:rPr>
              <a:t>threads</a:t>
            </a:r>
          </a:p>
          <a:p>
            <a:r>
              <a:rPr lang="en-US" altLang="en-US" sz="2400" dirty="0"/>
              <a:t>Must then have storage for thread details, multiple program counters in PCB</a:t>
            </a:r>
          </a:p>
        </p:txBody>
      </p:sp>
    </p:spTree>
    <p:extLst>
      <p:ext uri="{BB962C8B-B14F-4D97-AF65-F5344CB8AC3E}">
        <p14:creationId xmlns:p14="http://schemas.microsoft.com/office/powerpoint/2010/main" val="18458545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81264-120A-8EC8-95AF-7C25A62606A6}"/>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6B2B6FA5-F1CD-1465-4CFB-0F46CBD73E61}"/>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6BB89ACC-9F0D-E58A-5540-4525C60278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82597CCD-0896-45F2-2149-074684B2A781}"/>
              </a:ext>
            </a:extLst>
          </p:cNvPr>
          <p:cNvSpPr>
            <a:spLocks noGrp="1" noChangeArrowheads="1"/>
          </p:cNvSpPr>
          <p:nvPr>
            <p:ph type="title"/>
          </p:nvPr>
        </p:nvSpPr>
        <p:spPr>
          <a:xfrm>
            <a:off x="2393004" y="315550"/>
            <a:ext cx="7052554"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Scheduling Queues</a:t>
            </a:r>
            <a:endParaRPr lang="en-US" altLang="zh-TW" sz="3600" dirty="0">
              <a:solidFill>
                <a:srgbClr val="FF6600"/>
              </a:solidFill>
              <a:latin typeface="Aharoni" pitchFamily="2" charset="-79"/>
              <a:cs typeface="Aharoni" pitchFamily="2" charset="-79"/>
            </a:endParaRPr>
          </a:p>
        </p:txBody>
      </p:sp>
      <p:sp>
        <p:nvSpPr>
          <p:cNvPr id="5" name="Rectangle 3">
            <a:extLst>
              <a:ext uri="{FF2B5EF4-FFF2-40B4-BE49-F238E27FC236}">
                <a16:creationId xmlns:a16="http://schemas.microsoft.com/office/drawing/2014/main" id="{AA4E513A-FA2D-B9DF-67B8-A8064005A0C9}"/>
              </a:ext>
            </a:extLst>
          </p:cNvPr>
          <p:cNvSpPr txBox="1">
            <a:spLocks noChangeArrowheads="1"/>
          </p:cNvSpPr>
          <p:nvPr/>
        </p:nvSpPr>
        <p:spPr>
          <a:xfrm>
            <a:off x="910634" y="1693694"/>
            <a:ext cx="10017293" cy="39830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200" dirty="0"/>
              <a:t>Maximize CPU use, quickly switch processes onto CPU for time-sharing</a:t>
            </a:r>
          </a:p>
          <a:p>
            <a:r>
              <a:rPr lang="en-US" altLang="en-US" sz="2200" b="1" dirty="0">
                <a:solidFill>
                  <a:srgbClr val="3366FF"/>
                </a:solidFill>
              </a:rPr>
              <a:t>Process scheduler </a:t>
            </a:r>
            <a:r>
              <a:rPr lang="en-US" altLang="en-US" sz="2200" dirty="0"/>
              <a:t>selects among available processes for the next execution on CPU</a:t>
            </a:r>
          </a:p>
          <a:p>
            <a:r>
              <a:rPr lang="en-US" altLang="en-US" sz="2200" dirty="0"/>
              <a:t>Maintains </a:t>
            </a:r>
            <a:r>
              <a:rPr lang="en-US" altLang="en-US" sz="2200" b="1" dirty="0">
                <a:solidFill>
                  <a:srgbClr val="3366FF"/>
                </a:solidFill>
              </a:rPr>
              <a:t>scheduling queues </a:t>
            </a:r>
            <a:r>
              <a:rPr lang="en-US" altLang="en-US" sz="2200" dirty="0"/>
              <a:t>of processes</a:t>
            </a:r>
          </a:p>
          <a:p>
            <a:pPr lvl="1"/>
            <a:r>
              <a:rPr lang="en-US" altLang="en-US" sz="2200" b="1" dirty="0">
                <a:solidFill>
                  <a:srgbClr val="3366FF"/>
                </a:solidFill>
              </a:rPr>
              <a:t>Job queue </a:t>
            </a:r>
            <a:r>
              <a:rPr lang="en-US" altLang="en-US" sz="2200" dirty="0"/>
              <a:t>– set of all processes in the system</a:t>
            </a:r>
          </a:p>
          <a:p>
            <a:pPr lvl="1"/>
            <a:r>
              <a:rPr lang="en-US" altLang="en-US" sz="2200" b="1" dirty="0">
                <a:solidFill>
                  <a:srgbClr val="3366FF"/>
                </a:solidFill>
              </a:rPr>
              <a:t>Ready queue </a:t>
            </a:r>
            <a:r>
              <a:rPr lang="en-US" altLang="en-US" sz="2200" dirty="0"/>
              <a:t>– set of all processes residing in main memory, ready and waiting to execute</a:t>
            </a:r>
          </a:p>
          <a:p>
            <a:pPr lvl="1"/>
            <a:r>
              <a:rPr lang="en-US" altLang="en-US" sz="2200" b="1" dirty="0">
                <a:solidFill>
                  <a:srgbClr val="3366FF"/>
                </a:solidFill>
              </a:rPr>
              <a:t>Device queues </a:t>
            </a:r>
            <a:r>
              <a:rPr lang="en-US" altLang="en-US" sz="2200" dirty="0"/>
              <a:t>– set of processes waiting for an I/O device</a:t>
            </a:r>
          </a:p>
          <a:p>
            <a:pPr lvl="1"/>
            <a:r>
              <a:rPr lang="en-US" altLang="en-US" sz="2200" dirty="0"/>
              <a:t>Processes migrate among the various queues</a:t>
            </a:r>
          </a:p>
        </p:txBody>
      </p:sp>
    </p:spTree>
    <p:extLst>
      <p:ext uri="{BB962C8B-B14F-4D97-AF65-F5344CB8AC3E}">
        <p14:creationId xmlns:p14="http://schemas.microsoft.com/office/powerpoint/2010/main" val="15581811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F73B8-4AC7-E44B-6684-8AF4C66D3F39}"/>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F758531E-0358-443E-AAA2-2B5150BF2EAC}"/>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CBFD50F3-E661-1ABD-1663-D703710D79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7E235CB0-EEBA-9DFA-B3A6-0D2BCB22F18E}"/>
              </a:ext>
            </a:extLst>
          </p:cNvPr>
          <p:cNvSpPr>
            <a:spLocks noGrp="1" noChangeArrowheads="1"/>
          </p:cNvSpPr>
          <p:nvPr>
            <p:ph type="title"/>
          </p:nvPr>
        </p:nvSpPr>
        <p:spPr>
          <a:xfrm>
            <a:off x="2393004" y="315550"/>
            <a:ext cx="7052554"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Process Scheduling</a:t>
            </a:r>
            <a:endParaRPr lang="en-US" altLang="zh-TW" sz="3600" dirty="0">
              <a:solidFill>
                <a:srgbClr val="FF6600"/>
              </a:solidFill>
              <a:latin typeface="Aharoni" pitchFamily="2" charset="-79"/>
              <a:cs typeface="Aharoni" pitchFamily="2" charset="-79"/>
            </a:endParaRPr>
          </a:p>
        </p:txBody>
      </p:sp>
      <p:sp>
        <p:nvSpPr>
          <p:cNvPr id="2" name="Rectangle 1">
            <a:extLst>
              <a:ext uri="{FF2B5EF4-FFF2-40B4-BE49-F238E27FC236}">
                <a16:creationId xmlns:a16="http://schemas.microsoft.com/office/drawing/2014/main" id="{6A6EAA0A-B560-2F58-87F3-4876D9740C6A}"/>
              </a:ext>
            </a:extLst>
          </p:cNvPr>
          <p:cNvSpPr/>
          <p:nvPr/>
        </p:nvSpPr>
        <p:spPr>
          <a:xfrm>
            <a:off x="838200" y="1524000"/>
            <a:ext cx="10537058" cy="3594702"/>
          </a:xfrm>
          <a:prstGeom prst="rect">
            <a:avLst/>
          </a:prstGeom>
        </p:spPr>
        <p:txBody>
          <a:bodyPr wrap="square">
            <a:spAutoFit/>
          </a:bodyPr>
          <a:lstStyle/>
          <a:p>
            <a:pPr algn="just">
              <a:lnSpc>
                <a:spcPct val="150000"/>
              </a:lnSpc>
            </a:pPr>
            <a:r>
              <a:rPr lang="en-IN" sz="2200" dirty="0">
                <a:cs typeface="Times New Roman" pitchFamily="18" charset="0"/>
              </a:rPr>
              <a:t>The act of determining which process in the ready state should be moved to the running state is known as </a:t>
            </a:r>
            <a:r>
              <a:rPr lang="en-IN" sz="2200" dirty="0">
                <a:solidFill>
                  <a:schemeClr val="tx2">
                    <a:lumMod val="60000"/>
                    <a:lumOff val="40000"/>
                  </a:schemeClr>
                </a:solidFill>
                <a:cs typeface="Times New Roman" pitchFamily="18" charset="0"/>
              </a:rPr>
              <a:t>Process Scheduling.</a:t>
            </a:r>
          </a:p>
          <a:p>
            <a:pPr algn="just">
              <a:lnSpc>
                <a:spcPct val="150000"/>
              </a:lnSpc>
            </a:pPr>
            <a:r>
              <a:rPr lang="en-IN" sz="2200" dirty="0">
                <a:solidFill>
                  <a:srgbClr val="7030A0"/>
                </a:solidFill>
                <a:cs typeface="Times New Roman" pitchFamily="18" charset="0"/>
              </a:rPr>
              <a:t>Schedulers fall into one of the two general categories:</a:t>
            </a:r>
          </a:p>
          <a:p>
            <a:pPr marL="457200" lvl="0" indent="-457200" algn="just">
              <a:lnSpc>
                <a:spcPct val="150000"/>
              </a:lnSpc>
              <a:buFont typeface="+mj-lt"/>
              <a:buAutoNum type="arabicPeriod"/>
            </a:pPr>
            <a:r>
              <a:rPr lang="en-IN" sz="2200" dirty="0">
                <a:solidFill>
                  <a:schemeClr val="accent6">
                    <a:lumMod val="75000"/>
                  </a:schemeClr>
                </a:solidFill>
                <a:cs typeface="Times New Roman" pitchFamily="18" charset="0"/>
              </a:rPr>
              <a:t>Non-pre-emptive scheduling: </a:t>
            </a:r>
            <a:r>
              <a:rPr lang="en-IN" sz="2200" dirty="0">
                <a:cs typeface="Times New Roman" pitchFamily="18" charset="0"/>
              </a:rPr>
              <a:t>When the currently executing process gives up the CPU voluntarily.</a:t>
            </a:r>
          </a:p>
          <a:p>
            <a:pPr marL="457200" lvl="0" indent="-457200" algn="just">
              <a:lnSpc>
                <a:spcPct val="150000"/>
              </a:lnSpc>
              <a:buFont typeface="+mj-lt"/>
              <a:buAutoNum type="arabicPeriod"/>
            </a:pPr>
            <a:r>
              <a:rPr lang="en-IN" sz="2200" dirty="0">
                <a:solidFill>
                  <a:schemeClr val="accent6">
                    <a:lumMod val="75000"/>
                  </a:schemeClr>
                </a:solidFill>
                <a:cs typeface="Times New Roman" pitchFamily="18" charset="0"/>
              </a:rPr>
              <a:t>Pre-emptive scheduling: </a:t>
            </a:r>
            <a:r>
              <a:rPr lang="en-IN" sz="2200" dirty="0">
                <a:cs typeface="Times New Roman" pitchFamily="18" charset="0"/>
              </a:rPr>
              <a:t> When the operating system </a:t>
            </a:r>
            <a:r>
              <a:rPr lang="en-IN" sz="2200" dirty="0" err="1">
                <a:cs typeface="Times New Roman" pitchFamily="18" charset="0"/>
              </a:rPr>
              <a:t>favors</a:t>
            </a:r>
            <a:r>
              <a:rPr lang="en-IN" sz="2200" dirty="0">
                <a:cs typeface="Times New Roman" pitchFamily="18" charset="0"/>
              </a:rPr>
              <a:t> another process, pre-empting the currently executing process. </a:t>
            </a:r>
            <a:endParaRPr lang="en-IN" sz="2200" dirty="0">
              <a:solidFill>
                <a:schemeClr val="tx2">
                  <a:lumMod val="60000"/>
                  <a:lumOff val="40000"/>
                </a:schemeClr>
              </a:solidFill>
              <a:cs typeface="Times New Roman" pitchFamily="18" charset="0"/>
            </a:endParaRPr>
          </a:p>
        </p:txBody>
      </p:sp>
    </p:spTree>
    <p:extLst>
      <p:ext uri="{BB962C8B-B14F-4D97-AF65-F5344CB8AC3E}">
        <p14:creationId xmlns:p14="http://schemas.microsoft.com/office/powerpoint/2010/main" val="16799590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B2436-A5E3-623F-ABFC-6BEA9D5CF814}"/>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89349DDD-0AA1-1BEB-96C2-850B4E74E450}"/>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11C39479-5197-07B0-5421-7570ED2C62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5F56F2F4-95AA-8472-7D28-F055E916ECDC}"/>
              </a:ext>
            </a:extLst>
          </p:cNvPr>
          <p:cNvSpPr>
            <a:spLocks noGrp="1" noChangeArrowheads="1"/>
          </p:cNvSpPr>
          <p:nvPr>
            <p:ph type="title"/>
          </p:nvPr>
        </p:nvSpPr>
        <p:spPr>
          <a:xfrm>
            <a:off x="1994170" y="364188"/>
            <a:ext cx="8982254" cy="1143000"/>
          </a:xfrm>
        </p:spPr>
        <p:txBody>
          <a:bodyPr>
            <a:normAutofit fontScale="90000"/>
          </a:bodyPr>
          <a:lstStyle/>
          <a:p>
            <a:pPr algn="ctr">
              <a:lnSpc>
                <a:spcPct val="100000"/>
              </a:lnSpc>
            </a:pPr>
            <a:r>
              <a:rPr lang="en-US" altLang="en-US" sz="3600" dirty="0">
                <a:solidFill>
                  <a:srgbClr val="FF6600"/>
                </a:solidFill>
                <a:latin typeface="Aharoni" pitchFamily="2" charset="-79"/>
                <a:cs typeface="Aharoni" pitchFamily="2" charset="-79"/>
              </a:rPr>
              <a:t>Ready Queue And Various I/O Device Queues</a:t>
            </a:r>
            <a:endParaRPr lang="en-US" altLang="zh-TW" sz="3600" dirty="0">
              <a:solidFill>
                <a:srgbClr val="FF6600"/>
              </a:solidFill>
              <a:latin typeface="Aharoni" pitchFamily="2" charset="-79"/>
              <a:cs typeface="Aharoni" pitchFamily="2" charset="-79"/>
            </a:endParaRPr>
          </a:p>
        </p:txBody>
      </p:sp>
      <p:pic>
        <p:nvPicPr>
          <p:cNvPr id="4" name="Picture 7">
            <a:extLst>
              <a:ext uri="{FF2B5EF4-FFF2-40B4-BE49-F238E27FC236}">
                <a16:creationId xmlns:a16="http://schemas.microsoft.com/office/drawing/2014/main" id="{C54C4A40-A4B2-CF3F-83DE-42522ECF95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190" y="1365766"/>
            <a:ext cx="5822950" cy="502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41256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E9803-A4EC-062D-14D3-B27F50D269E7}"/>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723CB4A7-5D1E-479E-8B54-B3BD39DDF769}"/>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779718C6-1DD1-77FE-FF06-EC50473DDD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CF9FE9A8-9B06-A325-0859-5661BF726F83}"/>
              </a:ext>
            </a:extLst>
          </p:cNvPr>
          <p:cNvSpPr>
            <a:spLocks noGrp="1" noChangeArrowheads="1"/>
          </p:cNvSpPr>
          <p:nvPr>
            <p:ph type="title"/>
          </p:nvPr>
        </p:nvSpPr>
        <p:spPr>
          <a:xfrm>
            <a:off x="1994170" y="364188"/>
            <a:ext cx="8982254"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Representation of Process Scheduling</a:t>
            </a:r>
            <a:endParaRPr lang="en-US" altLang="zh-TW" sz="3600" dirty="0">
              <a:solidFill>
                <a:srgbClr val="FF6600"/>
              </a:solidFill>
              <a:latin typeface="Aharoni" pitchFamily="2" charset="-79"/>
              <a:cs typeface="Aharoni" pitchFamily="2" charset="-79"/>
            </a:endParaRPr>
          </a:p>
        </p:txBody>
      </p:sp>
      <p:sp>
        <p:nvSpPr>
          <p:cNvPr id="2" name="Rectangle 2">
            <a:extLst>
              <a:ext uri="{FF2B5EF4-FFF2-40B4-BE49-F238E27FC236}">
                <a16:creationId xmlns:a16="http://schemas.microsoft.com/office/drawing/2014/main" id="{9AA34637-58A7-3026-083C-BE4CF920AFCF}"/>
              </a:ext>
            </a:extLst>
          </p:cNvPr>
          <p:cNvSpPr txBox="1">
            <a:spLocks noChangeArrowheads="1"/>
          </p:cNvSpPr>
          <p:nvPr/>
        </p:nvSpPr>
        <p:spPr>
          <a:xfrm>
            <a:off x="971550" y="152400"/>
            <a:ext cx="8229600" cy="576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en-US" sz="2800" dirty="0"/>
          </a:p>
        </p:txBody>
      </p:sp>
      <p:pic>
        <p:nvPicPr>
          <p:cNvPr id="5" name="Picture 4" descr="3">
            <a:extLst>
              <a:ext uri="{FF2B5EF4-FFF2-40B4-BE49-F238E27FC236}">
                <a16:creationId xmlns:a16="http://schemas.microsoft.com/office/drawing/2014/main" id="{EF5055F0-D256-3F7E-3EAD-45C0791BB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6092" y="2101318"/>
            <a:ext cx="6546850"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DC959668-DF79-E9AE-7FA2-3A65161C3770}"/>
              </a:ext>
            </a:extLst>
          </p:cNvPr>
          <p:cNvSpPr txBox="1">
            <a:spLocks noChangeArrowheads="1"/>
          </p:cNvSpPr>
          <p:nvPr/>
        </p:nvSpPr>
        <p:spPr bwMode="auto">
          <a:xfrm>
            <a:off x="625846" y="1442299"/>
            <a:ext cx="6975475" cy="553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indent="0">
              <a:spcBef>
                <a:spcPct val="35000"/>
              </a:spcBef>
              <a:buClr>
                <a:srgbClr val="993300"/>
              </a:buClr>
              <a:buSzPct val="90000"/>
            </a:pPr>
            <a:r>
              <a:rPr kumimoji="1" lang="en-US" altLang="en-US" b="1" dirty="0">
                <a:solidFill>
                  <a:srgbClr val="3366FF"/>
                </a:solidFill>
                <a:latin typeface="Helvetica" panose="020B0604020202020204" pitchFamily="34" charset="0"/>
              </a:rPr>
              <a:t>Queueing diagram </a:t>
            </a:r>
            <a:r>
              <a:rPr kumimoji="1" lang="en-US" altLang="en-US" dirty="0">
                <a:latin typeface="Helvetica" panose="020B0604020202020204" pitchFamily="34" charset="0"/>
              </a:rPr>
              <a:t>represents queues, resources, flows</a:t>
            </a:r>
          </a:p>
        </p:txBody>
      </p:sp>
    </p:spTree>
    <p:extLst>
      <p:ext uri="{BB962C8B-B14F-4D97-AF65-F5344CB8AC3E}">
        <p14:creationId xmlns:p14="http://schemas.microsoft.com/office/powerpoint/2010/main" val="28700352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C0EC8-4AB3-A337-2C1B-925CD14EE7C1}"/>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CBFCC459-8ABF-2813-AB22-49196BB4C1AA}"/>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0FD4BA95-CE83-2861-F535-0807A36B47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F0C4D02B-90F8-6F3B-EC26-72EA390892C9}"/>
              </a:ext>
            </a:extLst>
          </p:cNvPr>
          <p:cNvSpPr>
            <a:spLocks noGrp="1" noChangeArrowheads="1"/>
          </p:cNvSpPr>
          <p:nvPr>
            <p:ph type="title"/>
          </p:nvPr>
        </p:nvSpPr>
        <p:spPr>
          <a:xfrm>
            <a:off x="2393004" y="315550"/>
            <a:ext cx="7052554"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Schedulers</a:t>
            </a:r>
            <a:endParaRPr lang="en-US" altLang="zh-TW" sz="3600" dirty="0">
              <a:solidFill>
                <a:srgbClr val="FF6600"/>
              </a:solidFill>
              <a:latin typeface="Aharoni" pitchFamily="2" charset="-79"/>
              <a:cs typeface="Aharoni" pitchFamily="2" charset="-79"/>
            </a:endParaRPr>
          </a:p>
        </p:txBody>
      </p:sp>
      <p:sp>
        <p:nvSpPr>
          <p:cNvPr id="4" name="Rectangle 3">
            <a:extLst>
              <a:ext uri="{FF2B5EF4-FFF2-40B4-BE49-F238E27FC236}">
                <a16:creationId xmlns:a16="http://schemas.microsoft.com/office/drawing/2014/main" id="{CE02E137-5A21-A905-EB34-ECB00CFC4D18}"/>
              </a:ext>
            </a:extLst>
          </p:cNvPr>
          <p:cNvSpPr txBox="1">
            <a:spLocks noChangeArrowheads="1"/>
          </p:cNvSpPr>
          <p:nvPr/>
        </p:nvSpPr>
        <p:spPr>
          <a:xfrm>
            <a:off x="887412" y="1108075"/>
            <a:ext cx="10192391" cy="50228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000" b="1" dirty="0">
                <a:solidFill>
                  <a:srgbClr val="3366FF"/>
                </a:solidFill>
              </a:rPr>
              <a:t>Short-term scheduler  </a:t>
            </a:r>
            <a:r>
              <a:rPr lang="en-US" altLang="en-US" sz="2000" dirty="0"/>
              <a:t>(or </a:t>
            </a:r>
            <a:r>
              <a:rPr lang="en-US" altLang="en-US" sz="2000" b="1" dirty="0">
                <a:solidFill>
                  <a:srgbClr val="3366FF"/>
                </a:solidFill>
              </a:rPr>
              <a:t>CPU scheduler</a:t>
            </a:r>
            <a:r>
              <a:rPr lang="en-US" altLang="en-US" sz="2000" dirty="0"/>
              <a:t>) – selects which process should be executed next and allocates CPU</a:t>
            </a:r>
          </a:p>
          <a:p>
            <a:pPr lvl="1"/>
            <a:r>
              <a:rPr lang="en-US" altLang="en-US" sz="2000" dirty="0"/>
              <a:t>Sometimes the only scheduler in a system</a:t>
            </a:r>
          </a:p>
          <a:p>
            <a:pPr lvl="1"/>
            <a:r>
              <a:rPr lang="en-US" altLang="en-US" sz="2000" dirty="0"/>
              <a:t>Short-term scheduler is invoked frequently (milliseconds) </a:t>
            </a:r>
            <a:r>
              <a:rPr lang="en-US" altLang="en-US" sz="2000" dirty="0">
                <a:sym typeface="Symbol" panose="05050102010706020507" pitchFamily="18" charset="2"/>
              </a:rPr>
              <a:t> (must be fast)</a:t>
            </a:r>
          </a:p>
          <a:p>
            <a:r>
              <a:rPr lang="en-US" altLang="en-US" sz="2000" b="1" dirty="0">
                <a:solidFill>
                  <a:srgbClr val="3366FF"/>
                </a:solidFill>
              </a:rPr>
              <a:t>Long-term scheduler  </a:t>
            </a:r>
            <a:r>
              <a:rPr lang="en-US" altLang="en-US" sz="2000" dirty="0"/>
              <a:t>(or </a:t>
            </a:r>
            <a:r>
              <a:rPr lang="en-US" altLang="en-US" sz="2000" b="1" dirty="0">
                <a:solidFill>
                  <a:srgbClr val="3366FF"/>
                </a:solidFill>
              </a:rPr>
              <a:t>job scheduler</a:t>
            </a:r>
            <a:r>
              <a:rPr lang="en-US" altLang="en-US" sz="2000" dirty="0"/>
              <a:t>) – selects which processes should be brought into the ready queue</a:t>
            </a:r>
          </a:p>
          <a:p>
            <a:pPr lvl="1"/>
            <a:r>
              <a:rPr lang="en-US" altLang="en-US" sz="2000" dirty="0">
                <a:sym typeface="Symbol" panose="05050102010706020507" pitchFamily="18" charset="2"/>
              </a:rPr>
              <a:t>Long-term scheduler is invoked  infrequently (seconds, minutes)  (may be slow)</a:t>
            </a:r>
          </a:p>
          <a:p>
            <a:pPr lvl="1"/>
            <a:r>
              <a:rPr lang="en-US" altLang="en-US" sz="2000" dirty="0">
                <a:sym typeface="Symbol" panose="05050102010706020507" pitchFamily="18" charset="2"/>
              </a:rPr>
              <a:t>The long-term scheduler controls the </a:t>
            </a:r>
            <a:r>
              <a:rPr lang="en-US" altLang="en-US" sz="2000" b="1" dirty="0">
                <a:solidFill>
                  <a:srgbClr val="3366FF"/>
                </a:solidFill>
                <a:sym typeface="Symbol" panose="05050102010706020507" pitchFamily="18" charset="2"/>
              </a:rPr>
              <a:t>degree of multiprogramming</a:t>
            </a:r>
            <a:endParaRPr lang="en-US" altLang="en-US" sz="2000" i="1" dirty="0">
              <a:sym typeface="Symbol" panose="05050102010706020507" pitchFamily="18" charset="2"/>
            </a:endParaRPr>
          </a:p>
          <a:p>
            <a:r>
              <a:rPr lang="en-US" altLang="en-US" sz="2000" dirty="0">
                <a:sym typeface="Symbol" panose="05050102010706020507" pitchFamily="18" charset="2"/>
              </a:rPr>
              <a:t>Processes can be described as either:</a:t>
            </a:r>
          </a:p>
          <a:p>
            <a:pPr lvl="1"/>
            <a:r>
              <a:rPr lang="en-US" altLang="en-US" sz="2000" b="1" dirty="0">
                <a:solidFill>
                  <a:srgbClr val="3366FF"/>
                </a:solidFill>
                <a:sym typeface="Symbol" panose="05050102010706020507" pitchFamily="18" charset="2"/>
              </a:rPr>
              <a:t>I/O-bound process</a:t>
            </a:r>
            <a:r>
              <a:rPr lang="en-US" altLang="en-US" sz="2000" dirty="0">
                <a:solidFill>
                  <a:srgbClr val="000000"/>
                </a:solidFill>
                <a:sym typeface="Symbol" panose="05050102010706020507" pitchFamily="18" charset="2"/>
              </a:rPr>
              <a:t> </a:t>
            </a:r>
            <a:r>
              <a:rPr lang="en-US" altLang="en-US" sz="2000" dirty="0">
                <a:sym typeface="Symbol" panose="05050102010706020507" pitchFamily="18" charset="2"/>
              </a:rPr>
              <a:t>– spends more time doing I/O than computations, many short CPU bursts</a:t>
            </a:r>
          </a:p>
          <a:p>
            <a:pPr lvl="1"/>
            <a:r>
              <a:rPr lang="en-US" altLang="en-US" sz="2000" b="1" dirty="0">
                <a:solidFill>
                  <a:srgbClr val="3366FF"/>
                </a:solidFill>
                <a:sym typeface="Symbol" panose="05050102010706020507" pitchFamily="18" charset="2"/>
              </a:rPr>
              <a:t>CPU-bound process </a:t>
            </a:r>
            <a:r>
              <a:rPr lang="en-US" altLang="en-US" sz="2000" dirty="0">
                <a:sym typeface="Symbol" panose="05050102010706020507" pitchFamily="18" charset="2"/>
              </a:rPr>
              <a:t>– spends more time doing computations; few very long CPU bursts</a:t>
            </a:r>
          </a:p>
          <a:p>
            <a:r>
              <a:rPr lang="en-US" altLang="en-US" sz="2000" dirty="0">
                <a:sym typeface="Symbol" panose="05050102010706020507" pitchFamily="18" charset="2"/>
              </a:rPr>
              <a:t>Long-term scheduler strives for good </a:t>
            </a:r>
            <a:r>
              <a:rPr lang="en-US" altLang="en-US" sz="2000" b="1" i="1" dirty="0">
                <a:sym typeface="Symbol" panose="05050102010706020507" pitchFamily="18" charset="2"/>
              </a:rPr>
              <a:t>process mix</a:t>
            </a:r>
            <a:endParaRPr lang="en-US" altLang="en-US" sz="2000" dirty="0">
              <a:sym typeface="Symbol" panose="05050102010706020507" pitchFamily="18" charset="2"/>
            </a:endParaRPr>
          </a:p>
          <a:p>
            <a:endParaRPr lang="en-US" altLang="en-US" dirty="0"/>
          </a:p>
          <a:p>
            <a:endParaRPr lang="en-US" altLang="en-US" dirty="0"/>
          </a:p>
        </p:txBody>
      </p:sp>
    </p:spTree>
    <p:extLst>
      <p:ext uri="{BB962C8B-B14F-4D97-AF65-F5344CB8AC3E}">
        <p14:creationId xmlns:p14="http://schemas.microsoft.com/office/powerpoint/2010/main" val="29962214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D2D61-7FDF-8812-B92E-F87536F8690D}"/>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E5A1930E-0AB7-45ED-4BE5-C0027CF41764}"/>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B224717E-8448-DBCD-005D-547405EA48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2EA859AA-B5F5-00A4-D8CF-7481D64CA676}"/>
              </a:ext>
            </a:extLst>
          </p:cNvPr>
          <p:cNvSpPr>
            <a:spLocks noGrp="1" noChangeArrowheads="1"/>
          </p:cNvSpPr>
          <p:nvPr>
            <p:ph type="title"/>
          </p:nvPr>
        </p:nvSpPr>
        <p:spPr>
          <a:xfrm>
            <a:off x="2393004" y="315550"/>
            <a:ext cx="7431932" cy="1143000"/>
          </a:xfrm>
        </p:spPr>
        <p:txBody>
          <a:bodyPr>
            <a:normAutofit fontScale="90000"/>
          </a:bodyPr>
          <a:lstStyle/>
          <a:p>
            <a:pPr algn="ctr">
              <a:lnSpc>
                <a:spcPct val="100000"/>
              </a:lnSpc>
            </a:pPr>
            <a:r>
              <a:rPr lang="en-US" altLang="en-US" sz="3600" dirty="0">
                <a:solidFill>
                  <a:srgbClr val="FF6600"/>
                </a:solidFill>
                <a:latin typeface="Aharoni" pitchFamily="2" charset="-79"/>
                <a:cs typeface="Aharoni" pitchFamily="2" charset="-79"/>
              </a:rPr>
              <a:t>Addition of Medium Term Scheduling </a:t>
            </a:r>
            <a:endParaRPr lang="en-US" altLang="zh-TW" sz="3600" dirty="0">
              <a:solidFill>
                <a:srgbClr val="FF6600"/>
              </a:solidFill>
              <a:latin typeface="Aharoni" pitchFamily="2" charset="-79"/>
              <a:cs typeface="Aharoni" pitchFamily="2" charset="-79"/>
            </a:endParaRPr>
          </a:p>
        </p:txBody>
      </p:sp>
      <p:pic>
        <p:nvPicPr>
          <p:cNvPr id="2" name="Picture 11">
            <a:extLst>
              <a:ext uri="{FF2B5EF4-FFF2-40B4-BE49-F238E27FC236}">
                <a16:creationId xmlns:a16="http://schemas.microsoft.com/office/drawing/2014/main" id="{05A9A20F-331F-EC38-7A7E-1ECE1BAE8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994" y="3158079"/>
            <a:ext cx="7327900" cy="266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BB85F839-C747-A051-46EC-A34AB4C80AAB}"/>
              </a:ext>
            </a:extLst>
          </p:cNvPr>
          <p:cNvSpPr txBox="1">
            <a:spLocks noChangeArrowheads="1"/>
          </p:cNvSpPr>
          <p:nvPr/>
        </p:nvSpPr>
        <p:spPr bwMode="auto">
          <a:xfrm>
            <a:off x="729101" y="1418062"/>
            <a:ext cx="10759737"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90000"/>
              <a:buFont typeface="Monotype Sorts" pitchFamily="-84" charset="2"/>
              <a:buChar char="n"/>
            </a:pPr>
            <a:r>
              <a:rPr kumimoji="1" lang="en-US" altLang="en-US" b="1" dirty="0">
                <a:solidFill>
                  <a:srgbClr val="3366FF"/>
                </a:solidFill>
                <a:latin typeface="Helvetica" panose="020B0604020202020204" pitchFamily="34" charset="0"/>
              </a:rPr>
              <a:t> A Medium-term scheduler  </a:t>
            </a:r>
            <a:r>
              <a:rPr kumimoji="1" lang="en-US" altLang="en-US" dirty="0">
                <a:latin typeface="Helvetica" panose="020B0604020202020204" pitchFamily="34" charset="0"/>
              </a:rPr>
              <a:t>can be added if the degree of multiple programming needs to decrease</a:t>
            </a:r>
          </a:p>
          <a:p>
            <a:pPr lvl="1">
              <a:spcBef>
                <a:spcPct val="35000"/>
              </a:spcBef>
              <a:buClr>
                <a:srgbClr val="CC6600"/>
              </a:buClr>
              <a:buSzPct val="80000"/>
              <a:buFont typeface="Monotype Sorts" pitchFamily="-84" charset="2"/>
              <a:buChar char="l"/>
            </a:pPr>
            <a:r>
              <a:rPr kumimoji="1" lang="en-US" altLang="en-US" dirty="0">
                <a:latin typeface="Helvetica" panose="020B0604020202020204" pitchFamily="34" charset="0"/>
              </a:rPr>
              <a:t>Remove process from memory, store on disk, bring back in from disk to continue execution: </a:t>
            </a:r>
            <a:r>
              <a:rPr kumimoji="1" lang="en-US" altLang="en-US" b="1" dirty="0">
                <a:solidFill>
                  <a:srgbClr val="3366FF"/>
                </a:solidFill>
                <a:latin typeface="Helvetica" panose="020B0604020202020204" pitchFamily="34" charset="0"/>
              </a:rPr>
              <a:t>swapping</a:t>
            </a:r>
          </a:p>
          <a:p>
            <a:pPr>
              <a:spcBef>
                <a:spcPct val="35000"/>
              </a:spcBef>
              <a:buClr>
                <a:srgbClr val="993300"/>
              </a:buClr>
              <a:buSzPct val="90000"/>
              <a:buFont typeface="Monotype Sorts" pitchFamily="-84" charset="2"/>
              <a:buChar char="n"/>
            </a:pPr>
            <a:endParaRPr kumimoji="1" lang="en-US" altLang="en-US" dirty="0">
              <a:latin typeface="Helvetica" panose="020B0604020202020204" pitchFamily="34" charset="0"/>
            </a:endParaRPr>
          </a:p>
          <a:p>
            <a:pPr>
              <a:spcBef>
                <a:spcPct val="35000"/>
              </a:spcBef>
              <a:buClr>
                <a:srgbClr val="993300"/>
              </a:buClr>
              <a:buSzPct val="90000"/>
              <a:buFont typeface="Monotype Sorts" pitchFamily="-84" charset="2"/>
              <a:buChar char="n"/>
            </a:pPr>
            <a:endParaRPr kumimoji="1" lang="en-US" altLang="en-US" dirty="0">
              <a:latin typeface="Helvetica" panose="020B0604020202020204" pitchFamily="34" charset="0"/>
            </a:endParaRPr>
          </a:p>
        </p:txBody>
      </p:sp>
    </p:spTree>
    <p:extLst>
      <p:ext uri="{BB962C8B-B14F-4D97-AF65-F5344CB8AC3E}">
        <p14:creationId xmlns:p14="http://schemas.microsoft.com/office/powerpoint/2010/main" val="15141866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AD5D4-D59B-EE6A-2718-60881C5160FE}"/>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7CDB8AB9-C29A-B925-D478-A884A0FD4DF1}"/>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1012A831-FA54-13FD-8090-F5462CAA45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0834792B-6025-47A6-3D4F-4FF2FF0440D3}"/>
              </a:ext>
            </a:extLst>
          </p:cNvPr>
          <p:cNvSpPr>
            <a:spLocks noGrp="1" noChangeArrowheads="1"/>
          </p:cNvSpPr>
          <p:nvPr>
            <p:ph type="title"/>
          </p:nvPr>
        </p:nvSpPr>
        <p:spPr>
          <a:xfrm>
            <a:off x="936487" y="705146"/>
            <a:ext cx="7772400" cy="1143000"/>
          </a:xfrm>
        </p:spPr>
        <p:txBody>
          <a:bodyPr/>
          <a:lstStyle/>
          <a:p>
            <a:r>
              <a:rPr lang="en-US" altLang="zh-TW" sz="3600" dirty="0">
                <a:solidFill>
                  <a:srgbClr val="FF6600"/>
                </a:solidFill>
                <a:latin typeface="Aharoni" pitchFamily="2" charset="-79"/>
                <a:cs typeface="Aharoni" pitchFamily="2" charset="-79"/>
              </a:rPr>
              <a:t>Continuous Assessment</a:t>
            </a:r>
          </a:p>
        </p:txBody>
      </p:sp>
      <p:graphicFrame>
        <p:nvGraphicFramePr>
          <p:cNvPr id="2" name="Table 1">
            <a:extLst>
              <a:ext uri="{FF2B5EF4-FFF2-40B4-BE49-F238E27FC236}">
                <a16:creationId xmlns:a16="http://schemas.microsoft.com/office/drawing/2014/main" id="{644BC5C5-C304-99E5-44EE-F0D64F0266A8}"/>
              </a:ext>
            </a:extLst>
          </p:cNvPr>
          <p:cNvGraphicFramePr>
            <a:graphicFrameLocks noGrp="1"/>
          </p:cNvGraphicFramePr>
          <p:nvPr>
            <p:extLst>
              <p:ext uri="{D42A27DB-BD31-4B8C-83A1-F6EECF244321}">
                <p14:modId xmlns:p14="http://schemas.microsoft.com/office/powerpoint/2010/main" val="1938499163"/>
              </p:ext>
            </p:extLst>
          </p:nvPr>
        </p:nvGraphicFramePr>
        <p:xfrm>
          <a:off x="625675" y="1848146"/>
          <a:ext cx="11305256" cy="3718560"/>
        </p:xfrm>
        <a:graphic>
          <a:graphicData uri="http://schemas.openxmlformats.org/drawingml/2006/table">
            <a:tbl>
              <a:tblPr firstRow="1" bandRow="1">
                <a:tableStyleId>{93296810-A885-4BE3-A3E7-6D5BEEA58F35}</a:tableStyleId>
              </a:tblPr>
              <a:tblGrid>
                <a:gridCol w="948545">
                  <a:extLst>
                    <a:ext uri="{9D8B030D-6E8A-4147-A177-3AD203B41FA5}">
                      <a16:colId xmlns:a16="http://schemas.microsoft.com/office/drawing/2014/main" val="20000"/>
                    </a:ext>
                  </a:extLst>
                </a:gridCol>
                <a:gridCol w="995671">
                  <a:extLst>
                    <a:ext uri="{9D8B030D-6E8A-4147-A177-3AD203B41FA5}">
                      <a16:colId xmlns:a16="http://schemas.microsoft.com/office/drawing/2014/main" val="20001"/>
                    </a:ext>
                  </a:extLst>
                </a:gridCol>
                <a:gridCol w="2160240">
                  <a:extLst>
                    <a:ext uri="{9D8B030D-6E8A-4147-A177-3AD203B41FA5}">
                      <a16:colId xmlns:a16="http://schemas.microsoft.com/office/drawing/2014/main" val="20002"/>
                    </a:ext>
                  </a:extLst>
                </a:gridCol>
                <a:gridCol w="1836828">
                  <a:extLst>
                    <a:ext uri="{9D8B030D-6E8A-4147-A177-3AD203B41FA5}">
                      <a16:colId xmlns:a16="http://schemas.microsoft.com/office/drawing/2014/main" val="20003"/>
                    </a:ext>
                  </a:extLst>
                </a:gridCol>
                <a:gridCol w="3563772">
                  <a:extLst>
                    <a:ext uri="{9D8B030D-6E8A-4147-A177-3AD203B41FA5}">
                      <a16:colId xmlns:a16="http://schemas.microsoft.com/office/drawing/2014/main" val="20004"/>
                    </a:ext>
                  </a:extLst>
                </a:gridCol>
                <a:gridCol w="1800200">
                  <a:extLst>
                    <a:ext uri="{9D8B030D-6E8A-4147-A177-3AD203B41FA5}">
                      <a16:colId xmlns:a16="http://schemas.microsoft.com/office/drawing/2014/main" val="20005"/>
                    </a:ext>
                  </a:extLst>
                </a:gridCol>
              </a:tblGrid>
              <a:tr h="370840">
                <a:tc>
                  <a:txBody>
                    <a:bodyPr/>
                    <a:lstStyle/>
                    <a:p>
                      <a:pPr marL="0" algn="ctr" defTabSz="914400" rtl="0" eaLnBrk="1" latinLnBrk="0" hangingPunct="1"/>
                      <a:r>
                        <a:rPr lang="en-IN" sz="2000" kern="1200" dirty="0">
                          <a:solidFill>
                            <a:schemeClr val="tx1"/>
                          </a:solidFill>
                          <a:latin typeface="Roboto Medium" pitchFamily="2" charset="0"/>
                          <a:ea typeface="Roboto Medium" pitchFamily="2" charset="0"/>
                          <a:cs typeface="Roboto Medium" pitchFamily="2" charset="0"/>
                        </a:rPr>
                        <a:t>Sl. No</a:t>
                      </a:r>
                    </a:p>
                  </a:txBody>
                  <a:tcPr/>
                </a:tc>
                <a:tc gridSpan="2">
                  <a:txBody>
                    <a:bodyPr/>
                    <a:lstStyle/>
                    <a:p>
                      <a:pPr marL="0" algn="ctr" defTabSz="914400" rtl="0" eaLnBrk="1" latinLnBrk="0" hangingPunct="1"/>
                      <a:r>
                        <a:rPr lang="en-IN" sz="2000" kern="1200" dirty="0">
                          <a:solidFill>
                            <a:schemeClr val="tx1"/>
                          </a:solidFill>
                          <a:latin typeface="Roboto Medium" pitchFamily="2" charset="0"/>
                          <a:ea typeface="Roboto Medium" pitchFamily="2" charset="0"/>
                          <a:cs typeface="Roboto Medium" pitchFamily="2" charset="0"/>
                        </a:rPr>
                        <a:t>Assessment Component</a:t>
                      </a:r>
                    </a:p>
                  </a:txBody>
                  <a:tcPr/>
                </a:tc>
                <a:tc hMerge="1">
                  <a:txBody>
                    <a:bodyPr/>
                    <a:lstStyle/>
                    <a:p>
                      <a:pPr marL="0" algn="ctr" defTabSz="914400" rtl="0" eaLnBrk="1" latinLnBrk="0" hangingPunct="1"/>
                      <a:endParaRPr lang="en-IN" sz="2800" kern="1200" dirty="0">
                        <a:solidFill>
                          <a:schemeClr val="tx1"/>
                        </a:solidFill>
                        <a:latin typeface="Roboto Medium" pitchFamily="2" charset="0"/>
                        <a:ea typeface="Roboto Medium" pitchFamily="2" charset="0"/>
                        <a:cs typeface="Roboto Medium" pitchFamily="2" charset="0"/>
                      </a:endParaRPr>
                    </a:p>
                  </a:txBody>
                  <a:tcPr/>
                </a:tc>
                <a:tc>
                  <a:txBody>
                    <a:bodyPr/>
                    <a:lstStyle/>
                    <a:p>
                      <a:pPr marL="0" algn="ctr" defTabSz="914400" rtl="0" eaLnBrk="1" latinLnBrk="0" hangingPunct="1"/>
                      <a:r>
                        <a:rPr lang="en-IN" sz="2000" kern="1200" dirty="0">
                          <a:solidFill>
                            <a:schemeClr val="tx1"/>
                          </a:solidFill>
                          <a:latin typeface="Roboto Medium" pitchFamily="2" charset="0"/>
                          <a:ea typeface="Roboto Medium" pitchFamily="2" charset="0"/>
                          <a:cs typeface="Roboto Medium" pitchFamily="2" charset="0"/>
                        </a:rPr>
                        <a:t>Marks</a:t>
                      </a:r>
                    </a:p>
                  </a:txBody>
                  <a:tcPr/>
                </a:tc>
                <a:tc>
                  <a:txBody>
                    <a:bodyPr/>
                    <a:lstStyle/>
                    <a:p>
                      <a:pPr marL="0" algn="ctr" defTabSz="914400" rtl="0" eaLnBrk="1" latinLnBrk="0" hangingPunct="1"/>
                      <a:r>
                        <a:rPr lang="en-IN" sz="2000" kern="1200" dirty="0">
                          <a:solidFill>
                            <a:schemeClr val="tx1"/>
                          </a:solidFill>
                          <a:latin typeface="Roboto Medium" pitchFamily="2" charset="0"/>
                          <a:ea typeface="Roboto Medium" pitchFamily="2" charset="0"/>
                          <a:cs typeface="Roboto Medium" pitchFamily="2" charset="0"/>
                        </a:rPr>
                        <a:t>Conduction Date </a:t>
                      </a:r>
                    </a:p>
                  </a:txBody>
                  <a:tcPr/>
                </a:tc>
                <a:tc>
                  <a:txBody>
                    <a:bodyPr/>
                    <a:lstStyle/>
                    <a:p>
                      <a:pPr marL="0" algn="ctr" defTabSz="914400" rtl="0" eaLnBrk="1" latinLnBrk="0" hangingPunct="1"/>
                      <a:r>
                        <a:rPr lang="en-IN" sz="2000" kern="1200" dirty="0">
                          <a:solidFill>
                            <a:schemeClr val="tx1"/>
                          </a:solidFill>
                          <a:latin typeface="Roboto Medium" pitchFamily="2" charset="0"/>
                          <a:ea typeface="Roboto Medium" pitchFamily="2" charset="0"/>
                          <a:cs typeface="Roboto Medium" pitchFamily="2" charset="0"/>
                        </a:rPr>
                        <a:t>Results Date</a:t>
                      </a:r>
                    </a:p>
                  </a:txBody>
                  <a:tcPr/>
                </a:tc>
                <a:extLst>
                  <a:ext uri="{0D108BD9-81ED-4DB2-BD59-A6C34878D82A}">
                    <a16:rowId xmlns:a16="http://schemas.microsoft.com/office/drawing/2014/main" val="10000"/>
                  </a:ext>
                </a:extLst>
              </a:tr>
              <a:tr h="370840">
                <a:tc>
                  <a:txBody>
                    <a:bodyPr/>
                    <a:lstStyle/>
                    <a:p>
                      <a:pPr algn="ctr"/>
                      <a:r>
                        <a:rPr lang="en-IN" sz="2000" kern="1200" dirty="0">
                          <a:solidFill>
                            <a:schemeClr val="tx1"/>
                          </a:solidFill>
                          <a:latin typeface="Roboto Medium" pitchFamily="2" charset="0"/>
                          <a:ea typeface="Roboto Medium" pitchFamily="2" charset="0"/>
                          <a:cs typeface="Roboto Medium" pitchFamily="2" charset="0"/>
                        </a:rPr>
                        <a:t>1</a:t>
                      </a:r>
                    </a:p>
                  </a:txBody>
                  <a:tcPr anchor="ctr"/>
                </a:tc>
                <a:tc>
                  <a:txBody>
                    <a:bodyPr/>
                    <a:lstStyle/>
                    <a:p>
                      <a:pPr algn="ctr">
                        <a:lnSpc>
                          <a:spcPct val="150000"/>
                        </a:lnSpc>
                      </a:pPr>
                      <a:r>
                        <a:rPr lang="en-IN" sz="2000" kern="1200" dirty="0">
                          <a:solidFill>
                            <a:schemeClr val="tx1"/>
                          </a:solidFill>
                          <a:latin typeface="Roboto Medium" pitchFamily="2" charset="0"/>
                          <a:ea typeface="Roboto Medium" pitchFamily="2" charset="0"/>
                          <a:cs typeface="Roboto Medium" pitchFamily="2" charset="0"/>
                        </a:rPr>
                        <a:t>IA1</a:t>
                      </a:r>
                    </a:p>
                  </a:txBody>
                  <a:tcPr/>
                </a:tc>
                <a:tc>
                  <a:txBody>
                    <a:bodyPr/>
                    <a:lstStyle/>
                    <a:p>
                      <a:pPr algn="ctr">
                        <a:lnSpc>
                          <a:spcPct val="150000"/>
                        </a:lnSpc>
                      </a:pPr>
                      <a:r>
                        <a:rPr lang="en-IN" sz="2000" kern="1200" dirty="0">
                          <a:solidFill>
                            <a:schemeClr val="tx1"/>
                          </a:solidFill>
                          <a:latin typeface="Roboto Medium" pitchFamily="2" charset="0"/>
                          <a:ea typeface="Roboto Medium" pitchFamily="2" charset="0"/>
                          <a:cs typeface="Roboto Medium" pitchFamily="2" charset="0"/>
                        </a:rPr>
                        <a:t>Test</a:t>
                      </a:r>
                    </a:p>
                    <a:p>
                      <a:pPr algn="ctr">
                        <a:lnSpc>
                          <a:spcPct val="150000"/>
                        </a:lnSpc>
                      </a:pPr>
                      <a:r>
                        <a:rPr lang="en-IN" sz="2000" kern="1200" dirty="0">
                          <a:solidFill>
                            <a:schemeClr val="tx1"/>
                          </a:solidFill>
                          <a:latin typeface="Roboto Medium" pitchFamily="2" charset="0"/>
                          <a:ea typeface="Roboto Medium" pitchFamily="2" charset="0"/>
                          <a:cs typeface="Roboto Medium" pitchFamily="2" charset="0"/>
                        </a:rPr>
                        <a:t>Assignment</a:t>
                      </a:r>
                    </a:p>
                    <a:p>
                      <a:pPr algn="ctr">
                        <a:lnSpc>
                          <a:spcPct val="150000"/>
                        </a:lnSpc>
                      </a:pPr>
                      <a:r>
                        <a:rPr lang="en-IN" sz="2000" kern="1200" dirty="0">
                          <a:solidFill>
                            <a:schemeClr val="tx1"/>
                          </a:solidFill>
                          <a:latin typeface="Roboto Medium" pitchFamily="2" charset="0"/>
                          <a:ea typeface="Roboto Medium" pitchFamily="2" charset="0"/>
                          <a:cs typeface="Roboto Medium" pitchFamily="2" charset="0"/>
                        </a:rPr>
                        <a:t>Seminar</a:t>
                      </a:r>
                    </a:p>
                  </a:txBody>
                  <a:tcPr/>
                </a:tc>
                <a:tc>
                  <a:txBody>
                    <a:bodyPr/>
                    <a:lstStyle/>
                    <a:p>
                      <a:pPr algn="ctr">
                        <a:lnSpc>
                          <a:spcPct val="150000"/>
                        </a:lnSpc>
                      </a:pPr>
                      <a:r>
                        <a:rPr lang="en-IN" sz="2000" kern="1200" dirty="0">
                          <a:solidFill>
                            <a:schemeClr val="tx1"/>
                          </a:solidFill>
                          <a:latin typeface="Roboto Medium" pitchFamily="2" charset="0"/>
                          <a:ea typeface="Roboto Medium" pitchFamily="2" charset="0"/>
                          <a:cs typeface="Roboto Medium" pitchFamily="2" charset="0"/>
                        </a:rPr>
                        <a:t>30 (15)</a:t>
                      </a:r>
                    </a:p>
                    <a:p>
                      <a:pPr algn="ctr">
                        <a:lnSpc>
                          <a:spcPct val="150000"/>
                        </a:lnSpc>
                      </a:pPr>
                      <a:r>
                        <a:rPr lang="en-IN" sz="2000" kern="1200" dirty="0">
                          <a:solidFill>
                            <a:schemeClr val="tx1"/>
                          </a:solidFill>
                          <a:latin typeface="Roboto Medium" pitchFamily="2" charset="0"/>
                          <a:ea typeface="Roboto Medium" pitchFamily="2" charset="0"/>
                          <a:cs typeface="Roboto Medium" pitchFamily="2" charset="0"/>
                        </a:rPr>
                        <a:t>5</a:t>
                      </a:r>
                    </a:p>
                    <a:p>
                      <a:pPr algn="ctr">
                        <a:lnSpc>
                          <a:spcPct val="150000"/>
                        </a:lnSpc>
                      </a:pPr>
                      <a:r>
                        <a:rPr lang="en-IN" sz="2000" kern="1200" dirty="0">
                          <a:solidFill>
                            <a:schemeClr val="tx1"/>
                          </a:solidFill>
                          <a:latin typeface="Roboto Medium" pitchFamily="2" charset="0"/>
                          <a:ea typeface="Roboto Medium" pitchFamily="2" charset="0"/>
                          <a:cs typeface="Roboto Medium" pitchFamily="2" charset="0"/>
                        </a:rPr>
                        <a:t>5</a:t>
                      </a:r>
                    </a:p>
                  </a:txBody>
                  <a:tcPr/>
                </a:tc>
                <a:tc>
                  <a:txBody>
                    <a:bodyPr/>
                    <a:lstStyle/>
                    <a:p>
                      <a:pPr algn="ctr">
                        <a:lnSpc>
                          <a:spcPct val="150000"/>
                        </a:lnSpc>
                      </a:pPr>
                      <a:endParaRPr lang="en-IN" sz="2000" kern="1200" dirty="0">
                        <a:solidFill>
                          <a:schemeClr val="tx1"/>
                        </a:solidFill>
                        <a:latin typeface="Roboto Medium" pitchFamily="2" charset="0"/>
                        <a:ea typeface="Roboto Medium" pitchFamily="2" charset="0"/>
                        <a:cs typeface="Roboto Medium" pitchFamily="2" charset="0"/>
                      </a:endParaRPr>
                    </a:p>
                  </a:txBody>
                  <a:tcPr anchor="ctr"/>
                </a:tc>
                <a:tc>
                  <a:txBody>
                    <a:bodyPr/>
                    <a:lstStyle/>
                    <a:p>
                      <a:pPr algn="ctr">
                        <a:lnSpc>
                          <a:spcPct val="150000"/>
                        </a:lnSpc>
                      </a:pPr>
                      <a:endParaRPr lang="en-IN" sz="2000" kern="1200" dirty="0">
                        <a:solidFill>
                          <a:schemeClr val="tx1"/>
                        </a:solidFill>
                        <a:latin typeface="Roboto Medium" pitchFamily="2" charset="0"/>
                        <a:ea typeface="Roboto Medium" pitchFamily="2" charset="0"/>
                        <a:cs typeface="Roboto Medium" pitchFamily="2" charset="0"/>
                      </a:endParaRPr>
                    </a:p>
                  </a:txBody>
                  <a:tcPr anchor="ctr"/>
                </a:tc>
                <a:extLst>
                  <a:ext uri="{0D108BD9-81ED-4DB2-BD59-A6C34878D82A}">
                    <a16:rowId xmlns:a16="http://schemas.microsoft.com/office/drawing/2014/main" val="10001"/>
                  </a:ext>
                </a:extLst>
              </a:tr>
              <a:tr h="370840">
                <a:tc>
                  <a:txBody>
                    <a:bodyPr/>
                    <a:lstStyle/>
                    <a:p>
                      <a:pPr algn="ctr"/>
                      <a:r>
                        <a:rPr lang="en-IN" sz="2000" kern="1200" dirty="0">
                          <a:solidFill>
                            <a:schemeClr val="tx1"/>
                          </a:solidFill>
                          <a:latin typeface="Roboto Medium" pitchFamily="2" charset="0"/>
                          <a:ea typeface="Roboto Medium" pitchFamily="2" charset="0"/>
                          <a:cs typeface="Roboto Medium" pitchFamily="2" charset="0"/>
                        </a:rPr>
                        <a:t>2</a:t>
                      </a:r>
                    </a:p>
                  </a:txBody>
                  <a:tcPr anchor="ctr"/>
                </a:tc>
                <a:tc>
                  <a:txBody>
                    <a:bodyPr/>
                    <a:lstStyle/>
                    <a:p>
                      <a:pPr algn="ctr">
                        <a:lnSpc>
                          <a:spcPct val="150000"/>
                        </a:lnSpc>
                      </a:pPr>
                      <a:r>
                        <a:rPr lang="en-IN" sz="2000" kern="1200" dirty="0">
                          <a:solidFill>
                            <a:schemeClr val="tx1"/>
                          </a:solidFill>
                          <a:latin typeface="Roboto Medium" pitchFamily="2" charset="0"/>
                          <a:ea typeface="Roboto Medium" pitchFamily="2" charset="0"/>
                          <a:cs typeface="Roboto Medium" pitchFamily="2" charset="0"/>
                        </a:rPr>
                        <a:t>IA2</a:t>
                      </a:r>
                    </a:p>
                  </a:txBody>
                  <a:tcPr/>
                </a:tc>
                <a:tc>
                  <a:txBody>
                    <a:bodyPr/>
                    <a:lstStyle/>
                    <a:p>
                      <a:pPr algn="ctr">
                        <a:lnSpc>
                          <a:spcPct val="150000"/>
                        </a:lnSpc>
                      </a:pPr>
                      <a:r>
                        <a:rPr lang="en-IN" sz="2000" kern="1200" dirty="0">
                          <a:solidFill>
                            <a:schemeClr val="tx1"/>
                          </a:solidFill>
                          <a:latin typeface="Roboto Medium" pitchFamily="2" charset="0"/>
                          <a:ea typeface="Roboto Medium" pitchFamily="2" charset="0"/>
                          <a:cs typeface="Roboto Medium" pitchFamily="2" charset="0"/>
                        </a:rPr>
                        <a:t>Test</a:t>
                      </a:r>
                    </a:p>
                    <a:p>
                      <a:pPr algn="ctr">
                        <a:lnSpc>
                          <a:spcPct val="150000"/>
                        </a:lnSpc>
                      </a:pPr>
                      <a:r>
                        <a:rPr lang="en-IN" sz="2000" kern="1200" dirty="0">
                          <a:solidFill>
                            <a:schemeClr val="tx1"/>
                          </a:solidFill>
                          <a:latin typeface="Roboto Medium" pitchFamily="2" charset="0"/>
                          <a:ea typeface="Roboto Medium" pitchFamily="2" charset="0"/>
                          <a:cs typeface="Roboto Medium" pitchFamily="2" charset="0"/>
                        </a:rPr>
                        <a:t>Assignment</a:t>
                      </a:r>
                    </a:p>
                    <a:p>
                      <a:pPr algn="ctr">
                        <a:lnSpc>
                          <a:spcPct val="150000"/>
                        </a:lnSpc>
                      </a:pPr>
                      <a:r>
                        <a:rPr lang="en-IN" sz="2000" kern="1200" dirty="0">
                          <a:solidFill>
                            <a:schemeClr val="tx1"/>
                          </a:solidFill>
                          <a:latin typeface="Roboto Medium" pitchFamily="2" charset="0"/>
                          <a:ea typeface="Roboto Medium" pitchFamily="2" charset="0"/>
                          <a:cs typeface="Roboto Medium" pitchFamily="2" charset="0"/>
                        </a:rPr>
                        <a:t>Seminar</a:t>
                      </a:r>
                    </a:p>
                  </a:txBody>
                  <a:tcPr/>
                </a:tc>
                <a:tc>
                  <a:txBody>
                    <a:bodyPr/>
                    <a:lstStyle/>
                    <a:p>
                      <a:pPr algn="ctr">
                        <a:lnSpc>
                          <a:spcPct val="150000"/>
                        </a:lnSpc>
                      </a:pPr>
                      <a:r>
                        <a:rPr lang="en-IN" sz="2000" kern="1200" dirty="0">
                          <a:solidFill>
                            <a:schemeClr val="tx1"/>
                          </a:solidFill>
                          <a:latin typeface="Roboto Medium" pitchFamily="2" charset="0"/>
                          <a:ea typeface="Roboto Medium" pitchFamily="2" charset="0"/>
                          <a:cs typeface="Roboto Medium" pitchFamily="2" charset="0"/>
                        </a:rPr>
                        <a:t>30 (15)</a:t>
                      </a:r>
                    </a:p>
                    <a:p>
                      <a:pPr algn="ctr">
                        <a:lnSpc>
                          <a:spcPct val="150000"/>
                        </a:lnSpc>
                      </a:pPr>
                      <a:r>
                        <a:rPr lang="en-IN" sz="2000" kern="1200" dirty="0">
                          <a:solidFill>
                            <a:schemeClr val="tx1"/>
                          </a:solidFill>
                          <a:latin typeface="Roboto Medium" pitchFamily="2" charset="0"/>
                          <a:ea typeface="Roboto Medium" pitchFamily="2" charset="0"/>
                          <a:cs typeface="Roboto Medium" pitchFamily="2" charset="0"/>
                        </a:rPr>
                        <a:t>5</a:t>
                      </a:r>
                    </a:p>
                    <a:p>
                      <a:pPr algn="ctr">
                        <a:lnSpc>
                          <a:spcPct val="150000"/>
                        </a:lnSpc>
                      </a:pPr>
                      <a:r>
                        <a:rPr lang="en-IN" sz="2000" kern="1200" dirty="0">
                          <a:solidFill>
                            <a:schemeClr val="tx1"/>
                          </a:solidFill>
                          <a:latin typeface="Roboto Medium" pitchFamily="2" charset="0"/>
                          <a:ea typeface="Roboto Medium" pitchFamily="2" charset="0"/>
                          <a:cs typeface="Roboto Medium" pitchFamily="2" charset="0"/>
                        </a:rPr>
                        <a:t>5</a:t>
                      </a:r>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endParaRPr lang="en-IN" sz="2000" kern="1200" dirty="0">
                        <a:solidFill>
                          <a:schemeClr val="tx1"/>
                        </a:solidFill>
                        <a:latin typeface="Roboto Medium" pitchFamily="2" charset="0"/>
                        <a:ea typeface="Roboto Medium" pitchFamily="2" charset="0"/>
                        <a:cs typeface="Roboto Medium" pitchFamily="2" charset="0"/>
                      </a:endParaRPr>
                    </a:p>
                  </a:txBody>
                  <a:tcPr anchor="ctr"/>
                </a:tc>
                <a:tc>
                  <a:txBody>
                    <a:bodyPr/>
                    <a:lstStyle/>
                    <a:p>
                      <a:pPr algn="ctr">
                        <a:lnSpc>
                          <a:spcPct val="150000"/>
                        </a:lnSpc>
                      </a:pPr>
                      <a:endParaRPr lang="en-IN" sz="2000" kern="1200" dirty="0">
                        <a:solidFill>
                          <a:schemeClr val="tx1"/>
                        </a:solidFill>
                        <a:latin typeface="Roboto Medium" pitchFamily="2" charset="0"/>
                        <a:ea typeface="Roboto Medium" pitchFamily="2" charset="0"/>
                        <a:cs typeface="Roboto Medium" pitchFamily="2" charset="0"/>
                      </a:endParaRPr>
                    </a:p>
                  </a:txBody>
                  <a:tcPr anchor="ctr"/>
                </a:tc>
                <a:extLst>
                  <a:ext uri="{0D108BD9-81ED-4DB2-BD59-A6C34878D82A}">
                    <a16:rowId xmlns:a16="http://schemas.microsoft.com/office/drawing/2014/main" val="10002"/>
                  </a:ext>
                </a:extLst>
              </a:tr>
              <a:tr h="370840">
                <a:tc>
                  <a:txBody>
                    <a:bodyPr/>
                    <a:lstStyle/>
                    <a:p>
                      <a:pPr algn="ctr"/>
                      <a:r>
                        <a:rPr lang="en-IN" sz="2000" kern="1200" dirty="0">
                          <a:solidFill>
                            <a:schemeClr val="tx1"/>
                          </a:solidFill>
                          <a:latin typeface="Roboto Medium" pitchFamily="2" charset="0"/>
                          <a:ea typeface="Roboto Medium" pitchFamily="2" charset="0"/>
                          <a:cs typeface="Roboto Medium" pitchFamily="2" charset="0"/>
                        </a:rPr>
                        <a:t>3</a:t>
                      </a:r>
                    </a:p>
                  </a:txBody>
                  <a:tcPr anchor="ctr"/>
                </a:tc>
                <a:tc>
                  <a:txBody>
                    <a:bodyPr/>
                    <a:lstStyle/>
                    <a:p>
                      <a:pPr algn="ctr">
                        <a:lnSpc>
                          <a:spcPct val="150000"/>
                        </a:lnSpc>
                      </a:pPr>
                      <a:r>
                        <a:rPr lang="en-IN" sz="2000" kern="1200" dirty="0">
                          <a:solidFill>
                            <a:schemeClr val="tx1"/>
                          </a:solidFill>
                          <a:latin typeface="Roboto Medium" pitchFamily="2" charset="0"/>
                          <a:ea typeface="Roboto Medium" pitchFamily="2" charset="0"/>
                          <a:cs typeface="Roboto Medium" pitchFamily="2" charset="0"/>
                        </a:rPr>
                        <a:t>SEE</a:t>
                      </a:r>
                    </a:p>
                  </a:txBody>
                  <a:tcPr/>
                </a:tc>
                <a:tc>
                  <a:txBody>
                    <a:bodyPr/>
                    <a:lstStyle/>
                    <a:p>
                      <a:pPr algn="ctr">
                        <a:lnSpc>
                          <a:spcPct val="150000"/>
                        </a:lnSpc>
                      </a:pPr>
                      <a:endParaRPr lang="en-IN" sz="2000" kern="1200" dirty="0">
                        <a:solidFill>
                          <a:schemeClr val="tx1"/>
                        </a:solidFill>
                        <a:latin typeface="Roboto Medium" pitchFamily="2" charset="0"/>
                        <a:ea typeface="Roboto Medium" pitchFamily="2" charset="0"/>
                        <a:cs typeface="Roboto Medium" pitchFamily="2" charset="0"/>
                      </a:endParaRPr>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IN" sz="2000" kern="1200" dirty="0">
                          <a:solidFill>
                            <a:schemeClr val="tx1"/>
                          </a:solidFill>
                          <a:latin typeface="Roboto Medium" pitchFamily="2" charset="0"/>
                          <a:ea typeface="Roboto Medium" pitchFamily="2" charset="0"/>
                          <a:cs typeface="Roboto Medium" pitchFamily="2" charset="0"/>
                        </a:rPr>
                        <a:t>100 (50)</a:t>
                      </a:r>
                    </a:p>
                  </a:txBody>
                  <a:tcPr/>
                </a:tc>
                <a:tc>
                  <a:txBody>
                    <a:bodyPr/>
                    <a:lstStyle/>
                    <a:p>
                      <a:pPr algn="ctr">
                        <a:lnSpc>
                          <a:spcPct val="150000"/>
                        </a:lnSpc>
                      </a:pPr>
                      <a:endParaRPr lang="en-IN" sz="2000" kern="1200" dirty="0">
                        <a:solidFill>
                          <a:schemeClr val="tx1"/>
                        </a:solidFill>
                        <a:latin typeface="Roboto Medium" pitchFamily="2" charset="0"/>
                        <a:ea typeface="Roboto Medium" pitchFamily="2" charset="0"/>
                        <a:cs typeface="Roboto Medium" pitchFamily="2" charset="0"/>
                      </a:endParaRPr>
                    </a:p>
                  </a:txBody>
                  <a:tcPr anchor="ctr"/>
                </a:tc>
                <a:tc>
                  <a:txBody>
                    <a:bodyPr/>
                    <a:lstStyle/>
                    <a:p>
                      <a:pPr algn="ctr">
                        <a:lnSpc>
                          <a:spcPct val="150000"/>
                        </a:lnSpc>
                      </a:pPr>
                      <a:endParaRPr lang="en-IN" sz="2000" kern="1200" dirty="0">
                        <a:solidFill>
                          <a:schemeClr val="tx1"/>
                        </a:solidFill>
                        <a:latin typeface="Roboto Medium" pitchFamily="2" charset="0"/>
                        <a:ea typeface="Roboto Medium" pitchFamily="2" charset="0"/>
                        <a:cs typeface="Roboto Medium" pitchFamily="2" charset="0"/>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858736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74979-DE8E-2826-611E-830A2E84D078}"/>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D27D219A-726E-CAA4-72C0-224331C49C61}"/>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5" name="Subtitle 4">
            <a:extLst>
              <a:ext uri="{FF2B5EF4-FFF2-40B4-BE49-F238E27FC236}">
                <a16:creationId xmlns:a16="http://schemas.microsoft.com/office/drawing/2014/main" id="{FC29C5F4-2E5A-CD81-BFFF-FE3CE1510E45}"/>
              </a:ext>
            </a:extLst>
          </p:cNvPr>
          <p:cNvSpPr>
            <a:spLocks noGrp="1"/>
          </p:cNvSpPr>
          <p:nvPr>
            <p:ph type="subTitle" idx="1"/>
          </p:nvPr>
        </p:nvSpPr>
        <p:spPr>
          <a:xfrm>
            <a:off x="1047345" y="2601119"/>
            <a:ext cx="9144000" cy="1655762"/>
          </a:xfrm>
        </p:spPr>
        <p:txBody>
          <a:bodyPr>
            <a:normAutofit/>
          </a:bodyPr>
          <a:lstStyle/>
          <a:p>
            <a:r>
              <a:rPr lang="en-US" sz="4400" dirty="0">
                <a:solidFill>
                  <a:srgbClr val="0066CC"/>
                </a:solidFill>
              </a:rPr>
              <a:t>Lecture – 9 </a:t>
            </a:r>
          </a:p>
        </p:txBody>
      </p:sp>
    </p:spTree>
    <p:extLst>
      <p:ext uri="{BB962C8B-B14F-4D97-AF65-F5344CB8AC3E}">
        <p14:creationId xmlns:p14="http://schemas.microsoft.com/office/powerpoint/2010/main" val="31955416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7A27D-F91B-9977-C2C1-AC7700B964B2}"/>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AA7F7DA7-0E1F-4E26-7742-442F83A8ABC9}"/>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6" name="Title 1">
            <a:extLst>
              <a:ext uri="{FF2B5EF4-FFF2-40B4-BE49-F238E27FC236}">
                <a16:creationId xmlns:a16="http://schemas.microsoft.com/office/drawing/2014/main" id="{978CF8CB-08D9-6534-2A14-6C5214F3184D}"/>
              </a:ext>
            </a:extLst>
          </p:cNvPr>
          <p:cNvSpPr txBox="1">
            <a:spLocks/>
          </p:cNvSpPr>
          <p:nvPr/>
        </p:nvSpPr>
        <p:spPr>
          <a:xfrm>
            <a:off x="364043" y="709813"/>
            <a:ext cx="2664296" cy="6480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6600"/>
                </a:solidFill>
              </a:rPr>
              <a:t>Recap</a:t>
            </a:r>
          </a:p>
        </p:txBody>
      </p:sp>
      <p:sp>
        <p:nvSpPr>
          <p:cNvPr id="8" name="Text Placeholder 3">
            <a:extLst>
              <a:ext uri="{FF2B5EF4-FFF2-40B4-BE49-F238E27FC236}">
                <a16:creationId xmlns:a16="http://schemas.microsoft.com/office/drawing/2014/main" id="{B286B27D-D167-9C4E-6D1C-708FD9C6DE24}"/>
              </a:ext>
            </a:extLst>
          </p:cNvPr>
          <p:cNvSpPr txBox="1">
            <a:spLocks/>
          </p:cNvSpPr>
          <p:nvPr/>
        </p:nvSpPr>
        <p:spPr>
          <a:xfrm>
            <a:off x="735128" y="1611683"/>
            <a:ext cx="8136904" cy="2532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Threads</a:t>
            </a:r>
          </a:p>
          <a:p>
            <a:r>
              <a:rPr lang="en-US" sz="2400" dirty="0"/>
              <a:t>Process Scheduling</a:t>
            </a:r>
          </a:p>
          <a:p>
            <a:r>
              <a:rPr lang="en-US" sz="2400" dirty="0"/>
              <a:t>Scheduling Queues</a:t>
            </a:r>
          </a:p>
          <a:p>
            <a:endParaRPr lang="en-US" sz="2400" dirty="0"/>
          </a:p>
          <a:p>
            <a:endParaRPr lang="en-US" sz="2400" dirty="0"/>
          </a:p>
        </p:txBody>
      </p:sp>
    </p:spTree>
    <p:extLst>
      <p:ext uri="{BB962C8B-B14F-4D97-AF65-F5344CB8AC3E}">
        <p14:creationId xmlns:p14="http://schemas.microsoft.com/office/powerpoint/2010/main" val="26729355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761DA-25E7-0111-4651-2AA9297F672B}"/>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A8DC1B4A-C570-B9BE-2632-E4495E844FDA}"/>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6" name="Title 1">
            <a:extLst>
              <a:ext uri="{FF2B5EF4-FFF2-40B4-BE49-F238E27FC236}">
                <a16:creationId xmlns:a16="http://schemas.microsoft.com/office/drawing/2014/main" id="{3BAE224F-F654-2663-298F-902B602E95D8}"/>
              </a:ext>
            </a:extLst>
          </p:cNvPr>
          <p:cNvSpPr txBox="1">
            <a:spLocks/>
          </p:cNvSpPr>
          <p:nvPr/>
        </p:nvSpPr>
        <p:spPr>
          <a:xfrm>
            <a:off x="364043" y="709813"/>
            <a:ext cx="2664296" cy="6480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6600"/>
                </a:solidFill>
              </a:rPr>
              <a:t>Agenda</a:t>
            </a:r>
          </a:p>
        </p:txBody>
      </p:sp>
      <p:sp>
        <p:nvSpPr>
          <p:cNvPr id="8" name="Text Placeholder 3">
            <a:extLst>
              <a:ext uri="{FF2B5EF4-FFF2-40B4-BE49-F238E27FC236}">
                <a16:creationId xmlns:a16="http://schemas.microsoft.com/office/drawing/2014/main" id="{FBDC489B-395E-83D5-F66D-A4E4E112B205}"/>
              </a:ext>
            </a:extLst>
          </p:cNvPr>
          <p:cNvSpPr txBox="1">
            <a:spLocks/>
          </p:cNvSpPr>
          <p:nvPr/>
        </p:nvSpPr>
        <p:spPr>
          <a:xfrm>
            <a:off x="735128" y="1611683"/>
            <a:ext cx="8136904" cy="2532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Interprocess Communication</a:t>
            </a:r>
          </a:p>
          <a:p>
            <a:r>
              <a:rPr lang="en-US" sz="2400" dirty="0"/>
              <a:t>CPU Scheduling</a:t>
            </a:r>
          </a:p>
          <a:p>
            <a:endParaRPr lang="en-US" sz="2400" dirty="0"/>
          </a:p>
          <a:p>
            <a:endParaRPr lang="en-US" sz="2400" dirty="0"/>
          </a:p>
        </p:txBody>
      </p:sp>
    </p:spTree>
    <p:extLst>
      <p:ext uri="{BB962C8B-B14F-4D97-AF65-F5344CB8AC3E}">
        <p14:creationId xmlns:p14="http://schemas.microsoft.com/office/powerpoint/2010/main" val="6749284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3EAF0-A733-C5AB-ACFB-F08B8D982F28}"/>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411E862C-F2E7-F7A2-1E68-6840AE9E07BF}"/>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983D5C56-C3DB-111F-021F-DAF525D73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232C891E-6E16-A580-C089-EBF98B96B1A6}"/>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Inter process Communication</a:t>
            </a:r>
            <a:endParaRPr lang="en-US" altLang="zh-TW" sz="3600" dirty="0">
              <a:solidFill>
                <a:srgbClr val="FF6600"/>
              </a:solidFill>
              <a:latin typeface="Aharoni" pitchFamily="2" charset="-79"/>
              <a:cs typeface="Aharoni" pitchFamily="2" charset="-79"/>
            </a:endParaRPr>
          </a:p>
        </p:txBody>
      </p:sp>
      <p:sp>
        <p:nvSpPr>
          <p:cNvPr id="4" name="Content Placeholder 2">
            <a:extLst>
              <a:ext uri="{FF2B5EF4-FFF2-40B4-BE49-F238E27FC236}">
                <a16:creationId xmlns:a16="http://schemas.microsoft.com/office/drawing/2014/main" id="{94575D79-4E39-606E-BE1E-718259BDC7F6}"/>
              </a:ext>
            </a:extLst>
          </p:cNvPr>
          <p:cNvSpPr txBox="1">
            <a:spLocks/>
          </p:cNvSpPr>
          <p:nvPr/>
        </p:nvSpPr>
        <p:spPr>
          <a:xfrm>
            <a:off x="916325" y="1387577"/>
            <a:ext cx="10359349" cy="4530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200" dirty="0"/>
              <a:t>Processes within a system may be </a:t>
            </a:r>
            <a:r>
              <a:rPr lang="en-US" altLang="en-US" sz="2200" b="1" i="1" dirty="0"/>
              <a:t>independent</a:t>
            </a:r>
            <a:r>
              <a:rPr lang="en-US" altLang="en-US" sz="2200" b="1" dirty="0"/>
              <a:t> </a:t>
            </a:r>
            <a:r>
              <a:rPr lang="en-US" altLang="en-US" sz="2200" dirty="0"/>
              <a:t>or </a:t>
            </a:r>
            <a:r>
              <a:rPr lang="en-US" altLang="en-US" sz="2200" b="1" i="1" dirty="0"/>
              <a:t>cooperating</a:t>
            </a:r>
          </a:p>
          <a:p>
            <a:r>
              <a:rPr lang="en-US" altLang="en-US" sz="2200" dirty="0"/>
              <a:t>Cooperating process can affect or be affected by other processes, including sharing data</a:t>
            </a:r>
          </a:p>
          <a:p>
            <a:r>
              <a:rPr lang="en-US" altLang="en-US" sz="2200" dirty="0"/>
              <a:t>Reasons for cooperating processes:</a:t>
            </a:r>
          </a:p>
          <a:p>
            <a:pPr lvl="1"/>
            <a:r>
              <a:rPr lang="en-US" altLang="en-US" sz="2200" dirty="0"/>
              <a:t>Information sharing</a:t>
            </a:r>
          </a:p>
          <a:p>
            <a:pPr lvl="1"/>
            <a:r>
              <a:rPr lang="en-US" altLang="en-US" sz="2200" dirty="0"/>
              <a:t>Computation speedup</a:t>
            </a:r>
          </a:p>
          <a:p>
            <a:pPr lvl="1"/>
            <a:r>
              <a:rPr lang="en-US" altLang="en-US" sz="2200" dirty="0"/>
              <a:t>Modularity</a:t>
            </a:r>
          </a:p>
          <a:p>
            <a:pPr lvl="1"/>
            <a:r>
              <a:rPr lang="en-US" altLang="en-US" sz="2200" dirty="0"/>
              <a:t>Convenience	</a:t>
            </a:r>
          </a:p>
          <a:p>
            <a:r>
              <a:rPr lang="en-US" altLang="en-US" sz="2200" dirty="0"/>
              <a:t>Cooperating processes need </a:t>
            </a:r>
            <a:r>
              <a:rPr lang="en-US" altLang="en-US" sz="2200" b="1" dirty="0" err="1">
                <a:solidFill>
                  <a:srgbClr val="3366FF"/>
                </a:solidFill>
              </a:rPr>
              <a:t>interprocess</a:t>
            </a:r>
            <a:r>
              <a:rPr lang="en-US" altLang="en-US" sz="2200" b="1" dirty="0">
                <a:solidFill>
                  <a:srgbClr val="3366FF"/>
                </a:solidFill>
              </a:rPr>
              <a:t> communication </a:t>
            </a:r>
            <a:r>
              <a:rPr lang="en-US" altLang="en-US" sz="2200" dirty="0"/>
              <a:t>(</a:t>
            </a:r>
            <a:r>
              <a:rPr lang="en-US" altLang="en-US" sz="2200" b="1" dirty="0">
                <a:solidFill>
                  <a:srgbClr val="3366FF"/>
                </a:solidFill>
              </a:rPr>
              <a:t>IPC</a:t>
            </a:r>
            <a:r>
              <a:rPr lang="en-US" altLang="en-US" sz="2200" dirty="0"/>
              <a:t>)</a:t>
            </a:r>
          </a:p>
          <a:p>
            <a:r>
              <a:rPr lang="en-US" altLang="en-US" sz="2200" dirty="0"/>
              <a:t>Two models of IPC</a:t>
            </a:r>
          </a:p>
          <a:p>
            <a:pPr lvl="1"/>
            <a:r>
              <a:rPr lang="en-US" altLang="en-US" sz="2200" b="1" dirty="0">
                <a:solidFill>
                  <a:srgbClr val="3366FF"/>
                </a:solidFill>
              </a:rPr>
              <a:t>Shared memory</a:t>
            </a:r>
          </a:p>
          <a:p>
            <a:pPr lvl="1"/>
            <a:r>
              <a:rPr lang="en-US" altLang="en-US" sz="2200" b="1" dirty="0">
                <a:solidFill>
                  <a:srgbClr val="3366FF"/>
                </a:solidFill>
              </a:rPr>
              <a:t>Message passing</a:t>
            </a:r>
          </a:p>
          <a:p>
            <a:pPr lvl="1"/>
            <a:endParaRPr lang="en-US" altLang="en-US" dirty="0"/>
          </a:p>
        </p:txBody>
      </p:sp>
    </p:spTree>
    <p:extLst>
      <p:ext uri="{BB962C8B-B14F-4D97-AF65-F5344CB8AC3E}">
        <p14:creationId xmlns:p14="http://schemas.microsoft.com/office/powerpoint/2010/main" val="17167884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3AA92-A327-6AA2-94F2-F25C8C8FCC9A}"/>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CB750F5E-971A-336B-4E5B-49F3464D834D}"/>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19DA4C8A-1F25-DBC9-EAFB-809AD2E985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7E3B51F0-27D7-A652-DBAD-F41DC30DDB6A}"/>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Inter process Communication</a:t>
            </a:r>
            <a:endParaRPr lang="en-US" altLang="zh-TW" sz="3600" dirty="0">
              <a:solidFill>
                <a:srgbClr val="FF6600"/>
              </a:solidFill>
              <a:latin typeface="Aharoni" pitchFamily="2" charset="-79"/>
              <a:cs typeface="Aharoni" pitchFamily="2" charset="-79"/>
            </a:endParaRPr>
          </a:p>
        </p:txBody>
      </p:sp>
      <p:pic>
        <p:nvPicPr>
          <p:cNvPr id="2" name="Picture 1" descr="3_12.pdf">
            <a:extLst>
              <a:ext uri="{FF2B5EF4-FFF2-40B4-BE49-F238E27FC236}">
                <a16:creationId xmlns:a16="http://schemas.microsoft.com/office/drawing/2014/main" id="{4E198AB0-B4BE-2F41-2C86-144028E3E1B9}"/>
              </a:ext>
            </a:extLst>
          </p:cNvPr>
          <p:cNvPicPr>
            <a:picLocks noChangeAspect="1"/>
          </p:cNvPicPr>
          <p:nvPr/>
        </p:nvPicPr>
        <p:blipFill rotWithShape="1">
          <a:blip r:embed="rId3">
            <a:extLst>
              <a:ext uri="{28A0092B-C50C-407E-A947-70E740481C1C}">
                <a14:useLocalDpi xmlns:a14="http://schemas.microsoft.com/office/drawing/2010/main" val="0"/>
              </a:ext>
            </a:extLst>
          </a:blip>
          <a:srcRect r="51519" b="4737"/>
          <a:stretch/>
        </p:blipFill>
        <p:spPr bwMode="auto">
          <a:xfrm>
            <a:off x="2110396" y="1910439"/>
            <a:ext cx="2957715" cy="4119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7693C85C-1961-047A-5A40-10F2FDC40E8E}"/>
              </a:ext>
            </a:extLst>
          </p:cNvPr>
          <p:cNvSpPr>
            <a:spLocks noChangeArrowheads="1"/>
          </p:cNvSpPr>
          <p:nvPr/>
        </p:nvSpPr>
        <p:spPr bwMode="auto">
          <a:xfrm>
            <a:off x="1456347" y="1327826"/>
            <a:ext cx="3067016"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b="1" dirty="0">
                <a:solidFill>
                  <a:srgbClr val="000000"/>
                </a:solidFill>
                <a:latin typeface="Courier New" panose="02070309020205020404" pitchFamily="49" charset="0"/>
                <a:cs typeface="Courier New" panose="02070309020205020404" pitchFamily="49" charset="0"/>
              </a:rPr>
              <a:t>(</a:t>
            </a:r>
            <a:r>
              <a:rPr lang="en-US" altLang="en-US" dirty="0">
                <a:solidFill>
                  <a:srgbClr val="000000"/>
                </a:solidFill>
                <a:latin typeface="Courier New" panose="02070309020205020404" pitchFamily="49" charset="0"/>
                <a:cs typeface="Courier New" panose="02070309020205020404" pitchFamily="49" charset="0"/>
              </a:rPr>
              <a:t>a) Message passing.  </a:t>
            </a:r>
            <a:endParaRPr lang="en-US" altLang="en-US" dirty="0">
              <a:cs typeface="Courier New" panose="02070309020205020404" pitchFamily="49" charset="0"/>
            </a:endParaRPr>
          </a:p>
        </p:txBody>
      </p:sp>
      <p:sp>
        <p:nvSpPr>
          <p:cNvPr id="7" name="TextBox 6">
            <a:extLst>
              <a:ext uri="{FF2B5EF4-FFF2-40B4-BE49-F238E27FC236}">
                <a16:creationId xmlns:a16="http://schemas.microsoft.com/office/drawing/2014/main" id="{8F2BDEF7-3DAE-B094-F4D5-700DA714AFE2}"/>
              </a:ext>
            </a:extLst>
          </p:cNvPr>
          <p:cNvSpPr txBox="1"/>
          <p:nvPr/>
        </p:nvSpPr>
        <p:spPr>
          <a:xfrm>
            <a:off x="5615291" y="1300204"/>
            <a:ext cx="2799135" cy="369332"/>
          </a:xfrm>
          <a:prstGeom prst="rect">
            <a:avLst/>
          </a:prstGeom>
          <a:noFill/>
        </p:spPr>
        <p:txBody>
          <a:bodyPr wrap="square">
            <a:spAutoFit/>
          </a:bodyPr>
          <a:lstStyle/>
          <a:p>
            <a:r>
              <a:rPr lang="en-US" altLang="en-US" dirty="0">
                <a:solidFill>
                  <a:srgbClr val="000000"/>
                </a:solidFill>
                <a:latin typeface="Courier New" panose="02070309020205020404" pitchFamily="49" charset="0"/>
                <a:cs typeface="Courier New" panose="02070309020205020404" pitchFamily="49" charset="0"/>
              </a:rPr>
              <a:t>(b) shared memory. </a:t>
            </a:r>
            <a:endParaRPr lang="en-IN" dirty="0"/>
          </a:p>
        </p:txBody>
      </p:sp>
      <p:pic>
        <p:nvPicPr>
          <p:cNvPr id="9" name="Picture 8">
            <a:extLst>
              <a:ext uri="{FF2B5EF4-FFF2-40B4-BE49-F238E27FC236}">
                <a16:creationId xmlns:a16="http://schemas.microsoft.com/office/drawing/2014/main" id="{B31C1C88-60ED-B076-9639-A91C96AE5069}"/>
              </a:ext>
            </a:extLst>
          </p:cNvPr>
          <p:cNvPicPr>
            <a:picLocks noChangeAspect="1"/>
          </p:cNvPicPr>
          <p:nvPr/>
        </p:nvPicPr>
        <p:blipFill>
          <a:blip r:embed="rId4"/>
          <a:stretch>
            <a:fillRect/>
          </a:stretch>
        </p:blipFill>
        <p:spPr>
          <a:xfrm>
            <a:off x="5776500" y="1814542"/>
            <a:ext cx="3095126" cy="4399840"/>
          </a:xfrm>
          <a:prstGeom prst="rect">
            <a:avLst/>
          </a:prstGeom>
        </p:spPr>
      </p:pic>
    </p:spTree>
    <p:extLst>
      <p:ext uri="{BB962C8B-B14F-4D97-AF65-F5344CB8AC3E}">
        <p14:creationId xmlns:p14="http://schemas.microsoft.com/office/powerpoint/2010/main" val="23809248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FF000-0CD1-D246-49A4-0F1DCD3C3EE9}"/>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43A40433-4D28-A812-DE76-AD797A27C06C}"/>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15881FCC-7D90-FBC5-EF2A-DD5DA6D04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773BA802-6406-723C-D1F1-E97A8E35D6FE}"/>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Inter process Communication</a:t>
            </a:r>
            <a:endParaRPr lang="en-US" altLang="zh-TW" sz="3600" dirty="0">
              <a:solidFill>
                <a:srgbClr val="FF6600"/>
              </a:solidFill>
              <a:latin typeface="Aharoni" pitchFamily="2" charset="-79"/>
              <a:cs typeface="Aharoni" pitchFamily="2" charset="-79"/>
            </a:endParaRPr>
          </a:p>
        </p:txBody>
      </p:sp>
      <p:sp>
        <p:nvSpPr>
          <p:cNvPr id="2" name="Rectangle 3">
            <a:extLst>
              <a:ext uri="{FF2B5EF4-FFF2-40B4-BE49-F238E27FC236}">
                <a16:creationId xmlns:a16="http://schemas.microsoft.com/office/drawing/2014/main" id="{D6912D9C-457E-C5D9-1DFF-CBD161A7C3BD}"/>
              </a:ext>
            </a:extLst>
          </p:cNvPr>
          <p:cNvSpPr txBox="1">
            <a:spLocks noChangeArrowheads="1"/>
          </p:cNvSpPr>
          <p:nvPr/>
        </p:nvSpPr>
        <p:spPr>
          <a:xfrm>
            <a:off x="875467" y="2197489"/>
            <a:ext cx="10467005" cy="24630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2200" dirty="0"/>
              <a:t>An area of memory shared among the processes that wish to communicate.</a:t>
            </a:r>
          </a:p>
          <a:p>
            <a:pPr>
              <a:lnSpc>
                <a:spcPct val="150000"/>
              </a:lnSpc>
            </a:pPr>
            <a:r>
              <a:rPr lang="en-US" altLang="en-US" sz="2200" dirty="0"/>
              <a:t> The users control the communication processes, not the operating system.</a:t>
            </a:r>
          </a:p>
          <a:p>
            <a:pPr algn="just">
              <a:lnSpc>
                <a:spcPct val="150000"/>
              </a:lnSpc>
            </a:pPr>
            <a:r>
              <a:rPr lang="en-US" altLang="en-US" sz="2200" dirty="0"/>
              <a:t>Major issues are to provide a mechanism that will allow the user processes to synchronize their actions when they access shared memory. </a:t>
            </a:r>
            <a:endParaRPr lang="en-US" altLang="en-US" dirty="0"/>
          </a:p>
        </p:txBody>
      </p:sp>
      <p:sp>
        <p:nvSpPr>
          <p:cNvPr id="4" name="TextBox 3">
            <a:extLst>
              <a:ext uri="{FF2B5EF4-FFF2-40B4-BE49-F238E27FC236}">
                <a16:creationId xmlns:a16="http://schemas.microsoft.com/office/drawing/2014/main" id="{432BB9E9-204A-9A1C-9C89-89CCCE468A33}"/>
              </a:ext>
            </a:extLst>
          </p:cNvPr>
          <p:cNvSpPr txBox="1"/>
          <p:nvPr/>
        </p:nvSpPr>
        <p:spPr>
          <a:xfrm>
            <a:off x="875467" y="1458687"/>
            <a:ext cx="2799135" cy="461665"/>
          </a:xfrm>
          <a:prstGeom prst="rect">
            <a:avLst/>
          </a:prstGeom>
          <a:noFill/>
        </p:spPr>
        <p:txBody>
          <a:bodyPr wrap="square">
            <a:spAutoFit/>
          </a:bodyPr>
          <a:lstStyle/>
          <a:p>
            <a:r>
              <a:rPr lang="en-US" altLang="en-US" sz="2400" dirty="0">
                <a:highlight>
                  <a:srgbClr val="FFFF00"/>
                </a:highlight>
              </a:rPr>
              <a:t>Shared Memory. </a:t>
            </a:r>
            <a:endParaRPr lang="en-IN" sz="2400" dirty="0">
              <a:highlight>
                <a:srgbClr val="FFFF00"/>
              </a:highlight>
            </a:endParaRPr>
          </a:p>
        </p:txBody>
      </p:sp>
    </p:spTree>
    <p:extLst>
      <p:ext uri="{BB962C8B-B14F-4D97-AF65-F5344CB8AC3E}">
        <p14:creationId xmlns:p14="http://schemas.microsoft.com/office/powerpoint/2010/main" val="25118087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00AF8-BA51-4F99-1193-42912AF5745D}"/>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669F3683-A414-23D4-5D2E-8561072AFDD8}"/>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3CE2890E-A792-7D91-DCDB-587946F356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02C5830D-07D8-FB04-2B0E-801F36D5785E}"/>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Inter process Communication</a:t>
            </a:r>
            <a:endParaRPr lang="en-US" altLang="zh-TW" sz="3600" dirty="0">
              <a:solidFill>
                <a:srgbClr val="FF6600"/>
              </a:solidFill>
              <a:latin typeface="Aharoni" pitchFamily="2" charset="-79"/>
              <a:cs typeface="Aharoni" pitchFamily="2" charset="-79"/>
            </a:endParaRPr>
          </a:p>
        </p:txBody>
      </p:sp>
      <p:sp>
        <p:nvSpPr>
          <p:cNvPr id="4" name="TextBox 3">
            <a:extLst>
              <a:ext uri="{FF2B5EF4-FFF2-40B4-BE49-F238E27FC236}">
                <a16:creationId xmlns:a16="http://schemas.microsoft.com/office/drawing/2014/main" id="{0367A887-4597-6F74-8B19-B6A090B80D2A}"/>
              </a:ext>
            </a:extLst>
          </p:cNvPr>
          <p:cNvSpPr txBox="1"/>
          <p:nvPr/>
        </p:nvSpPr>
        <p:spPr>
          <a:xfrm>
            <a:off x="875467" y="1458687"/>
            <a:ext cx="2799135" cy="461665"/>
          </a:xfrm>
          <a:prstGeom prst="rect">
            <a:avLst/>
          </a:prstGeom>
          <a:noFill/>
        </p:spPr>
        <p:txBody>
          <a:bodyPr wrap="square">
            <a:spAutoFit/>
          </a:bodyPr>
          <a:lstStyle/>
          <a:p>
            <a:r>
              <a:rPr lang="en-US" altLang="en-US" sz="2400" dirty="0">
                <a:highlight>
                  <a:srgbClr val="FFFF00"/>
                </a:highlight>
              </a:rPr>
              <a:t>Message Passing</a:t>
            </a:r>
            <a:endParaRPr lang="en-IN" sz="2400" dirty="0">
              <a:highlight>
                <a:srgbClr val="FFFF00"/>
              </a:highlight>
            </a:endParaRPr>
          </a:p>
        </p:txBody>
      </p:sp>
      <p:sp>
        <p:nvSpPr>
          <p:cNvPr id="5" name="Rectangle 3">
            <a:extLst>
              <a:ext uri="{FF2B5EF4-FFF2-40B4-BE49-F238E27FC236}">
                <a16:creationId xmlns:a16="http://schemas.microsoft.com/office/drawing/2014/main" id="{40351B25-86AB-7D3A-17F6-31D82B13D2E5}"/>
              </a:ext>
            </a:extLst>
          </p:cNvPr>
          <p:cNvSpPr txBox="1">
            <a:spLocks noChangeArrowheads="1"/>
          </p:cNvSpPr>
          <p:nvPr/>
        </p:nvSpPr>
        <p:spPr>
          <a:xfrm>
            <a:off x="809321" y="2382017"/>
            <a:ext cx="10573358" cy="2797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200" dirty="0"/>
              <a:t>Mechanism for processes to communicate and to synchronize their actions</a:t>
            </a:r>
          </a:p>
          <a:p>
            <a:r>
              <a:rPr lang="en-US" altLang="en-US" sz="2200" dirty="0"/>
              <a:t>Message system – processes communicate with each other without resorting to shared variables</a:t>
            </a:r>
          </a:p>
          <a:p>
            <a:r>
              <a:rPr lang="en-US" altLang="en-US" sz="2200" dirty="0"/>
              <a:t>IPC facility provides two operations:</a:t>
            </a:r>
          </a:p>
          <a:p>
            <a:pPr lvl="1"/>
            <a:r>
              <a:rPr lang="en-US" altLang="en-US" sz="2200" dirty="0">
                <a:solidFill>
                  <a:srgbClr val="0066CC"/>
                </a:solidFill>
              </a:rPr>
              <a:t>send(message)</a:t>
            </a:r>
          </a:p>
          <a:p>
            <a:pPr lvl="1"/>
            <a:r>
              <a:rPr lang="en-US" altLang="en-US" sz="2200" dirty="0">
                <a:solidFill>
                  <a:srgbClr val="0066CC"/>
                </a:solidFill>
              </a:rPr>
              <a:t>receive(message)</a:t>
            </a:r>
          </a:p>
          <a:p>
            <a:r>
              <a:rPr lang="en-US" altLang="en-US" sz="2200" dirty="0"/>
              <a:t>The message size is either fixed or variable</a:t>
            </a:r>
            <a:endParaRPr lang="en-US" altLang="en-US" dirty="0"/>
          </a:p>
        </p:txBody>
      </p:sp>
    </p:spTree>
    <p:extLst>
      <p:ext uri="{BB962C8B-B14F-4D97-AF65-F5344CB8AC3E}">
        <p14:creationId xmlns:p14="http://schemas.microsoft.com/office/powerpoint/2010/main" val="8985985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A9DC0-0479-B83E-2A4B-B49D95F7B8F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C29356CE-0D56-8A89-B72D-E5F4824FBFA7}"/>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DD84F23D-4BE2-96FA-F996-43B3E9330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AFE30AE4-CAAF-766F-43FA-59C98D709419}"/>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Inter process Communication</a:t>
            </a:r>
            <a:endParaRPr lang="en-US" altLang="zh-TW" sz="3600" dirty="0">
              <a:solidFill>
                <a:srgbClr val="FF6600"/>
              </a:solidFill>
              <a:latin typeface="Aharoni" pitchFamily="2" charset="-79"/>
              <a:cs typeface="Aharoni" pitchFamily="2" charset="-79"/>
            </a:endParaRPr>
          </a:p>
        </p:txBody>
      </p:sp>
      <p:sp>
        <p:nvSpPr>
          <p:cNvPr id="4" name="TextBox 3">
            <a:extLst>
              <a:ext uri="{FF2B5EF4-FFF2-40B4-BE49-F238E27FC236}">
                <a16:creationId xmlns:a16="http://schemas.microsoft.com/office/drawing/2014/main" id="{32E111E1-1AA5-F9DB-3385-19D0FFDC95B3}"/>
              </a:ext>
            </a:extLst>
          </p:cNvPr>
          <p:cNvSpPr txBox="1"/>
          <p:nvPr/>
        </p:nvSpPr>
        <p:spPr>
          <a:xfrm>
            <a:off x="875467" y="1458687"/>
            <a:ext cx="2799135" cy="461665"/>
          </a:xfrm>
          <a:prstGeom prst="rect">
            <a:avLst/>
          </a:prstGeom>
          <a:noFill/>
        </p:spPr>
        <p:txBody>
          <a:bodyPr wrap="square">
            <a:spAutoFit/>
          </a:bodyPr>
          <a:lstStyle/>
          <a:p>
            <a:r>
              <a:rPr lang="en-US" altLang="en-US" sz="2400" dirty="0">
                <a:highlight>
                  <a:srgbClr val="FFFF00"/>
                </a:highlight>
              </a:rPr>
              <a:t>Message Passing</a:t>
            </a:r>
            <a:endParaRPr lang="en-IN" sz="2400" dirty="0">
              <a:highlight>
                <a:srgbClr val="FFFF00"/>
              </a:highlight>
            </a:endParaRPr>
          </a:p>
        </p:txBody>
      </p:sp>
      <p:sp>
        <p:nvSpPr>
          <p:cNvPr id="2" name="Rectangle 3">
            <a:extLst>
              <a:ext uri="{FF2B5EF4-FFF2-40B4-BE49-F238E27FC236}">
                <a16:creationId xmlns:a16="http://schemas.microsoft.com/office/drawing/2014/main" id="{3EA24909-EF1C-4909-124C-94DC802B7C59}"/>
              </a:ext>
            </a:extLst>
          </p:cNvPr>
          <p:cNvSpPr txBox="1">
            <a:spLocks noChangeArrowheads="1"/>
          </p:cNvSpPr>
          <p:nvPr/>
        </p:nvSpPr>
        <p:spPr>
          <a:xfrm>
            <a:off x="794695" y="1699258"/>
            <a:ext cx="10414833" cy="4530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altLang="en-US" sz="800" dirty="0"/>
          </a:p>
          <a:p>
            <a:r>
              <a:rPr lang="en-US" altLang="en-US" sz="2200" dirty="0"/>
              <a:t>If processes P and Q wish to communicate, they need to:</a:t>
            </a:r>
          </a:p>
          <a:p>
            <a:pPr lvl="1"/>
            <a:r>
              <a:rPr lang="en-US" altLang="en-US" sz="2200" dirty="0">
                <a:solidFill>
                  <a:srgbClr val="0066CC"/>
                </a:solidFill>
              </a:rPr>
              <a:t>Establish a communication link between them</a:t>
            </a:r>
          </a:p>
          <a:p>
            <a:pPr lvl="1"/>
            <a:r>
              <a:rPr lang="en-US" altLang="en-US" sz="2200" dirty="0">
                <a:solidFill>
                  <a:srgbClr val="0066CC"/>
                </a:solidFill>
              </a:rPr>
              <a:t>Exchange messages via send/receive</a:t>
            </a:r>
          </a:p>
          <a:p>
            <a:r>
              <a:rPr lang="en-US" altLang="en-US" sz="2200" dirty="0"/>
              <a:t>Implementation issues:</a:t>
            </a:r>
          </a:p>
          <a:p>
            <a:pPr lvl="1"/>
            <a:r>
              <a:rPr lang="en-US" altLang="en-US" sz="2200" dirty="0">
                <a:solidFill>
                  <a:srgbClr val="0070C0"/>
                </a:solidFill>
              </a:rPr>
              <a:t>How are links established?</a:t>
            </a:r>
          </a:p>
          <a:p>
            <a:pPr lvl="1"/>
            <a:r>
              <a:rPr lang="en-US" altLang="en-US" sz="2200" dirty="0">
                <a:solidFill>
                  <a:srgbClr val="0070C0"/>
                </a:solidFill>
              </a:rPr>
              <a:t>Can a link be associated with more than two processes?</a:t>
            </a:r>
          </a:p>
          <a:p>
            <a:pPr lvl="1"/>
            <a:r>
              <a:rPr lang="en-US" altLang="en-US" sz="2200" dirty="0">
                <a:solidFill>
                  <a:srgbClr val="0070C0"/>
                </a:solidFill>
              </a:rPr>
              <a:t>How many links can there be between every pair of communicating processes?</a:t>
            </a:r>
          </a:p>
          <a:p>
            <a:pPr lvl="1"/>
            <a:r>
              <a:rPr lang="en-US" altLang="en-US" sz="2200" dirty="0">
                <a:solidFill>
                  <a:srgbClr val="0070C0"/>
                </a:solidFill>
              </a:rPr>
              <a:t>What is the capacity of a link?</a:t>
            </a:r>
          </a:p>
          <a:p>
            <a:pPr lvl="1"/>
            <a:r>
              <a:rPr lang="en-US" altLang="en-US" sz="2200" dirty="0">
                <a:solidFill>
                  <a:srgbClr val="0070C0"/>
                </a:solidFill>
              </a:rPr>
              <a:t>Is the size of a message that the link can accommodate fixed or variable?</a:t>
            </a:r>
          </a:p>
          <a:p>
            <a:pPr lvl="1"/>
            <a:r>
              <a:rPr lang="en-US" altLang="en-US" sz="2200" dirty="0">
                <a:solidFill>
                  <a:srgbClr val="0070C0"/>
                </a:solidFill>
              </a:rPr>
              <a:t>Is a link unidirectional or bi-directional?</a:t>
            </a:r>
          </a:p>
          <a:p>
            <a:pPr>
              <a:buFont typeface="Monotype Sorts" pitchFamily="-84" charset="2"/>
              <a:buNone/>
            </a:pPr>
            <a:endParaRPr lang="en-US" altLang="en-US" dirty="0"/>
          </a:p>
        </p:txBody>
      </p:sp>
    </p:spTree>
    <p:extLst>
      <p:ext uri="{BB962C8B-B14F-4D97-AF65-F5344CB8AC3E}">
        <p14:creationId xmlns:p14="http://schemas.microsoft.com/office/powerpoint/2010/main" val="39010181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73A9B-1DE7-6571-9475-CF7DAB8C758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FEB2E20D-D4D5-2C06-73AC-9533C3082402}"/>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DA62B105-C47F-E883-52A3-0D2EA5EB0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9F25B880-0C52-AC65-B582-BB01340FB8A9}"/>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Inter process Communication</a:t>
            </a:r>
            <a:endParaRPr lang="en-US" altLang="zh-TW" sz="3600" dirty="0">
              <a:solidFill>
                <a:srgbClr val="FF6600"/>
              </a:solidFill>
              <a:latin typeface="Aharoni" pitchFamily="2" charset="-79"/>
              <a:cs typeface="Aharoni" pitchFamily="2" charset="-79"/>
            </a:endParaRPr>
          </a:p>
        </p:txBody>
      </p:sp>
      <p:sp>
        <p:nvSpPr>
          <p:cNvPr id="4" name="TextBox 3">
            <a:extLst>
              <a:ext uri="{FF2B5EF4-FFF2-40B4-BE49-F238E27FC236}">
                <a16:creationId xmlns:a16="http://schemas.microsoft.com/office/drawing/2014/main" id="{F5783184-E3B9-8325-6FD3-9AF50DAE6CA6}"/>
              </a:ext>
            </a:extLst>
          </p:cNvPr>
          <p:cNvSpPr txBox="1"/>
          <p:nvPr/>
        </p:nvSpPr>
        <p:spPr>
          <a:xfrm>
            <a:off x="875467" y="1458687"/>
            <a:ext cx="2799135" cy="461665"/>
          </a:xfrm>
          <a:prstGeom prst="rect">
            <a:avLst/>
          </a:prstGeom>
          <a:noFill/>
        </p:spPr>
        <p:txBody>
          <a:bodyPr wrap="square">
            <a:spAutoFit/>
          </a:bodyPr>
          <a:lstStyle/>
          <a:p>
            <a:r>
              <a:rPr lang="en-US" altLang="en-US" sz="2400" dirty="0">
                <a:highlight>
                  <a:srgbClr val="FFFF00"/>
                </a:highlight>
              </a:rPr>
              <a:t>Message Passing</a:t>
            </a:r>
            <a:endParaRPr lang="en-IN" sz="2400" dirty="0">
              <a:highlight>
                <a:srgbClr val="FFFF00"/>
              </a:highlight>
            </a:endParaRPr>
          </a:p>
        </p:txBody>
      </p:sp>
      <p:sp>
        <p:nvSpPr>
          <p:cNvPr id="5" name="Rectangle 3">
            <a:extLst>
              <a:ext uri="{FF2B5EF4-FFF2-40B4-BE49-F238E27FC236}">
                <a16:creationId xmlns:a16="http://schemas.microsoft.com/office/drawing/2014/main" id="{8C165E78-53A7-278E-E513-67042F1572E3}"/>
              </a:ext>
            </a:extLst>
          </p:cNvPr>
          <p:cNvSpPr txBox="1">
            <a:spLocks noChangeArrowheads="1"/>
          </p:cNvSpPr>
          <p:nvPr/>
        </p:nvSpPr>
        <p:spPr>
          <a:xfrm>
            <a:off x="1210732" y="1699258"/>
            <a:ext cx="7694613" cy="37000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altLang="en-US" sz="800" dirty="0"/>
          </a:p>
          <a:p>
            <a:pPr lvl="1">
              <a:buFont typeface="Monotype Sorts" pitchFamily="-84" charset="2"/>
              <a:buNone/>
            </a:pPr>
            <a:endParaRPr lang="en-US" altLang="en-US" sz="800" dirty="0"/>
          </a:p>
          <a:p>
            <a:r>
              <a:rPr lang="en-US" altLang="en-US" dirty="0"/>
              <a:t>Implementation of communication link</a:t>
            </a:r>
          </a:p>
          <a:p>
            <a:pPr lvl="1"/>
            <a:r>
              <a:rPr lang="en-US" altLang="en-US" dirty="0"/>
              <a:t>Physical:</a:t>
            </a:r>
          </a:p>
          <a:p>
            <a:pPr lvl="2"/>
            <a:r>
              <a:rPr lang="en-US" altLang="en-US" dirty="0">
                <a:solidFill>
                  <a:srgbClr val="00B050"/>
                </a:solidFill>
              </a:rPr>
              <a:t>Shared memory</a:t>
            </a:r>
          </a:p>
          <a:p>
            <a:pPr lvl="2"/>
            <a:r>
              <a:rPr lang="en-US" altLang="en-US" dirty="0">
                <a:solidFill>
                  <a:srgbClr val="00B050"/>
                </a:solidFill>
              </a:rPr>
              <a:t>Hardware bus</a:t>
            </a:r>
          </a:p>
          <a:p>
            <a:pPr lvl="2"/>
            <a:r>
              <a:rPr lang="en-US" altLang="en-US" dirty="0">
                <a:solidFill>
                  <a:srgbClr val="00B050"/>
                </a:solidFill>
              </a:rPr>
              <a:t>Network</a:t>
            </a:r>
          </a:p>
          <a:p>
            <a:pPr lvl="1"/>
            <a:r>
              <a:rPr lang="en-US" altLang="en-US" dirty="0"/>
              <a:t>Logical:</a:t>
            </a:r>
          </a:p>
          <a:p>
            <a:pPr lvl="2"/>
            <a:r>
              <a:rPr lang="en-US" altLang="en-US" dirty="0"/>
              <a:t> </a:t>
            </a:r>
            <a:r>
              <a:rPr lang="en-US" altLang="en-US" dirty="0">
                <a:solidFill>
                  <a:srgbClr val="0000FF"/>
                </a:solidFill>
              </a:rPr>
              <a:t>Direct or indirect</a:t>
            </a:r>
          </a:p>
          <a:p>
            <a:pPr lvl="2"/>
            <a:r>
              <a:rPr lang="en-US" altLang="en-US" dirty="0">
                <a:solidFill>
                  <a:srgbClr val="0000FF"/>
                </a:solidFill>
              </a:rPr>
              <a:t> Synchronous or asynchronous</a:t>
            </a:r>
          </a:p>
          <a:p>
            <a:pPr lvl="2"/>
            <a:r>
              <a:rPr lang="en-US" altLang="en-US" dirty="0">
                <a:solidFill>
                  <a:srgbClr val="0000FF"/>
                </a:solidFill>
              </a:rPr>
              <a:t> Automatic or explicit buffering</a:t>
            </a:r>
          </a:p>
        </p:txBody>
      </p:sp>
    </p:spTree>
    <p:extLst>
      <p:ext uri="{BB962C8B-B14F-4D97-AF65-F5344CB8AC3E}">
        <p14:creationId xmlns:p14="http://schemas.microsoft.com/office/powerpoint/2010/main" val="23052628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0632A-FB8D-423D-C40F-41A78C3092A3}"/>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F3618DFF-961E-AA7F-DA76-05FBAC037265}"/>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41F85288-B53B-AECF-FC2B-5441274D0E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4E82F495-D416-B9D8-CB29-648C27EE0BFA}"/>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Inter process Communication</a:t>
            </a:r>
            <a:endParaRPr lang="en-US" altLang="zh-TW" sz="3600" dirty="0">
              <a:solidFill>
                <a:srgbClr val="FF6600"/>
              </a:solidFill>
              <a:latin typeface="Aharoni" pitchFamily="2" charset="-79"/>
              <a:cs typeface="Aharoni" pitchFamily="2" charset="-79"/>
            </a:endParaRPr>
          </a:p>
        </p:txBody>
      </p:sp>
      <p:sp>
        <p:nvSpPr>
          <p:cNvPr id="4" name="TextBox 3">
            <a:extLst>
              <a:ext uri="{FF2B5EF4-FFF2-40B4-BE49-F238E27FC236}">
                <a16:creationId xmlns:a16="http://schemas.microsoft.com/office/drawing/2014/main" id="{3F2221A2-60BB-B72E-D87C-819EDAEFD794}"/>
              </a:ext>
            </a:extLst>
          </p:cNvPr>
          <p:cNvSpPr txBox="1"/>
          <p:nvPr/>
        </p:nvSpPr>
        <p:spPr>
          <a:xfrm>
            <a:off x="875467" y="1458687"/>
            <a:ext cx="5651793" cy="461665"/>
          </a:xfrm>
          <a:prstGeom prst="rect">
            <a:avLst/>
          </a:prstGeom>
          <a:noFill/>
        </p:spPr>
        <p:txBody>
          <a:bodyPr wrap="square">
            <a:spAutoFit/>
          </a:bodyPr>
          <a:lstStyle/>
          <a:p>
            <a:r>
              <a:rPr lang="en-US" altLang="en-US" sz="2400" dirty="0">
                <a:highlight>
                  <a:srgbClr val="FFFF00"/>
                </a:highlight>
              </a:rPr>
              <a:t>Message Passing – </a:t>
            </a:r>
            <a:r>
              <a:rPr lang="en-US" altLang="en-US" sz="2400" dirty="0">
                <a:highlight>
                  <a:srgbClr val="00FFFF"/>
                </a:highlight>
              </a:rPr>
              <a:t>Direct Communication</a:t>
            </a:r>
            <a:endParaRPr lang="en-IN" sz="2400" dirty="0">
              <a:highlight>
                <a:srgbClr val="00FFFF"/>
              </a:highlight>
            </a:endParaRPr>
          </a:p>
        </p:txBody>
      </p:sp>
      <p:sp>
        <p:nvSpPr>
          <p:cNvPr id="2" name="Rectangle 3">
            <a:extLst>
              <a:ext uri="{FF2B5EF4-FFF2-40B4-BE49-F238E27FC236}">
                <a16:creationId xmlns:a16="http://schemas.microsoft.com/office/drawing/2014/main" id="{56380294-2C43-7174-D0CD-80C42F3D3A34}"/>
              </a:ext>
            </a:extLst>
          </p:cNvPr>
          <p:cNvSpPr txBox="1">
            <a:spLocks noChangeArrowheads="1"/>
          </p:cNvSpPr>
          <p:nvPr/>
        </p:nvSpPr>
        <p:spPr>
          <a:xfrm>
            <a:off x="875467" y="2123575"/>
            <a:ext cx="10603171" cy="32757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t>Processes must name each other explicitly:</a:t>
            </a:r>
          </a:p>
          <a:p>
            <a:pPr lvl="1"/>
            <a:r>
              <a:rPr lang="en-US" altLang="en-US" sz="2000" b="1" i="1" dirty="0">
                <a:solidFill>
                  <a:srgbClr val="0000FF"/>
                </a:solidFill>
                <a:latin typeface="Courier New" panose="02070309020205020404" pitchFamily="49" charset="0"/>
                <a:cs typeface="Courier New" panose="02070309020205020404" pitchFamily="49" charset="0"/>
              </a:rPr>
              <a:t>send</a:t>
            </a:r>
            <a:r>
              <a:rPr lang="en-US" altLang="en-US" sz="2000" i="1" dirty="0">
                <a:solidFill>
                  <a:srgbClr val="0000FF"/>
                </a:solidFill>
              </a:rPr>
              <a:t> (P, message) – send a message to process P</a:t>
            </a:r>
          </a:p>
          <a:p>
            <a:pPr lvl="1"/>
            <a:r>
              <a:rPr lang="en-US" altLang="en-US" sz="2000" b="1" i="1" dirty="0">
                <a:solidFill>
                  <a:srgbClr val="0000FF"/>
                </a:solidFill>
                <a:latin typeface="Courier New" panose="02070309020205020404" pitchFamily="49" charset="0"/>
                <a:cs typeface="Courier New" panose="02070309020205020404" pitchFamily="49" charset="0"/>
              </a:rPr>
              <a:t>receive</a:t>
            </a:r>
            <a:r>
              <a:rPr lang="en-US" altLang="en-US" sz="2000" i="1" dirty="0">
                <a:solidFill>
                  <a:srgbClr val="0000FF"/>
                </a:solidFill>
              </a:rPr>
              <a:t>(Q, message) – receive a message from process Q</a:t>
            </a:r>
          </a:p>
          <a:p>
            <a:pPr lvl="1"/>
            <a:endParaRPr lang="en-US" altLang="en-US" sz="2000" i="1" dirty="0">
              <a:solidFill>
                <a:srgbClr val="0000FF"/>
              </a:solidFill>
            </a:endParaRPr>
          </a:p>
          <a:p>
            <a:r>
              <a:rPr lang="en-US" altLang="en-US" sz="2400" dirty="0"/>
              <a:t>Properties of communication link</a:t>
            </a:r>
          </a:p>
          <a:p>
            <a:pPr lvl="1"/>
            <a:r>
              <a:rPr lang="en-US" altLang="en-US" sz="2000" dirty="0">
                <a:solidFill>
                  <a:srgbClr val="00B050"/>
                </a:solidFill>
              </a:rPr>
              <a:t>Links are established automatically</a:t>
            </a:r>
          </a:p>
          <a:p>
            <a:pPr lvl="1"/>
            <a:r>
              <a:rPr lang="en-US" altLang="en-US" sz="2000" dirty="0">
                <a:solidFill>
                  <a:srgbClr val="00B050"/>
                </a:solidFill>
              </a:rPr>
              <a:t>A link is associated with exactly one pair of communicating processes</a:t>
            </a:r>
          </a:p>
          <a:p>
            <a:pPr lvl="1"/>
            <a:r>
              <a:rPr lang="en-US" altLang="en-US" sz="2000" dirty="0">
                <a:solidFill>
                  <a:srgbClr val="00B050"/>
                </a:solidFill>
              </a:rPr>
              <a:t>Between each pair there exists exactly one link</a:t>
            </a:r>
          </a:p>
          <a:p>
            <a:pPr lvl="1"/>
            <a:r>
              <a:rPr lang="en-US" altLang="en-US" sz="2000" dirty="0">
                <a:solidFill>
                  <a:srgbClr val="00B050"/>
                </a:solidFill>
              </a:rPr>
              <a:t>The link may be unidirectional but is usually bi-directional</a:t>
            </a:r>
          </a:p>
        </p:txBody>
      </p:sp>
    </p:spTree>
    <p:extLst>
      <p:ext uri="{BB962C8B-B14F-4D97-AF65-F5344CB8AC3E}">
        <p14:creationId xmlns:p14="http://schemas.microsoft.com/office/powerpoint/2010/main" val="32416688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9937F-511A-EC68-287A-3D257DE99A13}"/>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766A80F7-8E5A-EE02-BCE5-2E1F81A167EC}"/>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6" name="Title 1">
            <a:extLst>
              <a:ext uri="{FF2B5EF4-FFF2-40B4-BE49-F238E27FC236}">
                <a16:creationId xmlns:a16="http://schemas.microsoft.com/office/drawing/2014/main" id="{C0D5F70F-7146-C13B-5A06-7F51846C3416}"/>
              </a:ext>
            </a:extLst>
          </p:cNvPr>
          <p:cNvSpPr txBox="1">
            <a:spLocks/>
          </p:cNvSpPr>
          <p:nvPr/>
        </p:nvSpPr>
        <p:spPr>
          <a:xfrm>
            <a:off x="364043" y="709813"/>
            <a:ext cx="2664296" cy="6480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6600"/>
                </a:solidFill>
              </a:rPr>
              <a:t>Summary</a:t>
            </a:r>
          </a:p>
        </p:txBody>
      </p:sp>
      <p:sp>
        <p:nvSpPr>
          <p:cNvPr id="8" name="Text Placeholder 3">
            <a:extLst>
              <a:ext uri="{FF2B5EF4-FFF2-40B4-BE49-F238E27FC236}">
                <a16:creationId xmlns:a16="http://schemas.microsoft.com/office/drawing/2014/main" id="{0800BB16-394F-0FA5-6441-5571965EB162}"/>
              </a:ext>
            </a:extLst>
          </p:cNvPr>
          <p:cNvSpPr txBox="1">
            <a:spLocks/>
          </p:cNvSpPr>
          <p:nvPr/>
        </p:nvSpPr>
        <p:spPr>
          <a:xfrm>
            <a:off x="735128" y="1611683"/>
            <a:ext cx="8136904" cy="38884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latin typeface="+mj-lt"/>
                <a:ea typeface="+mj-ea"/>
                <a:cs typeface="+mj-cs"/>
              </a:rPr>
              <a:t>Introduction</a:t>
            </a:r>
          </a:p>
          <a:p>
            <a:r>
              <a:rPr lang="en-US" sz="3000" dirty="0">
                <a:latin typeface="+mj-lt"/>
                <a:ea typeface="+mj-ea"/>
                <a:cs typeface="+mj-cs"/>
              </a:rPr>
              <a:t>Course Objective</a:t>
            </a:r>
          </a:p>
          <a:p>
            <a:r>
              <a:rPr lang="en-US" sz="3000" dirty="0">
                <a:latin typeface="+mj-lt"/>
                <a:ea typeface="+mj-ea"/>
                <a:cs typeface="+mj-cs"/>
              </a:rPr>
              <a:t>Course Outcomes</a:t>
            </a:r>
          </a:p>
          <a:p>
            <a:r>
              <a:rPr lang="en-US" sz="3000" dirty="0">
                <a:latin typeface="+mj-lt"/>
                <a:ea typeface="+mj-ea"/>
                <a:cs typeface="+mj-cs"/>
              </a:rPr>
              <a:t>Quick look at Syllabus</a:t>
            </a:r>
          </a:p>
          <a:p>
            <a:r>
              <a:rPr lang="en-US" sz="3000" dirty="0">
                <a:latin typeface="+mj-lt"/>
                <a:ea typeface="+mj-ea"/>
                <a:cs typeface="+mj-cs"/>
              </a:rPr>
              <a:t>Text Book</a:t>
            </a:r>
          </a:p>
          <a:p>
            <a:r>
              <a:rPr lang="en-US" sz="3000" dirty="0">
                <a:latin typeface="+mj-lt"/>
                <a:ea typeface="+mj-ea"/>
                <a:cs typeface="+mj-cs"/>
              </a:rPr>
              <a:t>Continuous Assessment</a:t>
            </a:r>
          </a:p>
          <a:p>
            <a:pPr>
              <a:buFont typeface="Wingdings" panose="05000000000000000000" pitchFamily="2" charset="2"/>
              <a:buChar char="§"/>
            </a:pPr>
            <a:endParaRPr lang="en-US" sz="2400" dirty="0">
              <a:latin typeface="Roboto Medium" pitchFamily="2" charset="0"/>
              <a:ea typeface="Roboto Medium" pitchFamily="2" charset="0"/>
              <a:cs typeface="Roboto Medium" pitchFamily="2" charset="0"/>
            </a:endParaRPr>
          </a:p>
        </p:txBody>
      </p:sp>
      <p:sp>
        <p:nvSpPr>
          <p:cNvPr id="2" name="TextBox 1">
            <a:extLst>
              <a:ext uri="{FF2B5EF4-FFF2-40B4-BE49-F238E27FC236}">
                <a16:creationId xmlns:a16="http://schemas.microsoft.com/office/drawing/2014/main" id="{E60D2CF3-CE81-1665-C9FB-0767E02AF3DA}"/>
              </a:ext>
            </a:extLst>
          </p:cNvPr>
          <p:cNvSpPr txBox="1"/>
          <p:nvPr/>
        </p:nvSpPr>
        <p:spPr>
          <a:xfrm>
            <a:off x="13390323" y="204174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703784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C17FF-7D52-1BA6-EB5A-87C263A8C1C2}"/>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323D293E-EC74-24F3-8E63-F8BF30DAC84F}"/>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E213F42C-F954-7A63-8B81-DC62B6760D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06755F3B-D2D2-F70E-C7E7-81731C1E449F}"/>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Inter process Communication</a:t>
            </a:r>
            <a:endParaRPr lang="en-US" altLang="zh-TW" sz="3600" dirty="0">
              <a:solidFill>
                <a:srgbClr val="FF6600"/>
              </a:solidFill>
              <a:latin typeface="Aharoni" pitchFamily="2" charset="-79"/>
              <a:cs typeface="Aharoni" pitchFamily="2" charset="-79"/>
            </a:endParaRPr>
          </a:p>
        </p:txBody>
      </p:sp>
      <p:sp>
        <p:nvSpPr>
          <p:cNvPr id="4" name="TextBox 3">
            <a:extLst>
              <a:ext uri="{FF2B5EF4-FFF2-40B4-BE49-F238E27FC236}">
                <a16:creationId xmlns:a16="http://schemas.microsoft.com/office/drawing/2014/main" id="{C79826D7-1062-A0B8-57CB-ECC6523FC73C}"/>
              </a:ext>
            </a:extLst>
          </p:cNvPr>
          <p:cNvSpPr txBox="1"/>
          <p:nvPr/>
        </p:nvSpPr>
        <p:spPr>
          <a:xfrm>
            <a:off x="875467" y="1458687"/>
            <a:ext cx="5651793" cy="461665"/>
          </a:xfrm>
          <a:prstGeom prst="rect">
            <a:avLst/>
          </a:prstGeom>
          <a:noFill/>
        </p:spPr>
        <p:txBody>
          <a:bodyPr wrap="square">
            <a:spAutoFit/>
          </a:bodyPr>
          <a:lstStyle/>
          <a:p>
            <a:r>
              <a:rPr lang="en-US" altLang="en-US" sz="2400" dirty="0">
                <a:highlight>
                  <a:srgbClr val="FFFF00"/>
                </a:highlight>
              </a:rPr>
              <a:t>Message Passing – </a:t>
            </a:r>
            <a:r>
              <a:rPr lang="en-US" altLang="en-US" sz="2400" dirty="0">
                <a:highlight>
                  <a:srgbClr val="00FFFF"/>
                </a:highlight>
              </a:rPr>
              <a:t>Indirect Communication</a:t>
            </a:r>
            <a:endParaRPr lang="en-IN" sz="2400" dirty="0">
              <a:highlight>
                <a:srgbClr val="00FFFF"/>
              </a:highlight>
            </a:endParaRPr>
          </a:p>
        </p:txBody>
      </p:sp>
      <p:sp>
        <p:nvSpPr>
          <p:cNvPr id="5" name="Rectangle 3">
            <a:extLst>
              <a:ext uri="{FF2B5EF4-FFF2-40B4-BE49-F238E27FC236}">
                <a16:creationId xmlns:a16="http://schemas.microsoft.com/office/drawing/2014/main" id="{EFA30915-71DE-DF2B-10AE-C628E81D0FFA}"/>
              </a:ext>
            </a:extLst>
          </p:cNvPr>
          <p:cNvSpPr txBox="1">
            <a:spLocks noChangeArrowheads="1"/>
          </p:cNvSpPr>
          <p:nvPr/>
        </p:nvSpPr>
        <p:spPr>
          <a:xfrm>
            <a:off x="875467" y="2202454"/>
            <a:ext cx="10313278" cy="33228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t>Messages are directed and received from mailboxes (also referred to as ports)</a:t>
            </a:r>
          </a:p>
          <a:p>
            <a:pPr lvl="1"/>
            <a:r>
              <a:rPr lang="en-US" altLang="en-US" sz="2000" b="1" i="1" dirty="0">
                <a:solidFill>
                  <a:srgbClr val="0000FF"/>
                </a:solidFill>
                <a:latin typeface="Courier New" panose="02070309020205020404" pitchFamily="49" charset="0"/>
                <a:cs typeface="Courier New" panose="02070309020205020404" pitchFamily="49" charset="0"/>
              </a:rPr>
              <a:t>Each mailbox has a unique id</a:t>
            </a:r>
          </a:p>
          <a:p>
            <a:pPr lvl="1"/>
            <a:r>
              <a:rPr lang="en-US" altLang="en-US" sz="2000" b="1" i="1" dirty="0">
                <a:solidFill>
                  <a:srgbClr val="0000FF"/>
                </a:solidFill>
                <a:latin typeface="Courier New" panose="02070309020205020404" pitchFamily="49" charset="0"/>
                <a:cs typeface="Courier New" panose="02070309020205020404" pitchFamily="49" charset="0"/>
              </a:rPr>
              <a:t>Processes can communicate only if they share a mailbox</a:t>
            </a:r>
          </a:p>
          <a:p>
            <a:pPr marL="457200" lvl="1" indent="0">
              <a:buNone/>
            </a:pPr>
            <a:endParaRPr lang="en-US" altLang="en-US" sz="2000" b="1" i="1" dirty="0">
              <a:solidFill>
                <a:srgbClr val="0000FF"/>
              </a:solidFill>
              <a:latin typeface="Courier New" panose="02070309020205020404" pitchFamily="49" charset="0"/>
              <a:cs typeface="Courier New" panose="02070309020205020404" pitchFamily="49" charset="0"/>
            </a:endParaRPr>
          </a:p>
          <a:p>
            <a:r>
              <a:rPr lang="en-US" altLang="en-US" sz="2400" dirty="0"/>
              <a:t>Properties of communication link</a:t>
            </a:r>
          </a:p>
          <a:p>
            <a:pPr lvl="1"/>
            <a:r>
              <a:rPr lang="en-US" altLang="en-US" sz="2000" dirty="0">
                <a:solidFill>
                  <a:srgbClr val="00B050"/>
                </a:solidFill>
              </a:rPr>
              <a:t>Link established only if processes share a common mailbox</a:t>
            </a:r>
          </a:p>
          <a:p>
            <a:pPr lvl="1"/>
            <a:r>
              <a:rPr lang="en-US" altLang="en-US" sz="2000" dirty="0">
                <a:solidFill>
                  <a:srgbClr val="00B050"/>
                </a:solidFill>
              </a:rPr>
              <a:t>A link may be associated with many processes</a:t>
            </a:r>
          </a:p>
          <a:p>
            <a:pPr lvl="1"/>
            <a:r>
              <a:rPr lang="en-US" altLang="en-US" sz="2000" dirty="0">
                <a:solidFill>
                  <a:srgbClr val="00B050"/>
                </a:solidFill>
              </a:rPr>
              <a:t>Each pair of processes may share several communication links</a:t>
            </a:r>
          </a:p>
          <a:p>
            <a:pPr lvl="1"/>
            <a:r>
              <a:rPr lang="en-US" altLang="en-US" sz="2000" dirty="0">
                <a:solidFill>
                  <a:srgbClr val="00B050"/>
                </a:solidFill>
              </a:rPr>
              <a:t>Link may be unidirectional or bi-directional</a:t>
            </a:r>
          </a:p>
        </p:txBody>
      </p:sp>
    </p:spTree>
    <p:extLst>
      <p:ext uri="{BB962C8B-B14F-4D97-AF65-F5344CB8AC3E}">
        <p14:creationId xmlns:p14="http://schemas.microsoft.com/office/powerpoint/2010/main" val="7330106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0128F-F3B1-0746-6398-A99CFD8E0569}"/>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DECA2B80-BCB5-DCC4-C420-B29B566235AA}"/>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50DF91CE-AD16-EB88-1523-5A8FCE8F0D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D3AFD385-574D-AB6A-3F35-216CF7AF125E}"/>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Inter process Communication</a:t>
            </a:r>
            <a:endParaRPr lang="en-US" altLang="zh-TW" sz="3600" dirty="0">
              <a:solidFill>
                <a:srgbClr val="FF6600"/>
              </a:solidFill>
              <a:latin typeface="Aharoni" pitchFamily="2" charset="-79"/>
              <a:cs typeface="Aharoni" pitchFamily="2" charset="-79"/>
            </a:endParaRPr>
          </a:p>
        </p:txBody>
      </p:sp>
      <p:sp>
        <p:nvSpPr>
          <p:cNvPr id="4" name="TextBox 3">
            <a:extLst>
              <a:ext uri="{FF2B5EF4-FFF2-40B4-BE49-F238E27FC236}">
                <a16:creationId xmlns:a16="http://schemas.microsoft.com/office/drawing/2014/main" id="{8A39662F-CFCF-5469-130D-876057CAB47E}"/>
              </a:ext>
            </a:extLst>
          </p:cNvPr>
          <p:cNvSpPr txBox="1"/>
          <p:nvPr/>
        </p:nvSpPr>
        <p:spPr>
          <a:xfrm>
            <a:off x="875467" y="1458687"/>
            <a:ext cx="5651793" cy="461665"/>
          </a:xfrm>
          <a:prstGeom prst="rect">
            <a:avLst/>
          </a:prstGeom>
          <a:noFill/>
        </p:spPr>
        <p:txBody>
          <a:bodyPr wrap="square">
            <a:spAutoFit/>
          </a:bodyPr>
          <a:lstStyle/>
          <a:p>
            <a:r>
              <a:rPr lang="en-US" altLang="en-US" sz="2400" dirty="0">
                <a:highlight>
                  <a:srgbClr val="FFFF00"/>
                </a:highlight>
              </a:rPr>
              <a:t>Message Passing – </a:t>
            </a:r>
            <a:r>
              <a:rPr lang="en-US" altLang="en-US" sz="2400" dirty="0">
                <a:highlight>
                  <a:srgbClr val="00FFFF"/>
                </a:highlight>
              </a:rPr>
              <a:t>Indirect Communication</a:t>
            </a:r>
            <a:endParaRPr lang="en-IN" sz="2400" dirty="0">
              <a:highlight>
                <a:srgbClr val="00FFFF"/>
              </a:highlight>
            </a:endParaRPr>
          </a:p>
        </p:txBody>
      </p:sp>
      <p:sp>
        <p:nvSpPr>
          <p:cNvPr id="2" name="Rectangle 3">
            <a:extLst>
              <a:ext uri="{FF2B5EF4-FFF2-40B4-BE49-F238E27FC236}">
                <a16:creationId xmlns:a16="http://schemas.microsoft.com/office/drawing/2014/main" id="{A3F1FA23-80B5-4230-9658-EFEFBA6451B0}"/>
              </a:ext>
            </a:extLst>
          </p:cNvPr>
          <p:cNvSpPr txBox="1">
            <a:spLocks noChangeArrowheads="1"/>
          </p:cNvSpPr>
          <p:nvPr/>
        </p:nvSpPr>
        <p:spPr>
          <a:xfrm>
            <a:off x="1149484" y="2326237"/>
            <a:ext cx="9424481" cy="29368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t>Operations</a:t>
            </a:r>
          </a:p>
          <a:p>
            <a:pPr lvl="1"/>
            <a:r>
              <a:rPr lang="en-US" altLang="en-US" sz="2000" b="1" i="1" dirty="0">
                <a:solidFill>
                  <a:srgbClr val="0000FF"/>
                </a:solidFill>
                <a:latin typeface="Courier New" panose="02070309020205020404" pitchFamily="49" charset="0"/>
                <a:cs typeface="Courier New" panose="02070309020205020404" pitchFamily="49" charset="0"/>
              </a:rPr>
              <a:t>create a new mailbox (port)</a:t>
            </a:r>
          </a:p>
          <a:p>
            <a:pPr lvl="1"/>
            <a:r>
              <a:rPr lang="en-US" altLang="en-US" sz="2000" b="1" i="1" dirty="0">
                <a:solidFill>
                  <a:srgbClr val="0000FF"/>
                </a:solidFill>
                <a:latin typeface="Courier New" panose="02070309020205020404" pitchFamily="49" charset="0"/>
                <a:cs typeface="Courier New" panose="02070309020205020404" pitchFamily="49" charset="0"/>
              </a:rPr>
              <a:t>send and receive messages through mailbox</a:t>
            </a:r>
          </a:p>
          <a:p>
            <a:pPr lvl="1"/>
            <a:r>
              <a:rPr lang="en-US" altLang="en-US" sz="2000" b="1" i="1" dirty="0">
                <a:solidFill>
                  <a:srgbClr val="0000FF"/>
                </a:solidFill>
                <a:latin typeface="Courier New" panose="02070309020205020404" pitchFamily="49" charset="0"/>
                <a:cs typeface="Courier New" panose="02070309020205020404" pitchFamily="49" charset="0"/>
              </a:rPr>
              <a:t>destroy a mailbox</a:t>
            </a:r>
          </a:p>
          <a:p>
            <a:pPr lvl="1"/>
            <a:endParaRPr lang="en-US" altLang="en-US" sz="2000" b="1" i="1" dirty="0">
              <a:solidFill>
                <a:srgbClr val="0000FF"/>
              </a:solidFill>
              <a:latin typeface="Courier New" panose="02070309020205020404" pitchFamily="49" charset="0"/>
              <a:cs typeface="Courier New" panose="02070309020205020404" pitchFamily="49" charset="0"/>
            </a:endParaRPr>
          </a:p>
          <a:p>
            <a:r>
              <a:rPr lang="en-US" altLang="en-US" sz="2400" dirty="0"/>
              <a:t>Primitives are defined as:</a:t>
            </a:r>
          </a:p>
          <a:p>
            <a:pPr>
              <a:buFont typeface="Monotype Sorts" pitchFamily="-84" charset="2"/>
              <a:buNone/>
            </a:pPr>
            <a:r>
              <a:rPr lang="en-US" altLang="en-US" dirty="0"/>
              <a:t>	</a:t>
            </a:r>
            <a:r>
              <a:rPr lang="en-US" altLang="en-US" sz="2000" dirty="0">
                <a:solidFill>
                  <a:srgbClr val="00B050"/>
                </a:solidFill>
              </a:rPr>
              <a:t>send(A, message) – send a message to mailbox A</a:t>
            </a:r>
          </a:p>
          <a:p>
            <a:pPr>
              <a:buFont typeface="Monotype Sorts" pitchFamily="-84" charset="2"/>
              <a:buNone/>
            </a:pPr>
            <a:r>
              <a:rPr lang="en-US" altLang="en-US" sz="2000" dirty="0">
                <a:solidFill>
                  <a:srgbClr val="00B050"/>
                </a:solidFill>
              </a:rPr>
              <a:t>	receive(A, message) – receive a message from mailbox A</a:t>
            </a:r>
          </a:p>
        </p:txBody>
      </p:sp>
    </p:spTree>
    <p:extLst>
      <p:ext uri="{BB962C8B-B14F-4D97-AF65-F5344CB8AC3E}">
        <p14:creationId xmlns:p14="http://schemas.microsoft.com/office/powerpoint/2010/main" val="7035952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41D9A-97A1-E35D-9435-CAACC3CEAAF9}"/>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F31B135B-232D-59DF-CA3F-F5B79428780E}"/>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5C4F1F2B-3935-765C-E98A-6888722255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D23BB39D-FDA4-5C3C-6DB9-811482E29D2B}"/>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Inter process Communication</a:t>
            </a:r>
            <a:endParaRPr lang="en-US" altLang="zh-TW" sz="3600" dirty="0">
              <a:solidFill>
                <a:srgbClr val="FF6600"/>
              </a:solidFill>
              <a:latin typeface="Aharoni" pitchFamily="2" charset="-79"/>
              <a:cs typeface="Aharoni" pitchFamily="2" charset="-79"/>
            </a:endParaRPr>
          </a:p>
        </p:txBody>
      </p:sp>
      <p:sp>
        <p:nvSpPr>
          <p:cNvPr id="4" name="TextBox 3">
            <a:extLst>
              <a:ext uri="{FF2B5EF4-FFF2-40B4-BE49-F238E27FC236}">
                <a16:creationId xmlns:a16="http://schemas.microsoft.com/office/drawing/2014/main" id="{BC3136CB-88E2-3C00-EA24-15B13C5AD14E}"/>
              </a:ext>
            </a:extLst>
          </p:cNvPr>
          <p:cNvSpPr txBox="1"/>
          <p:nvPr/>
        </p:nvSpPr>
        <p:spPr>
          <a:xfrm>
            <a:off x="875467" y="1458687"/>
            <a:ext cx="5651793" cy="461665"/>
          </a:xfrm>
          <a:prstGeom prst="rect">
            <a:avLst/>
          </a:prstGeom>
          <a:noFill/>
        </p:spPr>
        <p:txBody>
          <a:bodyPr wrap="square">
            <a:spAutoFit/>
          </a:bodyPr>
          <a:lstStyle/>
          <a:p>
            <a:r>
              <a:rPr lang="en-US" altLang="en-US" sz="2400" dirty="0">
                <a:highlight>
                  <a:srgbClr val="FFFF00"/>
                </a:highlight>
              </a:rPr>
              <a:t>Message Passing – </a:t>
            </a:r>
            <a:r>
              <a:rPr lang="en-US" altLang="en-US" sz="2400" dirty="0">
                <a:highlight>
                  <a:srgbClr val="00FFFF"/>
                </a:highlight>
              </a:rPr>
              <a:t>Indirect Communication</a:t>
            </a:r>
            <a:endParaRPr lang="en-IN" sz="2400" dirty="0">
              <a:highlight>
                <a:srgbClr val="00FFFF"/>
              </a:highlight>
            </a:endParaRPr>
          </a:p>
        </p:txBody>
      </p:sp>
      <p:sp>
        <p:nvSpPr>
          <p:cNvPr id="5" name="Rectangle 3">
            <a:extLst>
              <a:ext uri="{FF2B5EF4-FFF2-40B4-BE49-F238E27FC236}">
                <a16:creationId xmlns:a16="http://schemas.microsoft.com/office/drawing/2014/main" id="{BF7C89ED-4995-50F5-AE2C-0322741543FC}"/>
              </a:ext>
            </a:extLst>
          </p:cNvPr>
          <p:cNvSpPr txBox="1">
            <a:spLocks noChangeArrowheads="1"/>
          </p:cNvSpPr>
          <p:nvPr/>
        </p:nvSpPr>
        <p:spPr>
          <a:xfrm>
            <a:off x="1210732" y="2186632"/>
            <a:ext cx="10326272" cy="32126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t>Mailbox sharing</a:t>
            </a:r>
          </a:p>
          <a:p>
            <a:pPr lvl="1"/>
            <a:r>
              <a:rPr lang="en-US" altLang="en-US" sz="2000" b="1" i="1" dirty="0">
                <a:solidFill>
                  <a:srgbClr val="0000FF"/>
                </a:solidFill>
                <a:latin typeface="Courier New" panose="02070309020205020404" pitchFamily="49" charset="0"/>
                <a:cs typeface="Courier New" panose="02070309020205020404" pitchFamily="49" charset="0"/>
              </a:rPr>
              <a:t>P1, P2, and P3 share mailbox A</a:t>
            </a:r>
          </a:p>
          <a:p>
            <a:pPr lvl="1"/>
            <a:r>
              <a:rPr lang="en-US" altLang="en-US" sz="2000" b="1" i="1" dirty="0">
                <a:solidFill>
                  <a:srgbClr val="0000FF"/>
                </a:solidFill>
                <a:latin typeface="Courier New" panose="02070309020205020404" pitchFamily="49" charset="0"/>
                <a:cs typeface="Courier New" panose="02070309020205020404" pitchFamily="49" charset="0"/>
              </a:rPr>
              <a:t>P1, sends; P2 and P3 receive</a:t>
            </a:r>
          </a:p>
          <a:p>
            <a:pPr lvl="1"/>
            <a:r>
              <a:rPr lang="en-US" altLang="en-US" sz="2000" b="1" i="1" dirty="0">
                <a:solidFill>
                  <a:srgbClr val="0000FF"/>
                </a:solidFill>
                <a:latin typeface="Courier New" panose="02070309020205020404" pitchFamily="49" charset="0"/>
                <a:cs typeface="Courier New" panose="02070309020205020404" pitchFamily="49" charset="0"/>
              </a:rPr>
              <a:t>Who gets the message?</a:t>
            </a:r>
          </a:p>
          <a:p>
            <a:r>
              <a:rPr lang="en-US" altLang="en-US" sz="2400" dirty="0"/>
              <a:t>Solutions</a:t>
            </a:r>
          </a:p>
          <a:p>
            <a:pPr lvl="1"/>
            <a:r>
              <a:rPr lang="en-US" altLang="en-US" sz="2000" dirty="0">
                <a:solidFill>
                  <a:srgbClr val="00B050"/>
                </a:solidFill>
              </a:rPr>
              <a:t>Allow a link to be associated with at most two processes</a:t>
            </a:r>
          </a:p>
          <a:p>
            <a:pPr lvl="1"/>
            <a:r>
              <a:rPr lang="en-US" altLang="en-US" sz="2000" dirty="0">
                <a:solidFill>
                  <a:srgbClr val="00B050"/>
                </a:solidFill>
              </a:rPr>
              <a:t>Allow only one process at a time to execute a receive operation</a:t>
            </a:r>
          </a:p>
          <a:p>
            <a:pPr lvl="1"/>
            <a:r>
              <a:rPr lang="en-US" altLang="en-US" sz="2000" dirty="0">
                <a:solidFill>
                  <a:srgbClr val="00B050"/>
                </a:solidFill>
              </a:rPr>
              <a:t>Allow the system to select arbitrarily the receiver.  The sender is notified of who the receiver was.</a:t>
            </a:r>
          </a:p>
        </p:txBody>
      </p:sp>
    </p:spTree>
    <p:extLst>
      <p:ext uri="{BB962C8B-B14F-4D97-AF65-F5344CB8AC3E}">
        <p14:creationId xmlns:p14="http://schemas.microsoft.com/office/powerpoint/2010/main" val="38926544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53287-4838-5B2F-A11F-DCCA81DE9350}"/>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3DA584D3-6D5C-0520-B838-82A0A14886F2}"/>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E8ADCF42-32B7-C2D5-3751-41AA9FA203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E3057F12-8A6E-4A8E-447A-6F0567EE951A}"/>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Inter process Communication</a:t>
            </a:r>
            <a:endParaRPr lang="en-US" altLang="zh-TW" sz="3600" dirty="0">
              <a:solidFill>
                <a:srgbClr val="FF6600"/>
              </a:solidFill>
              <a:latin typeface="Aharoni" pitchFamily="2" charset="-79"/>
              <a:cs typeface="Aharoni" pitchFamily="2" charset="-79"/>
            </a:endParaRPr>
          </a:p>
        </p:txBody>
      </p:sp>
      <p:sp>
        <p:nvSpPr>
          <p:cNvPr id="4" name="TextBox 3">
            <a:extLst>
              <a:ext uri="{FF2B5EF4-FFF2-40B4-BE49-F238E27FC236}">
                <a16:creationId xmlns:a16="http://schemas.microsoft.com/office/drawing/2014/main" id="{BB2E9292-E7AD-A354-07A2-108356C2EA51}"/>
              </a:ext>
            </a:extLst>
          </p:cNvPr>
          <p:cNvSpPr txBox="1"/>
          <p:nvPr/>
        </p:nvSpPr>
        <p:spPr>
          <a:xfrm>
            <a:off x="739280" y="1172991"/>
            <a:ext cx="5651793" cy="461665"/>
          </a:xfrm>
          <a:prstGeom prst="rect">
            <a:avLst/>
          </a:prstGeom>
          <a:noFill/>
        </p:spPr>
        <p:txBody>
          <a:bodyPr wrap="square">
            <a:spAutoFit/>
          </a:bodyPr>
          <a:lstStyle/>
          <a:p>
            <a:r>
              <a:rPr lang="en-US" altLang="en-US" sz="2400" dirty="0">
                <a:highlight>
                  <a:srgbClr val="FFFF00"/>
                </a:highlight>
              </a:rPr>
              <a:t>Message Passing – </a:t>
            </a:r>
            <a:r>
              <a:rPr lang="en-US" altLang="en-US" sz="2400" dirty="0">
                <a:highlight>
                  <a:srgbClr val="00FFFF"/>
                </a:highlight>
              </a:rPr>
              <a:t>Synchronization</a:t>
            </a:r>
            <a:endParaRPr lang="en-IN" sz="2400" dirty="0">
              <a:highlight>
                <a:srgbClr val="00FFFF"/>
              </a:highlight>
            </a:endParaRPr>
          </a:p>
        </p:txBody>
      </p:sp>
      <p:sp>
        <p:nvSpPr>
          <p:cNvPr id="2" name="Rectangle 3">
            <a:extLst>
              <a:ext uri="{FF2B5EF4-FFF2-40B4-BE49-F238E27FC236}">
                <a16:creationId xmlns:a16="http://schemas.microsoft.com/office/drawing/2014/main" id="{061A5F6F-BDE0-07B8-5687-F363DA88B75A}"/>
              </a:ext>
            </a:extLst>
          </p:cNvPr>
          <p:cNvSpPr txBox="1">
            <a:spLocks noChangeArrowheads="1"/>
          </p:cNvSpPr>
          <p:nvPr/>
        </p:nvSpPr>
        <p:spPr>
          <a:xfrm>
            <a:off x="739280" y="2492097"/>
            <a:ext cx="9992299" cy="36875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800" dirty="0"/>
              <a:t>Message passing may be either blocking or non-blocking</a:t>
            </a:r>
          </a:p>
          <a:p>
            <a:pPr marL="379413" indent="-379413">
              <a:defRPr/>
            </a:pPr>
            <a:r>
              <a:rPr lang="en-US" sz="1800" b="1" dirty="0">
                <a:solidFill>
                  <a:srgbClr val="3366FF"/>
                </a:solidFill>
              </a:rPr>
              <a:t>Blocking</a:t>
            </a:r>
            <a:r>
              <a:rPr lang="en-US" sz="1800" dirty="0"/>
              <a:t> is considered </a:t>
            </a:r>
            <a:r>
              <a:rPr lang="en-US" sz="1800" b="1" dirty="0">
                <a:solidFill>
                  <a:srgbClr val="3366FF"/>
                </a:solidFill>
              </a:rPr>
              <a:t>synchronous</a:t>
            </a:r>
          </a:p>
          <a:p>
            <a:pPr marL="798513" lvl="1" indent="-341313">
              <a:defRPr/>
            </a:pPr>
            <a:r>
              <a:rPr lang="en-US" sz="1800" b="1" dirty="0"/>
              <a:t>Blocking send </a:t>
            </a:r>
            <a:r>
              <a:rPr lang="en-US" sz="1800" dirty="0"/>
              <a:t>--</a:t>
            </a:r>
            <a:r>
              <a:rPr lang="en-US" sz="1800" b="1" dirty="0"/>
              <a:t> </a:t>
            </a:r>
            <a:r>
              <a:rPr lang="en-US" sz="1800" dirty="0"/>
              <a:t>the sender is blocked until the message is received</a:t>
            </a:r>
          </a:p>
          <a:p>
            <a:pPr marL="798513" lvl="1" indent="-341313">
              <a:defRPr/>
            </a:pPr>
            <a:r>
              <a:rPr lang="en-US" sz="1800" b="1" dirty="0"/>
              <a:t>Blocking receive </a:t>
            </a:r>
            <a:r>
              <a:rPr lang="en-US" sz="1800" dirty="0"/>
              <a:t>--</a:t>
            </a:r>
            <a:r>
              <a:rPr lang="en-US" sz="1800" b="1" dirty="0"/>
              <a:t> </a:t>
            </a:r>
            <a:r>
              <a:rPr lang="en-US" sz="1800" dirty="0"/>
              <a:t>the receiver is  blocked until a message is available</a:t>
            </a:r>
          </a:p>
          <a:p>
            <a:pPr marL="379413" indent="-379413">
              <a:defRPr/>
            </a:pPr>
            <a:r>
              <a:rPr lang="en-US" sz="1800" b="1" dirty="0">
                <a:solidFill>
                  <a:srgbClr val="3366FF"/>
                </a:solidFill>
              </a:rPr>
              <a:t>Non-blocking</a:t>
            </a:r>
            <a:r>
              <a:rPr lang="en-US" sz="1800" dirty="0"/>
              <a:t> is considered </a:t>
            </a:r>
            <a:r>
              <a:rPr lang="en-US" sz="1800" b="1" dirty="0">
                <a:solidFill>
                  <a:srgbClr val="3366FF"/>
                </a:solidFill>
              </a:rPr>
              <a:t>asynchronous</a:t>
            </a:r>
          </a:p>
          <a:p>
            <a:pPr marL="798513" lvl="1" indent="-341313">
              <a:defRPr/>
            </a:pPr>
            <a:r>
              <a:rPr lang="en-US" sz="1800" b="1" dirty="0"/>
              <a:t>Non-blocking send</a:t>
            </a:r>
            <a:r>
              <a:rPr lang="en-US" sz="1800" dirty="0"/>
              <a:t> -- the sender sends the message and continue</a:t>
            </a:r>
          </a:p>
          <a:p>
            <a:pPr marL="798513" lvl="1" indent="-341313">
              <a:defRPr/>
            </a:pPr>
            <a:r>
              <a:rPr lang="en-US" sz="1800" b="1" dirty="0"/>
              <a:t>Non-blocking receive</a:t>
            </a:r>
            <a:r>
              <a:rPr lang="en-US" sz="1800" dirty="0"/>
              <a:t> -- the receiver receives:</a:t>
            </a:r>
          </a:p>
          <a:p>
            <a:pPr marL="1141413" lvl="2" indent="-341313">
              <a:buFont typeface="Monotype Sorts" pitchFamily="-84" charset="2"/>
              <a:buChar char="l"/>
              <a:defRPr/>
            </a:pPr>
            <a:r>
              <a:rPr lang="en-US" sz="1800" dirty="0"/>
              <a:t> A valid message,  or </a:t>
            </a:r>
          </a:p>
          <a:p>
            <a:pPr marL="1141413" lvl="2" indent="-341313">
              <a:buFont typeface="Monotype Sorts" pitchFamily="-84" charset="2"/>
              <a:buChar char="l"/>
              <a:defRPr/>
            </a:pPr>
            <a:r>
              <a:rPr lang="en-US" sz="1800" dirty="0"/>
              <a:t> Null message</a:t>
            </a:r>
          </a:p>
          <a:p>
            <a:pPr marL="170339" indent="0">
              <a:buNone/>
              <a:defRPr/>
            </a:pPr>
            <a:r>
              <a:rPr lang="en-US" sz="1800" dirty="0">
                <a:ea typeface="ＭＳ Ｐゴシック" charset="0"/>
              </a:rPr>
              <a:t>Different combinations possible</a:t>
            </a:r>
          </a:p>
          <a:p>
            <a:pPr marL="570389" lvl="1" indent="0">
              <a:buNone/>
              <a:defRPr/>
            </a:pPr>
            <a:r>
              <a:rPr lang="en-US" sz="1800" dirty="0">
                <a:ea typeface="ＭＳ Ｐゴシック" charset="0"/>
              </a:rPr>
              <a:t>If both send and receive are blocked, we have a </a:t>
            </a:r>
            <a:r>
              <a:rPr lang="en-US" sz="1800" b="1" dirty="0">
                <a:solidFill>
                  <a:srgbClr val="3366FF"/>
                </a:solidFill>
                <a:ea typeface="ＭＳ Ｐゴシック" charset="0"/>
                <a:cs typeface="ＭＳ Ｐゴシック" charset="0"/>
              </a:rPr>
              <a:t>rendezvous</a:t>
            </a:r>
          </a:p>
          <a:p>
            <a:pPr marL="398463" indent="-341313">
              <a:defRPr/>
            </a:pPr>
            <a:endParaRPr lang="en-US" sz="2000" dirty="0"/>
          </a:p>
          <a:p>
            <a:pPr marL="1141413" lvl="2" indent="-341313">
              <a:buFont typeface="Monotype Sorts" pitchFamily="-84" charset="2"/>
              <a:buChar char="l"/>
              <a:defRPr/>
            </a:pPr>
            <a:endParaRPr lang="en-US" dirty="0"/>
          </a:p>
        </p:txBody>
      </p:sp>
      <p:sp>
        <p:nvSpPr>
          <p:cNvPr id="7" name="TextBox 6">
            <a:extLst>
              <a:ext uri="{FF2B5EF4-FFF2-40B4-BE49-F238E27FC236}">
                <a16:creationId xmlns:a16="http://schemas.microsoft.com/office/drawing/2014/main" id="{B8CCFA0C-39BB-6B8D-C9E7-6F49F99B59D6}"/>
              </a:ext>
            </a:extLst>
          </p:cNvPr>
          <p:cNvSpPr txBox="1"/>
          <p:nvPr/>
        </p:nvSpPr>
        <p:spPr>
          <a:xfrm>
            <a:off x="739280" y="1669660"/>
            <a:ext cx="10900849" cy="646331"/>
          </a:xfrm>
          <a:prstGeom prst="rect">
            <a:avLst/>
          </a:prstGeom>
          <a:noFill/>
          <a:ln>
            <a:solidFill>
              <a:schemeClr val="accent1"/>
            </a:solidFill>
          </a:ln>
        </p:spPr>
        <p:txBody>
          <a:bodyPr wrap="square">
            <a:spAutoFit/>
          </a:bodyPr>
          <a:lstStyle/>
          <a:p>
            <a:pPr algn="just"/>
            <a:r>
              <a:rPr lang="en-US" b="0" i="0" u="none" strike="noStrike" baseline="0" dirty="0">
                <a:solidFill>
                  <a:srgbClr val="231F20"/>
                </a:solidFill>
                <a:highlight>
                  <a:srgbClr val="99FFCC"/>
                </a:highlight>
                <a:latin typeface="Palatino-Roman"/>
              </a:rPr>
              <a:t>Communication between processes takes place through calls to </a:t>
            </a:r>
            <a:r>
              <a:rPr lang="en-US" b="0" i="0" u="none" strike="noStrike" baseline="0" dirty="0">
                <a:solidFill>
                  <a:srgbClr val="231F20"/>
                </a:solidFill>
                <a:highlight>
                  <a:srgbClr val="99FFCC"/>
                </a:highlight>
                <a:latin typeface="CMTT10"/>
              </a:rPr>
              <a:t>send() </a:t>
            </a:r>
            <a:r>
              <a:rPr lang="en-US" b="0" i="0" u="none" strike="noStrike" baseline="0" dirty="0">
                <a:solidFill>
                  <a:srgbClr val="231F20"/>
                </a:solidFill>
                <a:highlight>
                  <a:srgbClr val="99FFCC"/>
                </a:highlight>
                <a:latin typeface="Palatino-Roman"/>
              </a:rPr>
              <a:t>and </a:t>
            </a:r>
            <a:r>
              <a:rPr lang="en-US" b="0" i="0" u="none" strike="noStrike" baseline="0" dirty="0">
                <a:solidFill>
                  <a:srgbClr val="231F20"/>
                </a:solidFill>
                <a:highlight>
                  <a:srgbClr val="99FFCC"/>
                </a:highlight>
                <a:latin typeface="CMTT10"/>
              </a:rPr>
              <a:t>receive() </a:t>
            </a:r>
            <a:r>
              <a:rPr lang="en-US" b="0" i="0" u="none" strike="noStrike" baseline="0" dirty="0">
                <a:solidFill>
                  <a:srgbClr val="231F20"/>
                </a:solidFill>
                <a:highlight>
                  <a:srgbClr val="99FFCC"/>
                </a:highlight>
                <a:latin typeface="Palatino-Roman"/>
              </a:rPr>
              <a:t>primitives. There are different design options for implementing </a:t>
            </a:r>
            <a:r>
              <a:rPr lang="en-IN" b="0" i="0" u="none" strike="noStrike" baseline="0" dirty="0">
                <a:solidFill>
                  <a:srgbClr val="231F20"/>
                </a:solidFill>
                <a:highlight>
                  <a:srgbClr val="99FFCC"/>
                </a:highlight>
                <a:latin typeface="Palatino-Roman"/>
              </a:rPr>
              <a:t>each primitive.</a:t>
            </a:r>
            <a:endParaRPr lang="en-IN" dirty="0">
              <a:highlight>
                <a:srgbClr val="99FFCC"/>
              </a:highlight>
            </a:endParaRPr>
          </a:p>
        </p:txBody>
      </p:sp>
    </p:spTree>
    <p:extLst>
      <p:ext uri="{BB962C8B-B14F-4D97-AF65-F5344CB8AC3E}">
        <p14:creationId xmlns:p14="http://schemas.microsoft.com/office/powerpoint/2010/main" val="12788959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EA82E-7A4A-2472-C224-4EF4338B0203}"/>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37D327D6-0689-3D34-6DAE-16BBCF9F7F01}"/>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D7A03EE7-652E-17D4-E14B-775AF2C890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935A29C2-9B07-ED7F-921B-FD966BF4B549}"/>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Inter process Communication</a:t>
            </a:r>
            <a:endParaRPr lang="en-US" altLang="zh-TW" sz="3600" dirty="0">
              <a:solidFill>
                <a:srgbClr val="FF6600"/>
              </a:solidFill>
              <a:latin typeface="Aharoni" pitchFamily="2" charset="-79"/>
              <a:cs typeface="Aharoni" pitchFamily="2" charset="-79"/>
            </a:endParaRPr>
          </a:p>
        </p:txBody>
      </p:sp>
      <p:sp>
        <p:nvSpPr>
          <p:cNvPr id="4" name="TextBox 3">
            <a:extLst>
              <a:ext uri="{FF2B5EF4-FFF2-40B4-BE49-F238E27FC236}">
                <a16:creationId xmlns:a16="http://schemas.microsoft.com/office/drawing/2014/main" id="{E7DD2145-2FDC-2260-C78D-E70A91BF3D1B}"/>
              </a:ext>
            </a:extLst>
          </p:cNvPr>
          <p:cNvSpPr txBox="1"/>
          <p:nvPr/>
        </p:nvSpPr>
        <p:spPr>
          <a:xfrm>
            <a:off x="875467" y="1458687"/>
            <a:ext cx="5651793" cy="461665"/>
          </a:xfrm>
          <a:prstGeom prst="rect">
            <a:avLst/>
          </a:prstGeom>
          <a:noFill/>
        </p:spPr>
        <p:txBody>
          <a:bodyPr wrap="square">
            <a:spAutoFit/>
          </a:bodyPr>
          <a:lstStyle/>
          <a:p>
            <a:r>
              <a:rPr lang="en-US" altLang="en-US" sz="2400" dirty="0">
                <a:highlight>
                  <a:srgbClr val="FFFF00"/>
                </a:highlight>
              </a:rPr>
              <a:t>Message Passing – </a:t>
            </a:r>
            <a:r>
              <a:rPr lang="en-US" altLang="en-US" sz="2400" dirty="0">
                <a:highlight>
                  <a:srgbClr val="00FFFF"/>
                </a:highlight>
              </a:rPr>
              <a:t>Buffering</a:t>
            </a:r>
            <a:endParaRPr lang="en-IN" sz="2400" dirty="0">
              <a:highlight>
                <a:srgbClr val="00FFFF"/>
              </a:highlight>
            </a:endParaRPr>
          </a:p>
        </p:txBody>
      </p:sp>
      <p:sp>
        <p:nvSpPr>
          <p:cNvPr id="5" name="Rectangle 3">
            <a:extLst>
              <a:ext uri="{FF2B5EF4-FFF2-40B4-BE49-F238E27FC236}">
                <a16:creationId xmlns:a16="http://schemas.microsoft.com/office/drawing/2014/main" id="{9A6FC3D1-6C8A-1FEE-A9F5-A2B34C3D40AB}"/>
              </a:ext>
            </a:extLst>
          </p:cNvPr>
          <p:cNvSpPr txBox="1">
            <a:spLocks noChangeArrowheads="1"/>
          </p:cNvSpPr>
          <p:nvPr/>
        </p:nvSpPr>
        <p:spPr>
          <a:xfrm>
            <a:off x="875467" y="2011726"/>
            <a:ext cx="9795776" cy="28034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2400" dirty="0"/>
              <a:t>Queue of messages attached to the link.</a:t>
            </a:r>
          </a:p>
          <a:p>
            <a:pPr>
              <a:lnSpc>
                <a:spcPct val="100000"/>
              </a:lnSpc>
            </a:pPr>
            <a:r>
              <a:rPr lang="en-US" altLang="en-US" sz="2400" dirty="0"/>
              <a:t>implemented in one of three ways</a:t>
            </a:r>
          </a:p>
          <a:p>
            <a:pPr marL="914400" lvl="1" indent="-457200">
              <a:lnSpc>
                <a:spcPct val="100000"/>
              </a:lnSpc>
              <a:buFont typeface="+mj-lt"/>
              <a:buAutoNum type="arabicPeriod"/>
            </a:pPr>
            <a:r>
              <a:rPr lang="en-US" altLang="en-US" sz="2000" dirty="0">
                <a:solidFill>
                  <a:srgbClr val="0000FF"/>
                </a:solidFill>
              </a:rPr>
              <a:t>Zero capacity – no messages are queued on a link.</a:t>
            </a:r>
            <a:br>
              <a:rPr lang="en-US" altLang="en-US" sz="2000" dirty="0">
                <a:solidFill>
                  <a:srgbClr val="0000FF"/>
                </a:solidFill>
              </a:rPr>
            </a:br>
            <a:r>
              <a:rPr lang="en-US" altLang="en-US" sz="2000" dirty="0">
                <a:solidFill>
                  <a:srgbClr val="0000FF"/>
                </a:solidFill>
              </a:rPr>
              <a:t>The sender must wait for the receiver (rendezvous)</a:t>
            </a:r>
          </a:p>
          <a:p>
            <a:pPr marL="914400" lvl="1" indent="-457200">
              <a:lnSpc>
                <a:spcPct val="100000"/>
              </a:lnSpc>
              <a:buFont typeface="+mj-lt"/>
              <a:buAutoNum type="arabicPeriod"/>
            </a:pPr>
            <a:r>
              <a:rPr lang="en-US" altLang="en-US" sz="2000" dirty="0">
                <a:solidFill>
                  <a:srgbClr val="00B050"/>
                </a:solidFill>
              </a:rPr>
              <a:t>Bounded capacity – finite length of </a:t>
            </a:r>
            <a:r>
              <a:rPr lang="en-US" altLang="en-US" sz="2000" i="1" dirty="0">
                <a:solidFill>
                  <a:srgbClr val="00B050"/>
                </a:solidFill>
              </a:rPr>
              <a:t>n</a:t>
            </a:r>
            <a:r>
              <a:rPr lang="en-US" altLang="en-US" sz="2000" dirty="0">
                <a:solidFill>
                  <a:srgbClr val="00B050"/>
                </a:solidFill>
              </a:rPr>
              <a:t> messages</a:t>
            </a:r>
            <a:br>
              <a:rPr lang="en-US" altLang="en-US" sz="2000" dirty="0">
                <a:solidFill>
                  <a:srgbClr val="00B050"/>
                </a:solidFill>
              </a:rPr>
            </a:br>
            <a:r>
              <a:rPr lang="en-US" altLang="en-US" sz="2000" dirty="0">
                <a:solidFill>
                  <a:srgbClr val="00B050"/>
                </a:solidFill>
              </a:rPr>
              <a:t>The sender must wait if the link full</a:t>
            </a:r>
          </a:p>
          <a:p>
            <a:pPr marL="914400" lvl="1" indent="-457200">
              <a:lnSpc>
                <a:spcPct val="100000"/>
              </a:lnSpc>
              <a:buFont typeface="+mj-lt"/>
              <a:buAutoNum type="arabicPeriod"/>
            </a:pPr>
            <a:r>
              <a:rPr lang="en-US" altLang="en-US" sz="2000" dirty="0">
                <a:solidFill>
                  <a:schemeClr val="accent2">
                    <a:lumMod val="75000"/>
                  </a:schemeClr>
                </a:solidFill>
              </a:rPr>
              <a:t>Unbounded capacity – infinite length </a:t>
            </a:r>
            <a:br>
              <a:rPr lang="en-US" altLang="en-US" sz="2000" dirty="0">
                <a:solidFill>
                  <a:schemeClr val="accent2">
                    <a:lumMod val="75000"/>
                  </a:schemeClr>
                </a:solidFill>
              </a:rPr>
            </a:br>
            <a:r>
              <a:rPr lang="en-US" altLang="en-US" sz="2000" dirty="0">
                <a:solidFill>
                  <a:schemeClr val="accent2">
                    <a:lumMod val="75000"/>
                  </a:schemeClr>
                </a:solidFill>
              </a:rPr>
              <a:t>Sender never waits</a:t>
            </a:r>
          </a:p>
          <a:p>
            <a:pPr lvl="1">
              <a:lnSpc>
                <a:spcPct val="100000"/>
              </a:lnSpc>
              <a:buFont typeface="Monotype Sorts" pitchFamily="-84" charset="2"/>
              <a:buNone/>
            </a:pPr>
            <a:r>
              <a:rPr lang="en-US" altLang="en-US" dirty="0"/>
              <a:t>	</a:t>
            </a:r>
            <a:endParaRPr lang="en-US" altLang="en-US" sz="2000" dirty="0"/>
          </a:p>
        </p:txBody>
      </p:sp>
    </p:spTree>
    <p:extLst>
      <p:ext uri="{BB962C8B-B14F-4D97-AF65-F5344CB8AC3E}">
        <p14:creationId xmlns:p14="http://schemas.microsoft.com/office/powerpoint/2010/main" val="5380628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605A5-3B60-9188-4A76-E34473570623}"/>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928D40F7-EA09-2711-BECD-46D6E6B7121B}"/>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A59C95FE-93C6-9082-36A5-5F7FCD5FB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E482733F-AC13-021F-EAD0-78E1510B077E}"/>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Inter process Communication</a:t>
            </a:r>
            <a:endParaRPr lang="en-US" altLang="zh-TW" sz="3600" dirty="0">
              <a:solidFill>
                <a:srgbClr val="FF6600"/>
              </a:solidFill>
              <a:latin typeface="Aharoni" pitchFamily="2" charset="-79"/>
              <a:cs typeface="Aharoni" pitchFamily="2" charset="-79"/>
            </a:endParaRPr>
          </a:p>
        </p:txBody>
      </p:sp>
      <p:sp>
        <p:nvSpPr>
          <p:cNvPr id="4" name="TextBox 3">
            <a:extLst>
              <a:ext uri="{FF2B5EF4-FFF2-40B4-BE49-F238E27FC236}">
                <a16:creationId xmlns:a16="http://schemas.microsoft.com/office/drawing/2014/main" id="{0683A418-A1F3-23D5-FC58-7446B5C1CE81}"/>
              </a:ext>
            </a:extLst>
          </p:cNvPr>
          <p:cNvSpPr txBox="1"/>
          <p:nvPr/>
        </p:nvSpPr>
        <p:spPr>
          <a:xfrm>
            <a:off x="875467" y="1458687"/>
            <a:ext cx="5651793" cy="461665"/>
          </a:xfrm>
          <a:prstGeom prst="rect">
            <a:avLst/>
          </a:prstGeom>
          <a:noFill/>
        </p:spPr>
        <p:txBody>
          <a:bodyPr wrap="square">
            <a:spAutoFit/>
          </a:bodyPr>
          <a:lstStyle/>
          <a:p>
            <a:r>
              <a:rPr lang="en-US" altLang="en-US" sz="2400" dirty="0">
                <a:highlight>
                  <a:srgbClr val="FFFF00"/>
                </a:highlight>
              </a:rPr>
              <a:t>Message Passing – </a:t>
            </a:r>
            <a:r>
              <a:rPr lang="en-US" altLang="en-US" sz="2400" dirty="0">
                <a:highlight>
                  <a:srgbClr val="00FFFF"/>
                </a:highlight>
              </a:rPr>
              <a:t>Buffering</a:t>
            </a:r>
            <a:endParaRPr lang="en-IN" sz="2400" dirty="0">
              <a:highlight>
                <a:srgbClr val="00FFFF"/>
              </a:highlight>
            </a:endParaRPr>
          </a:p>
        </p:txBody>
      </p:sp>
      <p:sp>
        <p:nvSpPr>
          <p:cNvPr id="5" name="Rectangle 3">
            <a:extLst>
              <a:ext uri="{FF2B5EF4-FFF2-40B4-BE49-F238E27FC236}">
                <a16:creationId xmlns:a16="http://schemas.microsoft.com/office/drawing/2014/main" id="{8B3C58B8-6276-A59D-E549-D219008869B3}"/>
              </a:ext>
            </a:extLst>
          </p:cNvPr>
          <p:cNvSpPr txBox="1">
            <a:spLocks noChangeArrowheads="1"/>
          </p:cNvSpPr>
          <p:nvPr/>
        </p:nvSpPr>
        <p:spPr>
          <a:xfrm>
            <a:off x="875467" y="2011726"/>
            <a:ext cx="9795776" cy="28034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2400" dirty="0"/>
              <a:t>Queue of messages attached to the link.</a:t>
            </a:r>
          </a:p>
          <a:p>
            <a:pPr>
              <a:lnSpc>
                <a:spcPct val="100000"/>
              </a:lnSpc>
            </a:pPr>
            <a:r>
              <a:rPr lang="en-US" altLang="en-US" sz="2400" dirty="0"/>
              <a:t>implemented in one of three ways</a:t>
            </a:r>
          </a:p>
          <a:p>
            <a:pPr marL="914400" lvl="1" indent="-457200">
              <a:lnSpc>
                <a:spcPct val="100000"/>
              </a:lnSpc>
              <a:buFont typeface="+mj-lt"/>
              <a:buAutoNum type="arabicPeriod"/>
            </a:pPr>
            <a:r>
              <a:rPr lang="en-US" altLang="en-US" sz="2000" dirty="0">
                <a:solidFill>
                  <a:srgbClr val="0000FF"/>
                </a:solidFill>
              </a:rPr>
              <a:t>Zero capacity – no messages are queued on a link.</a:t>
            </a:r>
            <a:br>
              <a:rPr lang="en-US" altLang="en-US" sz="2000" dirty="0">
                <a:solidFill>
                  <a:srgbClr val="0000FF"/>
                </a:solidFill>
              </a:rPr>
            </a:br>
            <a:r>
              <a:rPr lang="en-US" altLang="en-US" sz="2000" dirty="0">
                <a:solidFill>
                  <a:srgbClr val="0000FF"/>
                </a:solidFill>
              </a:rPr>
              <a:t>The sender must wait for the receiver (rendezvous)</a:t>
            </a:r>
          </a:p>
          <a:p>
            <a:pPr marL="914400" lvl="1" indent="-457200">
              <a:lnSpc>
                <a:spcPct val="100000"/>
              </a:lnSpc>
              <a:buFont typeface="+mj-lt"/>
              <a:buAutoNum type="arabicPeriod"/>
            </a:pPr>
            <a:r>
              <a:rPr lang="en-US" altLang="en-US" sz="2000" dirty="0">
                <a:solidFill>
                  <a:srgbClr val="00B050"/>
                </a:solidFill>
              </a:rPr>
              <a:t>Bounded capacity – finite length of </a:t>
            </a:r>
            <a:r>
              <a:rPr lang="en-US" altLang="en-US" sz="2000" i="1" dirty="0">
                <a:solidFill>
                  <a:srgbClr val="00B050"/>
                </a:solidFill>
              </a:rPr>
              <a:t>n</a:t>
            </a:r>
            <a:r>
              <a:rPr lang="en-US" altLang="en-US" sz="2000" dirty="0">
                <a:solidFill>
                  <a:srgbClr val="00B050"/>
                </a:solidFill>
              </a:rPr>
              <a:t> messages</a:t>
            </a:r>
            <a:br>
              <a:rPr lang="en-US" altLang="en-US" sz="2000" dirty="0">
                <a:solidFill>
                  <a:srgbClr val="00B050"/>
                </a:solidFill>
              </a:rPr>
            </a:br>
            <a:r>
              <a:rPr lang="en-US" altLang="en-US" sz="2000" dirty="0">
                <a:solidFill>
                  <a:srgbClr val="00B050"/>
                </a:solidFill>
              </a:rPr>
              <a:t>The sender must wait if the link full</a:t>
            </a:r>
          </a:p>
          <a:p>
            <a:pPr marL="914400" lvl="1" indent="-457200">
              <a:lnSpc>
                <a:spcPct val="100000"/>
              </a:lnSpc>
              <a:buFont typeface="+mj-lt"/>
              <a:buAutoNum type="arabicPeriod"/>
            </a:pPr>
            <a:r>
              <a:rPr lang="en-US" altLang="en-US" sz="2000" dirty="0">
                <a:solidFill>
                  <a:schemeClr val="accent2">
                    <a:lumMod val="75000"/>
                  </a:schemeClr>
                </a:solidFill>
              </a:rPr>
              <a:t>Unbounded capacity – infinite length </a:t>
            </a:r>
            <a:br>
              <a:rPr lang="en-US" altLang="en-US" sz="2000" dirty="0">
                <a:solidFill>
                  <a:schemeClr val="accent2">
                    <a:lumMod val="75000"/>
                  </a:schemeClr>
                </a:solidFill>
              </a:rPr>
            </a:br>
            <a:r>
              <a:rPr lang="en-US" altLang="en-US" sz="2000" dirty="0">
                <a:solidFill>
                  <a:schemeClr val="accent2">
                    <a:lumMod val="75000"/>
                  </a:schemeClr>
                </a:solidFill>
              </a:rPr>
              <a:t>Sender never waits</a:t>
            </a:r>
          </a:p>
          <a:p>
            <a:pPr lvl="1">
              <a:lnSpc>
                <a:spcPct val="100000"/>
              </a:lnSpc>
              <a:buFont typeface="Monotype Sorts" pitchFamily="-84" charset="2"/>
              <a:buNone/>
            </a:pPr>
            <a:r>
              <a:rPr lang="en-US" altLang="en-US" dirty="0"/>
              <a:t>	</a:t>
            </a:r>
            <a:endParaRPr lang="en-US" altLang="en-US" sz="2000" dirty="0"/>
          </a:p>
        </p:txBody>
      </p:sp>
    </p:spTree>
    <p:extLst>
      <p:ext uri="{BB962C8B-B14F-4D97-AF65-F5344CB8AC3E}">
        <p14:creationId xmlns:p14="http://schemas.microsoft.com/office/powerpoint/2010/main" val="38680495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8DA1B-8EAB-7B37-3DCA-EB33AB80FDE6}"/>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44DE06D7-D84F-EC90-944A-483FE2DBA6F3}"/>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787670F7-7758-9772-C991-8050EACA9F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313CC053-92E9-08DE-CB60-75B5B5ABC706}"/>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Inter process Communication</a:t>
            </a:r>
            <a:endParaRPr lang="en-US" altLang="zh-TW" sz="3600" dirty="0">
              <a:solidFill>
                <a:srgbClr val="FF6600"/>
              </a:solidFill>
              <a:latin typeface="Aharoni" pitchFamily="2" charset="-79"/>
              <a:cs typeface="Aharoni" pitchFamily="2" charset="-79"/>
            </a:endParaRPr>
          </a:p>
        </p:txBody>
      </p:sp>
      <p:sp>
        <p:nvSpPr>
          <p:cNvPr id="4" name="TextBox 3">
            <a:extLst>
              <a:ext uri="{FF2B5EF4-FFF2-40B4-BE49-F238E27FC236}">
                <a16:creationId xmlns:a16="http://schemas.microsoft.com/office/drawing/2014/main" id="{62C81E8D-A431-C2CC-EAF5-7EF01840EF31}"/>
              </a:ext>
            </a:extLst>
          </p:cNvPr>
          <p:cNvSpPr txBox="1"/>
          <p:nvPr/>
        </p:nvSpPr>
        <p:spPr>
          <a:xfrm>
            <a:off x="1089476" y="1906160"/>
            <a:ext cx="5651793" cy="461665"/>
          </a:xfrm>
          <a:prstGeom prst="rect">
            <a:avLst/>
          </a:prstGeom>
          <a:noFill/>
        </p:spPr>
        <p:txBody>
          <a:bodyPr wrap="square">
            <a:spAutoFit/>
          </a:bodyPr>
          <a:lstStyle/>
          <a:p>
            <a:r>
              <a:rPr lang="en-US" altLang="en-US" sz="2400" dirty="0">
                <a:highlight>
                  <a:srgbClr val="99FFCC"/>
                </a:highlight>
              </a:rPr>
              <a:t>Examples ???</a:t>
            </a:r>
            <a:endParaRPr lang="en-IN" sz="2400" dirty="0">
              <a:highlight>
                <a:srgbClr val="99FFCC"/>
              </a:highlight>
            </a:endParaRPr>
          </a:p>
        </p:txBody>
      </p:sp>
    </p:spTree>
    <p:extLst>
      <p:ext uri="{BB962C8B-B14F-4D97-AF65-F5344CB8AC3E}">
        <p14:creationId xmlns:p14="http://schemas.microsoft.com/office/powerpoint/2010/main" val="28975700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AE8D2-71FB-6D8B-9F55-001BDDC026C5}"/>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E54223E0-D9A0-6513-2231-6C43E50947F7}"/>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5" name="Subtitle 4">
            <a:extLst>
              <a:ext uri="{FF2B5EF4-FFF2-40B4-BE49-F238E27FC236}">
                <a16:creationId xmlns:a16="http://schemas.microsoft.com/office/drawing/2014/main" id="{EB1F69FF-4A24-E79B-DCFA-E4FF17BA3FB2}"/>
              </a:ext>
            </a:extLst>
          </p:cNvPr>
          <p:cNvSpPr>
            <a:spLocks noGrp="1"/>
          </p:cNvSpPr>
          <p:nvPr>
            <p:ph type="subTitle" idx="1"/>
          </p:nvPr>
        </p:nvSpPr>
        <p:spPr>
          <a:xfrm>
            <a:off x="1047345" y="2601119"/>
            <a:ext cx="9144000" cy="1655762"/>
          </a:xfrm>
        </p:spPr>
        <p:txBody>
          <a:bodyPr>
            <a:normAutofit/>
          </a:bodyPr>
          <a:lstStyle/>
          <a:p>
            <a:r>
              <a:rPr lang="en-US" sz="4400" dirty="0">
                <a:solidFill>
                  <a:srgbClr val="0066CC"/>
                </a:solidFill>
              </a:rPr>
              <a:t>Lecture – 10 </a:t>
            </a:r>
          </a:p>
        </p:txBody>
      </p:sp>
    </p:spTree>
    <p:extLst>
      <p:ext uri="{BB962C8B-B14F-4D97-AF65-F5344CB8AC3E}">
        <p14:creationId xmlns:p14="http://schemas.microsoft.com/office/powerpoint/2010/main" val="18110860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2A935-1694-ECEF-75C0-61A75D1ADECE}"/>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FD91C952-AC68-650D-A357-F2B4825F2170}"/>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6" name="Title 1">
            <a:extLst>
              <a:ext uri="{FF2B5EF4-FFF2-40B4-BE49-F238E27FC236}">
                <a16:creationId xmlns:a16="http://schemas.microsoft.com/office/drawing/2014/main" id="{904159EF-6CE5-2660-25E5-8C21ADFC8B7A}"/>
              </a:ext>
            </a:extLst>
          </p:cNvPr>
          <p:cNvSpPr txBox="1">
            <a:spLocks/>
          </p:cNvSpPr>
          <p:nvPr/>
        </p:nvSpPr>
        <p:spPr>
          <a:xfrm>
            <a:off x="364043" y="709813"/>
            <a:ext cx="2664296" cy="6480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6600"/>
                </a:solidFill>
              </a:rPr>
              <a:t>Recap</a:t>
            </a:r>
          </a:p>
        </p:txBody>
      </p:sp>
      <p:sp>
        <p:nvSpPr>
          <p:cNvPr id="8" name="Text Placeholder 3">
            <a:extLst>
              <a:ext uri="{FF2B5EF4-FFF2-40B4-BE49-F238E27FC236}">
                <a16:creationId xmlns:a16="http://schemas.microsoft.com/office/drawing/2014/main" id="{C27DBA0A-C2DE-9920-B445-72B070EB631C}"/>
              </a:ext>
            </a:extLst>
          </p:cNvPr>
          <p:cNvSpPr txBox="1">
            <a:spLocks/>
          </p:cNvSpPr>
          <p:nvPr/>
        </p:nvSpPr>
        <p:spPr>
          <a:xfrm>
            <a:off x="735128" y="1611683"/>
            <a:ext cx="8136904" cy="2532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Interprocess Communication</a:t>
            </a:r>
          </a:p>
          <a:p>
            <a:endParaRPr lang="en-US" sz="2400" dirty="0"/>
          </a:p>
          <a:p>
            <a:endParaRPr lang="en-US" sz="2400" dirty="0"/>
          </a:p>
        </p:txBody>
      </p:sp>
    </p:spTree>
    <p:extLst>
      <p:ext uri="{BB962C8B-B14F-4D97-AF65-F5344CB8AC3E}">
        <p14:creationId xmlns:p14="http://schemas.microsoft.com/office/powerpoint/2010/main" val="50659374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69586-B8C3-8F2F-7B70-A4B973058FB9}"/>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CEADCEF3-39AF-2F4F-E56F-DF5DD96506D2}"/>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6" name="Title 1">
            <a:extLst>
              <a:ext uri="{FF2B5EF4-FFF2-40B4-BE49-F238E27FC236}">
                <a16:creationId xmlns:a16="http://schemas.microsoft.com/office/drawing/2014/main" id="{F2F691C3-5B3C-A2BA-DF88-703404A534CC}"/>
              </a:ext>
            </a:extLst>
          </p:cNvPr>
          <p:cNvSpPr txBox="1">
            <a:spLocks/>
          </p:cNvSpPr>
          <p:nvPr/>
        </p:nvSpPr>
        <p:spPr>
          <a:xfrm>
            <a:off x="364043" y="709813"/>
            <a:ext cx="2664296" cy="6480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6600"/>
                </a:solidFill>
              </a:rPr>
              <a:t>Agenda</a:t>
            </a:r>
          </a:p>
        </p:txBody>
      </p:sp>
      <p:sp>
        <p:nvSpPr>
          <p:cNvPr id="8" name="Text Placeholder 3">
            <a:extLst>
              <a:ext uri="{FF2B5EF4-FFF2-40B4-BE49-F238E27FC236}">
                <a16:creationId xmlns:a16="http://schemas.microsoft.com/office/drawing/2014/main" id="{F52C4402-4E82-AAC8-9BB4-B2BE12CDE591}"/>
              </a:ext>
            </a:extLst>
          </p:cNvPr>
          <p:cNvSpPr txBox="1">
            <a:spLocks/>
          </p:cNvSpPr>
          <p:nvPr/>
        </p:nvSpPr>
        <p:spPr>
          <a:xfrm>
            <a:off x="735128" y="1611683"/>
            <a:ext cx="8136904" cy="2532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CPU Scheduling</a:t>
            </a:r>
          </a:p>
          <a:p>
            <a:endParaRPr lang="en-US" sz="2400" dirty="0"/>
          </a:p>
          <a:p>
            <a:endParaRPr lang="en-US" sz="2400" dirty="0"/>
          </a:p>
        </p:txBody>
      </p:sp>
    </p:spTree>
    <p:extLst>
      <p:ext uri="{BB962C8B-B14F-4D97-AF65-F5344CB8AC3E}">
        <p14:creationId xmlns:p14="http://schemas.microsoft.com/office/powerpoint/2010/main" val="42148935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D89B6-6A0A-B6F9-0775-A9EABAE196C9}"/>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ECF10D8F-148B-A0D1-C466-7D87C491315A}"/>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5" name="Subtitle 4">
            <a:extLst>
              <a:ext uri="{FF2B5EF4-FFF2-40B4-BE49-F238E27FC236}">
                <a16:creationId xmlns:a16="http://schemas.microsoft.com/office/drawing/2014/main" id="{37B42D1B-DF01-5A73-8F16-B6011D481BE4}"/>
              </a:ext>
            </a:extLst>
          </p:cNvPr>
          <p:cNvSpPr>
            <a:spLocks noGrp="1"/>
          </p:cNvSpPr>
          <p:nvPr>
            <p:ph type="subTitle" idx="1"/>
          </p:nvPr>
        </p:nvSpPr>
        <p:spPr>
          <a:xfrm>
            <a:off x="1047345" y="2601119"/>
            <a:ext cx="9144000" cy="1655762"/>
          </a:xfrm>
        </p:spPr>
        <p:txBody>
          <a:bodyPr>
            <a:normAutofit/>
          </a:bodyPr>
          <a:lstStyle/>
          <a:p>
            <a:r>
              <a:rPr lang="en-US" sz="4400" dirty="0">
                <a:solidFill>
                  <a:srgbClr val="0066CC"/>
                </a:solidFill>
              </a:rPr>
              <a:t>Lecture - 2</a:t>
            </a:r>
          </a:p>
        </p:txBody>
      </p:sp>
    </p:spTree>
    <p:extLst>
      <p:ext uri="{BB962C8B-B14F-4D97-AF65-F5344CB8AC3E}">
        <p14:creationId xmlns:p14="http://schemas.microsoft.com/office/powerpoint/2010/main" val="39630742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1A8A4-2C7E-69B0-6EBB-6F19D0DCD211}"/>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457CBA93-3916-5345-38CD-DD7DE82664B4}"/>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8B9F4BA4-0D53-12B9-5EDD-281A9F4034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844AE22D-E084-04EB-2ED2-DE612B163160}"/>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CPU Scheduling</a:t>
            </a:r>
            <a:endParaRPr lang="en-US" altLang="zh-TW" sz="3600" dirty="0">
              <a:solidFill>
                <a:srgbClr val="FF6600"/>
              </a:solidFill>
              <a:latin typeface="Aharoni" pitchFamily="2" charset="-79"/>
              <a:cs typeface="Aharoni" pitchFamily="2" charset="-79"/>
            </a:endParaRPr>
          </a:p>
        </p:txBody>
      </p:sp>
      <p:sp>
        <p:nvSpPr>
          <p:cNvPr id="5" name="TextBox 4">
            <a:extLst>
              <a:ext uri="{FF2B5EF4-FFF2-40B4-BE49-F238E27FC236}">
                <a16:creationId xmlns:a16="http://schemas.microsoft.com/office/drawing/2014/main" id="{5ACB6E31-A73A-2EA4-345A-15807FFD4592}"/>
              </a:ext>
            </a:extLst>
          </p:cNvPr>
          <p:cNvSpPr txBox="1"/>
          <p:nvPr/>
        </p:nvSpPr>
        <p:spPr>
          <a:xfrm>
            <a:off x="768485" y="1458550"/>
            <a:ext cx="10606773" cy="4610365"/>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200" b="0" i="0" u="none" strike="noStrike" baseline="0" dirty="0">
                <a:solidFill>
                  <a:srgbClr val="231F20"/>
                </a:solidFill>
              </a:rPr>
              <a:t>In a single-processor system, only one process can run at a time. Others must wait until the CPU is free and can be rescheduled. </a:t>
            </a:r>
          </a:p>
          <a:p>
            <a:pPr marL="342900" indent="-342900" algn="just">
              <a:lnSpc>
                <a:spcPct val="150000"/>
              </a:lnSpc>
              <a:buFont typeface="Arial" panose="020B0604020202020204" pitchFamily="34" charset="0"/>
              <a:buChar char="•"/>
            </a:pPr>
            <a:r>
              <a:rPr lang="en-US" sz="2200" b="0" i="0" u="none" strike="noStrike" baseline="0" dirty="0">
                <a:solidFill>
                  <a:srgbClr val="231F20"/>
                </a:solidFill>
              </a:rPr>
              <a:t>The objective of multiprogramming is to have some process running at all times, to maximize CPU utilization. </a:t>
            </a:r>
          </a:p>
          <a:p>
            <a:pPr marL="342900" indent="-342900" algn="just">
              <a:lnSpc>
                <a:spcPct val="150000"/>
              </a:lnSpc>
              <a:buFont typeface="Arial" panose="020B0604020202020204" pitchFamily="34" charset="0"/>
              <a:buChar char="•"/>
            </a:pPr>
            <a:r>
              <a:rPr lang="en-US" sz="2200" b="0" i="0" u="none" strike="noStrike" baseline="0" dirty="0">
                <a:solidFill>
                  <a:srgbClr val="231F20"/>
                </a:solidFill>
              </a:rPr>
              <a:t>A process is executed until it must wait, typically for the completion of some I/O request. </a:t>
            </a:r>
          </a:p>
          <a:p>
            <a:pPr marL="342900" indent="-342900" algn="just">
              <a:lnSpc>
                <a:spcPct val="150000"/>
              </a:lnSpc>
              <a:buFont typeface="Arial" panose="020B0604020202020204" pitchFamily="34" charset="0"/>
              <a:buChar char="•"/>
            </a:pPr>
            <a:r>
              <a:rPr lang="en-US" sz="2200" b="0" i="0" u="none" strike="noStrike" baseline="0" dirty="0">
                <a:solidFill>
                  <a:srgbClr val="231F20"/>
                </a:solidFill>
              </a:rPr>
              <a:t>In a simple computer system, the CPU then just sits idle. All this waiting time is wasted; no useful work is accomplished. </a:t>
            </a:r>
          </a:p>
          <a:p>
            <a:pPr marL="342900" indent="-342900" algn="just">
              <a:lnSpc>
                <a:spcPct val="150000"/>
              </a:lnSpc>
              <a:buFont typeface="Arial" panose="020B0604020202020204" pitchFamily="34" charset="0"/>
              <a:buChar char="•"/>
            </a:pPr>
            <a:r>
              <a:rPr lang="en-US" sz="2200" b="0" i="0" u="none" strike="noStrike" baseline="0" dirty="0">
                <a:solidFill>
                  <a:srgbClr val="231F20"/>
                </a:solidFill>
              </a:rPr>
              <a:t>With multiprogramming, we try to use this time productively. Several processes are kept in memory at one time.</a:t>
            </a:r>
            <a:endParaRPr lang="en-IN" sz="2200" dirty="0"/>
          </a:p>
        </p:txBody>
      </p:sp>
    </p:spTree>
    <p:extLst>
      <p:ext uri="{BB962C8B-B14F-4D97-AF65-F5344CB8AC3E}">
        <p14:creationId xmlns:p14="http://schemas.microsoft.com/office/powerpoint/2010/main" val="4913602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2C5EF-D3D8-C34F-F0CE-7EE5E00FB8A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CB3794B9-282C-AAAF-EEDA-E0CFB79DC536}"/>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30542254-70D4-AB4C-6B35-8C9D2AB998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BF256CEF-7637-F455-F190-AE6B30699CC0}"/>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CPU Scheduling</a:t>
            </a:r>
            <a:endParaRPr lang="en-US" altLang="zh-TW" sz="3600" dirty="0">
              <a:solidFill>
                <a:srgbClr val="FF6600"/>
              </a:solidFill>
              <a:latin typeface="Aharoni" pitchFamily="2" charset="-79"/>
              <a:cs typeface="Aharoni" pitchFamily="2" charset="-79"/>
            </a:endParaRPr>
          </a:p>
        </p:txBody>
      </p:sp>
      <p:sp>
        <p:nvSpPr>
          <p:cNvPr id="4" name="TextBox 3">
            <a:extLst>
              <a:ext uri="{FF2B5EF4-FFF2-40B4-BE49-F238E27FC236}">
                <a16:creationId xmlns:a16="http://schemas.microsoft.com/office/drawing/2014/main" id="{34ABA02D-9481-F697-4EAF-0F97F767C627}"/>
              </a:ext>
            </a:extLst>
          </p:cNvPr>
          <p:cNvSpPr txBox="1"/>
          <p:nvPr/>
        </p:nvSpPr>
        <p:spPr>
          <a:xfrm>
            <a:off x="926559" y="1853279"/>
            <a:ext cx="9948964" cy="2071208"/>
          </a:xfrm>
          <a:prstGeom prst="rect">
            <a:avLst/>
          </a:prstGeom>
          <a:noFill/>
        </p:spPr>
        <p:txBody>
          <a:bodyPr wrap="square">
            <a:spAutoFit/>
          </a:bodyPr>
          <a:lstStyle/>
          <a:p>
            <a:pPr marL="342900" indent="-342900" algn="l">
              <a:lnSpc>
                <a:spcPct val="150000"/>
              </a:lnSpc>
              <a:buFont typeface="Arial" panose="020B0604020202020204" pitchFamily="34" charset="0"/>
              <a:buChar char="•"/>
            </a:pPr>
            <a:r>
              <a:rPr lang="en-IN" sz="2200" dirty="0">
                <a:solidFill>
                  <a:srgbClr val="231F20"/>
                </a:solidFill>
              </a:rPr>
              <a:t>When </a:t>
            </a:r>
            <a:r>
              <a:rPr lang="en-US" sz="2200" dirty="0">
                <a:solidFill>
                  <a:srgbClr val="231F20"/>
                </a:solidFill>
              </a:rPr>
              <a:t>one process has to wait, the operating system takes the CPU away from that process and gives the CPU to another process. This pattern continues. </a:t>
            </a:r>
          </a:p>
          <a:p>
            <a:pPr marL="342900" indent="-342900" algn="l">
              <a:lnSpc>
                <a:spcPct val="150000"/>
              </a:lnSpc>
              <a:buFont typeface="Arial" panose="020B0604020202020204" pitchFamily="34" charset="0"/>
              <a:buChar char="•"/>
            </a:pPr>
            <a:r>
              <a:rPr lang="en-US" sz="2200" dirty="0">
                <a:solidFill>
                  <a:srgbClr val="231F20"/>
                </a:solidFill>
              </a:rPr>
              <a:t>Every time one process has to wait, another process can take over the use of the CPU.</a:t>
            </a:r>
            <a:endParaRPr lang="en-IN" sz="2200" dirty="0">
              <a:solidFill>
                <a:srgbClr val="231F20"/>
              </a:solidFill>
            </a:endParaRPr>
          </a:p>
        </p:txBody>
      </p:sp>
      <p:sp>
        <p:nvSpPr>
          <p:cNvPr id="6" name="TextBox 5">
            <a:extLst>
              <a:ext uri="{FF2B5EF4-FFF2-40B4-BE49-F238E27FC236}">
                <a16:creationId xmlns:a16="http://schemas.microsoft.com/office/drawing/2014/main" id="{630606D5-95C0-E739-4531-386163FDE84B}"/>
              </a:ext>
            </a:extLst>
          </p:cNvPr>
          <p:cNvSpPr txBox="1"/>
          <p:nvPr/>
        </p:nvSpPr>
        <p:spPr>
          <a:xfrm>
            <a:off x="2227389" y="4319216"/>
            <a:ext cx="7983572" cy="400110"/>
          </a:xfrm>
          <a:prstGeom prst="rect">
            <a:avLst/>
          </a:prstGeom>
          <a:noFill/>
        </p:spPr>
        <p:txBody>
          <a:bodyPr wrap="square">
            <a:spAutoFit/>
          </a:bodyPr>
          <a:lstStyle/>
          <a:p>
            <a:r>
              <a:rPr lang="en-US" sz="2000" b="0" i="0" u="none" strike="noStrike" baseline="0" dirty="0">
                <a:solidFill>
                  <a:srgbClr val="231F20"/>
                </a:solidFill>
                <a:highlight>
                  <a:srgbClr val="99FFCC"/>
                </a:highlight>
                <a:latin typeface="Palatino-Roman"/>
              </a:rPr>
              <a:t>Scheduling of this kind is a fundamental operating system function.</a:t>
            </a:r>
            <a:endParaRPr lang="en-IN" sz="2000" dirty="0">
              <a:highlight>
                <a:srgbClr val="99FFCC"/>
              </a:highlight>
            </a:endParaRPr>
          </a:p>
        </p:txBody>
      </p:sp>
    </p:spTree>
    <p:extLst>
      <p:ext uri="{BB962C8B-B14F-4D97-AF65-F5344CB8AC3E}">
        <p14:creationId xmlns:p14="http://schemas.microsoft.com/office/powerpoint/2010/main" val="11602741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7EC34-4778-6727-A575-F3B5EF8A140E}"/>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18DA2863-6313-7C14-AA2A-83E80C6CA58A}"/>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63D59B87-E56A-1F51-D965-0B4B640668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F37D5486-9460-67E7-0325-EF390725D77A}"/>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CPU Scheduling</a:t>
            </a:r>
            <a:endParaRPr lang="en-US" altLang="zh-TW" sz="3600" dirty="0">
              <a:solidFill>
                <a:srgbClr val="FF6600"/>
              </a:solidFill>
              <a:latin typeface="Aharoni" pitchFamily="2" charset="-79"/>
              <a:cs typeface="Aharoni" pitchFamily="2" charset="-79"/>
            </a:endParaRPr>
          </a:p>
        </p:txBody>
      </p:sp>
      <p:sp>
        <p:nvSpPr>
          <p:cNvPr id="5" name="TextBox 4">
            <a:extLst>
              <a:ext uri="{FF2B5EF4-FFF2-40B4-BE49-F238E27FC236}">
                <a16:creationId xmlns:a16="http://schemas.microsoft.com/office/drawing/2014/main" id="{FA988901-BECC-5452-2028-DB6A1379AF41}"/>
              </a:ext>
            </a:extLst>
          </p:cNvPr>
          <p:cNvSpPr txBox="1"/>
          <p:nvPr/>
        </p:nvSpPr>
        <p:spPr>
          <a:xfrm>
            <a:off x="848738" y="1458550"/>
            <a:ext cx="2448939" cy="369332"/>
          </a:xfrm>
          <a:prstGeom prst="rect">
            <a:avLst/>
          </a:prstGeom>
          <a:noFill/>
        </p:spPr>
        <p:txBody>
          <a:bodyPr wrap="square">
            <a:spAutoFit/>
          </a:bodyPr>
          <a:lstStyle/>
          <a:p>
            <a:r>
              <a:rPr lang="pl-PL" sz="1800" b="0" i="0" u="none" strike="noStrike" baseline="0" dirty="0">
                <a:solidFill>
                  <a:srgbClr val="231F20"/>
                </a:solidFill>
                <a:highlight>
                  <a:srgbClr val="00FFFF"/>
                </a:highlight>
                <a:latin typeface="HelveticaNeue-MediumExt"/>
              </a:rPr>
              <a:t>CPU–I/O Burst Cycle</a:t>
            </a:r>
            <a:endParaRPr lang="en-IN" dirty="0">
              <a:highlight>
                <a:srgbClr val="00FFFF"/>
              </a:highlight>
            </a:endParaRPr>
          </a:p>
        </p:txBody>
      </p:sp>
      <p:sp>
        <p:nvSpPr>
          <p:cNvPr id="7" name="Rectangle 3">
            <a:extLst>
              <a:ext uri="{FF2B5EF4-FFF2-40B4-BE49-F238E27FC236}">
                <a16:creationId xmlns:a16="http://schemas.microsoft.com/office/drawing/2014/main" id="{9420D1A7-5E56-86F3-57E4-684BBC45AFF2}"/>
              </a:ext>
            </a:extLst>
          </p:cNvPr>
          <p:cNvSpPr txBox="1">
            <a:spLocks noChangeArrowheads="1"/>
          </p:cNvSpPr>
          <p:nvPr/>
        </p:nvSpPr>
        <p:spPr>
          <a:xfrm>
            <a:off x="809595" y="2169708"/>
            <a:ext cx="4683936" cy="3083228"/>
          </a:xfrm>
          <a:prstGeom prst="rect">
            <a:avLst/>
          </a:prstGeom>
          <a:ln>
            <a:solidFill>
              <a:srgbClr val="ED682F"/>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200" dirty="0"/>
              <a:t>Maximum CPU utilization obtained with multiprogramming</a:t>
            </a:r>
          </a:p>
          <a:p>
            <a:pPr algn="just"/>
            <a:r>
              <a:rPr lang="en-US" altLang="en-US" sz="2200" dirty="0"/>
              <a:t>CPU–I/O Burst Cycle – Process execution consists of a </a:t>
            </a:r>
            <a:r>
              <a:rPr lang="en-US" altLang="en-US" sz="2200" b="1" dirty="0">
                <a:solidFill>
                  <a:srgbClr val="3366FF"/>
                </a:solidFill>
              </a:rPr>
              <a:t>cycle</a:t>
            </a:r>
            <a:r>
              <a:rPr lang="en-US" altLang="en-US" sz="2200" dirty="0"/>
              <a:t> of CPU execution and I/O wait</a:t>
            </a:r>
          </a:p>
          <a:p>
            <a:pPr algn="just"/>
            <a:r>
              <a:rPr lang="en-US" altLang="en-US" sz="2200" b="1" dirty="0">
                <a:solidFill>
                  <a:srgbClr val="3366FF"/>
                </a:solidFill>
              </a:rPr>
              <a:t>CPU burst </a:t>
            </a:r>
            <a:r>
              <a:rPr lang="en-US" altLang="en-US" sz="2200" dirty="0"/>
              <a:t>followed by </a:t>
            </a:r>
            <a:r>
              <a:rPr lang="en-US" altLang="en-US" sz="2200" b="1" dirty="0">
                <a:solidFill>
                  <a:srgbClr val="3366FF"/>
                </a:solidFill>
              </a:rPr>
              <a:t>I/O burst</a:t>
            </a:r>
            <a:endParaRPr lang="en-US" altLang="en-US" sz="2200" dirty="0"/>
          </a:p>
          <a:p>
            <a:pPr algn="just"/>
            <a:r>
              <a:rPr lang="en-US" altLang="en-US" sz="2200" dirty="0"/>
              <a:t>CPU burst distribution is of main concern</a:t>
            </a:r>
          </a:p>
          <a:p>
            <a:pPr>
              <a:buFont typeface="Monotype Sorts" pitchFamily="-84" charset="2"/>
              <a:buNone/>
            </a:pPr>
            <a:endParaRPr lang="en-US" altLang="en-US" dirty="0"/>
          </a:p>
        </p:txBody>
      </p:sp>
      <p:pic>
        <p:nvPicPr>
          <p:cNvPr id="8" name="Picture 1" descr="6_01.pdf">
            <a:extLst>
              <a:ext uri="{FF2B5EF4-FFF2-40B4-BE49-F238E27FC236}">
                <a16:creationId xmlns:a16="http://schemas.microsoft.com/office/drawing/2014/main" id="{23C9D7B4-CDD5-C0AD-AB76-44A4FA6511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27663" y="1458550"/>
            <a:ext cx="2360613"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491381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094C4-41DB-65EE-1F35-BEC3C994891E}"/>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2C2B9AF9-3D91-19F3-E8C5-7D99892D993F}"/>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B8DC059D-21B7-5C0C-FBBA-2A7A0E6F18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A4B3A23C-92A9-92E6-5E12-B3F8467E2536}"/>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CPU Scheduling</a:t>
            </a:r>
            <a:endParaRPr lang="en-US" altLang="zh-TW" sz="3600" dirty="0">
              <a:solidFill>
                <a:srgbClr val="FF6600"/>
              </a:solidFill>
              <a:latin typeface="Aharoni" pitchFamily="2" charset="-79"/>
              <a:cs typeface="Aharoni" pitchFamily="2" charset="-79"/>
            </a:endParaRPr>
          </a:p>
        </p:txBody>
      </p:sp>
      <p:sp>
        <p:nvSpPr>
          <p:cNvPr id="5" name="TextBox 4">
            <a:extLst>
              <a:ext uri="{FF2B5EF4-FFF2-40B4-BE49-F238E27FC236}">
                <a16:creationId xmlns:a16="http://schemas.microsoft.com/office/drawing/2014/main" id="{FB511EED-1662-4FAE-6A71-8FE6BFA3085A}"/>
              </a:ext>
            </a:extLst>
          </p:cNvPr>
          <p:cNvSpPr txBox="1"/>
          <p:nvPr/>
        </p:nvSpPr>
        <p:spPr>
          <a:xfrm>
            <a:off x="848738" y="1458550"/>
            <a:ext cx="2448939" cy="369332"/>
          </a:xfrm>
          <a:prstGeom prst="rect">
            <a:avLst/>
          </a:prstGeom>
          <a:noFill/>
        </p:spPr>
        <p:txBody>
          <a:bodyPr wrap="square">
            <a:spAutoFit/>
          </a:bodyPr>
          <a:lstStyle/>
          <a:p>
            <a:r>
              <a:rPr lang="pl-PL" sz="1800" b="0" i="0" u="none" strike="noStrike" baseline="0" dirty="0">
                <a:solidFill>
                  <a:srgbClr val="231F20"/>
                </a:solidFill>
                <a:highlight>
                  <a:srgbClr val="00FFFF"/>
                </a:highlight>
                <a:latin typeface="HelveticaNeue-MediumExt"/>
              </a:rPr>
              <a:t>CPU–I/O Burst Cycle</a:t>
            </a:r>
            <a:endParaRPr lang="en-IN" dirty="0">
              <a:highlight>
                <a:srgbClr val="00FFFF"/>
              </a:highlight>
            </a:endParaRPr>
          </a:p>
        </p:txBody>
      </p:sp>
      <p:pic>
        <p:nvPicPr>
          <p:cNvPr id="2" name="Picture 9">
            <a:extLst>
              <a:ext uri="{FF2B5EF4-FFF2-40B4-BE49-F238E27FC236}">
                <a16:creationId xmlns:a16="http://schemas.microsoft.com/office/drawing/2014/main" id="{286EFED6-EA2F-131C-58B9-1381B579B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288" y="1720141"/>
            <a:ext cx="5721350" cy="380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FC8E3B11-4A29-6B8F-9AF4-B1D23C0ABB5A}"/>
              </a:ext>
            </a:extLst>
          </p:cNvPr>
          <p:cNvSpPr txBox="1"/>
          <p:nvPr/>
        </p:nvSpPr>
        <p:spPr>
          <a:xfrm>
            <a:off x="654185" y="2145431"/>
            <a:ext cx="4948947" cy="1754326"/>
          </a:xfrm>
          <a:prstGeom prst="rect">
            <a:avLst/>
          </a:prstGeom>
          <a:noFill/>
        </p:spPr>
        <p:txBody>
          <a:bodyPr wrap="square">
            <a:spAutoFit/>
          </a:bodyPr>
          <a:lstStyle/>
          <a:p>
            <a:pPr algn="just"/>
            <a:r>
              <a:rPr lang="en-US" b="0" i="0" u="none" strike="noStrike" baseline="0" dirty="0">
                <a:solidFill>
                  <a:srgbClr val="231F20"/>
                </a:solidFill>
              </a:rPr>
              <a:t>The durations of CPU bursts have been measured extensively. </a:t>
            </a:r>
          </a:p>
          <a:p>
            <a:pPr algn="just"/>
            <a:endParaRPr lang="en-US" dirty="0">
              <a:solidFill>
                <a:srgbClr val="231F20"/>
              </a:solidFill>
            </a:endParaRPr>
          </a:p>
          <a:p>
            <a:pPr algn="just"/>
            <a:r>
              <a:rPr lang="en-US" b="0" i="0" u="none" strike="noStrike" baseline="0" dirty="0">
                <a:solidFill>
                  <a:srgbClr val="231F20"/>
                </a:solidFill>
              </a:rPr>
              <a:t>Although they vary greatly from process to process and from computer to computer, they tend to have a frequency curve</a:t>
            </a:r>
            <a:endParaRPr lang="en-IN" dirty="0"/>
          </a:p>
        </p:txBody>
      </p:sp>
    </p:spTree>
    <p:extLst>
      <p:ext uri="{BB962C8B-B14F-4D97-AF65-F5344CB8AC3E}">
        <p14:creationId xmlns:p14="http://schemas.microsoft.com/office/powerpoint/2010/main" val="5472982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A5971-B1E7-79EE-A3A5-791B9D8F01F5}"/>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90E9BF76-1BE0-12F4-D640-D36D66A72E13}"/>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C808E1A1-5BCF-92C2-352B-B895181E19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D0376957-7CE2-2733-428F-4F4FD5090446}"/>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CPU Scheduling</a:t>
            </a:r>
            <a:endParaRPr lang="en-US" altLang="zh-TW" sz="3600" dirty="0">
              <a:solidFill>
                <a:srgbClr val="FF6600"/>
              </a:solidFill>
              <a:latin typeface="Aharoni" pitchFamily="2" charset="-79"/>
              <a:cs typeface="Aharoni" pitchFamily="2" charset="-79"/>
            </a:endParaRPr>
          </a:p>
        </p:txBody>
      </p:sp>
      <p:sp>
        <p:nvSpPr>
          <p:cNvPr id="5" name="TextBox 4">
            <a:extLst>
              <a:ext uri="{FF2B5EF4-FFF2-40B4-BE49-F238E27FC236}">
                <a16:creationId xmlns:a16="http://schemas.microsoft.com/office/drawing/2014/main" id="{FA62A7F5-040A-2A22-9B2B-A469098E37A9}"/>
              </a:ext>
            </a:extLst>
          </p:cNvPr>
          <p:cNvSpPr txBox="1"/>
          <p:nvPr/>
        </p:nvSpPr>
        <p:spPr>
          <a:xfrm>
            <a:off x="848738" y="1122066"/>
            <a:ext cx="2448939" cy="369332"/>
          </a:xfrm>
          <a:prstGeom prst="rect">
            <a:avLst/>
          </a:prstGeom>
          <a:noFill/>
        </p:spPr>
        <p:txBody>
          <a:bodyPr wrap="square">
            <a:spAutoFit/>
          </a:bodyPr>
          <a:lstStyle/>
          <a:p>
            <a:r>
              <a:rPr lang="pl-PL" sz="1800" b="0" i="0" u="none" strike="noStrike" baseline="0" dirty="0">
                <a:solidFill>
                  <a:srgbClr val="231F20"/>
                </a:solidFill>
                <a:highlight>
                  <a:srgbClr val="00FFFF"/>
                </a:highlight>
                <a:latin typeface="HelveticaNeue-MediumExt"/>
              </a:rPr>
              <a:t>CPU</a:t>
            </a:r>
            <a:r>
              <a:rPr lang="en-IN" sz="1800" b="0" i="0" u="none" strike="noStrike" baseline="0" dirty="0">
                <a:solidFill>
                  <a:srgbClr val="231F20"/>
                </a:solidFill>
                <a:highlight>
                  <a:srgbClr val="00FFFF"/>
                </a:highlight>
                <a:latin typeface="HelveticaNeue-MediumExt"/>
              </a:rPr>
              <a:t> Scheduler</a:t>
            </a:r>
            <a:endParaRPr lang="en-IN" dirty="0">
              <a:highlight>
                <a:srgbClr val="00FFFF"/>
              </a:highlight>
            </a:endParaRPr>
          </a:p>
        </p:txBody>
      </p:sp>
      <p:sp>
        <p:nvSpPr>
          <p:cNvPr id="4" name="Rectangle 3">
            <a:extLst>
              <a:ext uri="{FF2B5EF4-FFF2-40B4-BE49-F238E27FC236}">
                <a16:creationId xmlns:a16="http://schemas.microsoft.com/office/drawing/2014/main" id="{3390586F-177C-73D3-A081-6978DB06F07E}"/>
              </a:ext>
            </a:extLst>
          </p:cNvPr>
          <p:cNvSpPr txBox="1">
            <a:spLocks noChangeArrowheads="1"/>
          </p:cNvSpPr>
          <p:nvPr/>
        </p:nvSpPr>
        <p:spPr>
          <a:xfrm>
            <a:off x="848738" y="1578031"/>
            <a:ext cx="10688266" cy="4786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15" indent="-342815">
              <a:buFont typeface="Monotype Sorts" charset="2"/>
              <a:buChar char="n"/>
              <a:defRPr/>
            </a:pPr>
            <a:r>
              <a:rPr lang="en-US" sz="2400" b="1" dirty="0">
                <a:solidFill>
                  <a:srgbClr val="3366FF"/>
                </a:solidFill>
                <a:ea typeface="ＭＳ Ｐゴシック" charset="0"/>
                <a:cs typeface="ＭＳ Ｐゴシック" charset="0"/>
              </a:rPr>
              <a:t>Short-term scheduler </a:t>
            </a:r>
            <a:r>
              <a:rPr lang="en-US" sz="2400" dirty="0">
                <a:ea typeface="ＭＳ Ｐゴシック" charset="-128"/>
              </a:rPr>
              <a:t>selects from among the processes in the ready queue, and allocates the CPU to one of them</a:t>
            </a:r>
          </a:p>
          <a:p>
            <a:pPr marL="742765" lvl="1" indent="-285680">
              <a:buFont typeface="Monotype Sorts" charset="2"/>
              <a:buChar char="l"/>
              <a:defRPr/>
            </a:pPr>
            <a:r>
              <a:rPr lang="en-US" sz="2000" dirty="0">
                <a:ea typeface="ＭＳ Ｐゴシック" charset="-128"/>
              </a:rPr>
              <a:t>Queue may be ordered in various ways</a:t>
            </a:r>
          </a:p>
          <a:p>
            <a:pPr marL="342815" indent="-342815">
              <a:buFont typeface="Monotype Sorts" charset="2"/>
              <a:buChar char="n"/>
              <a:defRPr/>
            </a:pPr>
            <a:r>
              <a:rPr lang="en-US" sz="2200" dirty="0">
                <a:ea typeface="ＭＳ Ｐゴシック" charset="-128"/>
              </a:rPr>
              <a:t>CPU scheduling decisions may take place when a process:</a:t>
            </a:r>
          </a:p>
          <a:p>
            <a:pPr marL="799900" lvl="1" indent="-342815">
              <a:buFont typeface="Monotype Sorts" pitchFamily="-84" charset="2"/>
              <a:buNone/>
              <a:defRPr/>
            </a:pPr>
            <a:r>
              <a:rPr lang="en-US" sz="2000" dirty="0">
                <a:solidFill>
                  <a:srgbClr val="CC6600"/>
                </a:solidFill>
                <a:ea typeface="ＭＳ Ｐゴシック" charset="-128"/>
              </a:rPr>
              <a:t>1.</a:t>
            </a:r>
            <a:r>
              <a:rPr lang="en-US" dirty="0">
                <a:solidFill>
                  <a:srgbClr val="CC6600"/>
                </a:solidFill>
                <a:ea typeface="ＭＳ Ｐゴシック" charset="-128"/>
              </a:rPr>
              <a:t>	</a:t>
            </a:r>
            <a:r>
              <a:rPr lang="en-US" sz="2000" dirty="0">
                <a:solidFill>
                  <a:srgbClr val="FF6600"/>
                </a:solidFill>
                <a:ea typeface="ＭＳ Ｐゴシック" charset="-128"/>
              </a:rPr>
              <a:t>Switches from running to waiting state</a:t>
            </a:r>
          </a:p>
          <a:p>
            <a:pPr marL="799900" lvl="1" indent="-342815">
              <a:buFont typeface="Monotype Sorts" pitchFamily="-84" charset="2"/>
              <a:buNone/>
              <a:defRPr/>
            </a:pPr>
            <a:r>
              <a:rPr lang="en-US" sz="2000" dirty="0">
                <a:solidFill>
                  <a:srgbClr val="FF6600"/>
                </a:solidFill>
                <a:ea typeface="ＭＳ Ｐゴシック" charset="-128"/>
              </a:rPr>
              <a:t>2.	Switches from running to ready state</a:t>
            </a:r>
          </a:p>
          <a:p>
            <a:pPr marL="799900" lvl="1" indent="-342815">
              <a:buFont typeface="Monotype Sorts" pitchFamily="-84" charset="2"/>
              <a:buNone/>
              <a:defRPr/>
            </a:pPr>
            <a:r>
              <a:rPr lang="en-US" sz="2000" dirty="0">
                <a:solidFill>
                  <a:srgbClr val="FF6600"/>
                </a:solidFill>
                <a:ea typeface="ＭＳ Ｐゴシック" charset="-128"/>
              </a:rPr>
              <a:t>3.	Switches from waiting to ready</a:t>
            </a:r>
          </a:p>
          <a:p>
            <a:pPr marL="799900" lvl="1" indent="-342815">
              <a:buFont typeface="Monotype Sorts" charset="2"/>
              <a:buAutoNum type="arabicPeriod" startAt="4"/>
              <a:defRPr/>
            </a:pPr>
            <a:r>
              <a:rPr lang="en-US" sz="2000" dirty="0">
                <a:solidFill>
                  <a:srgbClr val="FF6600"/>
                </a:solidFill>
                <a:ea typeface="ＭＳ Ｐゴシック" charset="-128"/>
              </a:rPr>
              <a:t>Terminates</a:t>
            </a:r>
          </a:p>
          <a:p>
            <a:pPr marL="342815" indent="-342815">
              <a:buFont typeface="Monotype Sorts" charset="2"/>
              <a:buChar char="n"/>
              <a:defRPr/>
            </a:pPr>
            <a:r>
              <a:rPr lang="en-US" sz="2200" dirty="0">
                <a:ea typeface="ＭＳ Ｐゴシック" charset="-128"/>
              </a:rPr>
              <a:t>Scheduling under 1 and 4 is </a:t>
            </a:r>
            <a:r>
              <a:rPr lang="en-US" sz="2200" b="1" dirty="0" err="1">
                <a:solidFill>
                  <a:srgbClr val="3366FF"/>
                </a:solidFill>
                <a:ea typeface="ＭＳ Ｐゴシック" charset="0"/>
                <a:cs typeface="ＭＳ Ｐゴシック" charset="0"/>
              </a:rPr>
              <a:t>nonpreemptive</a:t>
            </a:r>
            <a:endParaRPr lang="en-US" sz="2200" b="1" dirty="0">
              <a:solidFill>
                <a:srgbClr val="3366FF"/>
              </a:solidFill>
              <a:ea typeface="ＭＳ Ｐゴシック" charset="0"/>
              <a:cs typeface="ＭＳ Ｐゴシック" charset="0"/>
            </a:endParaRPr>
          </a:p>
          <a:p>
            <a:pPr marL="342815" indent="-342815">
              <a:buFont typeface="Monotype Sorts" charset="2"/>
              <a:buChar char="n"/>
              <a:defRPr/>
            </a:pPr>
            <a:r>
              <a:rPr lang="en-US" sz="2200" dirty="0">
                <a:ea typeface="ＭＳ Ｐゴシック" charset="-128"/>
              </a:rPr>
              <a:t>All other scheduling is </a:t>
            </a:r>
            <a:r>
              <a:rPr lang="en-US" sz="2200" b="1" dirty="0">
                <a:solidFill>
                  <a:srgbClr val="3366FF"/>
                </a:solidFill>
                <a:ea typeface="ＭＳ Ｐゴシック" charset="0"/>
                <a:cs typeface="ＭＳ Ｐゴシック" charset="0"/>
              </a:rPr>
              <a:t>preemptive</a:t>
            </a:r>
          </a:p>
          <a:p>
            <a:pPr marL="742765" lvl="1" indent="-285680">
              <a:buFont typeface="Monotype Sorts" charset="2"/>
              <a:buChar char="l"/>
              <a:defRPr/>
            </a:pPr>
            <a:r>
              <a:rPr lang="en-US" sz="2000" dirty="0">
                <a:solidFill>
                  <a:srgbClr val="FF6600"/>
                </a:solidFill>
                <a:ea typeface="ＭＳ Ｐゴシック" charset="-128"/>
              </a:rPr>
              <a:t>Consider access to shared data</a:t>
            </a:r>
          </a:p>
          <a:p>
            <a:pPr marL="742765" lvl="1" indent="-285680">
              <a:buFont typeface="Monotype Sorts" charset="2"/>
              <a:buChar char="l"/>
              <a:defRPr/>
            </a:pPr>
            <a:r>
              <a:rPr lang="en-US" sz="2000" dirty="0">
                <a:solidFill>
                  <a:srgbClr val="FF6600"/>
                </a:solidFill>
                <a:ea typeface="ＭＳ Ｐゴシック" charset="-128"/>
              </a:rPr>
              <a:t>Consider preemption while in kernel mode</a:t>
            </a:r>
          </a:p>
          <a:p>
            <a:pPr marL="742765" lvl="1" indent="-285680">
              <a:buFont typeface="Monotype Sorts" charset="2"/>
              <a:buChar char="l"/>
              <a:defRPr/>
            </a:pPr>
            <a:r>
              <a:rPr lang="en-US" sz="2000" dirty="0">
                <a:solidFill>
                  <a:srgbClr val="FF6600"/>
                </a:solidFill>
                <a:ea typeface="ＭＳ Ｐゴシック" charset="-128"/>
              </a:rPr>
              <a:t>Consider interrupts occurring during crucial OS activities</a:t>
            </a:r>
          </a:p>
        </p:txBody>
      </p:sp>
    </p:spTree>
    <p:extLst>
      <p:ext uri="{BB962C8B-B14F-4D97-AF65-F5344CB8AC3E}">
        <p14:creationId xmlns:p14="http://schemas.microsoft.com/office/powerpoint/2010/main" val="33187501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EECE0-1945-9B01-74B0-35B845B3270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8D3E406E-D18B-423F-D383-FF988C0163E5}"/>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152515C3-7465-D6C0-D0AE-C8B37F06C6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7FBA1169-7EC4-8D46-8551-F2CF4B979229}"/>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CPU Scheduling</a:t>
            </a:r>
            <a:endParaRPr lang="en-US" altLang="zh-TW" sz="3600" dirty="0">
              <a:solidFill>
                <a:srgbClr val="FF6600"/>
              </a:solidFill>
              <a:latin typeface="Aharoni" pitchFamily="2" charset="-79"/>
              <a:cs typeface="Aharoni" pitchFamily="2" charset="-79"/>
            </a:endParaRPr>
          </a:p>
        </p:txBody>
      </p:sp>
      <p:sp>
        <p:nvSpPr>
          <p:cNvPr id="5" name="TextBox 4">
            <a:extLst>
              <a:ext uri="{FF2B5EF4-FFF2-40B4-BE49-F238E27FC236}">
                <a16:creationId xmlns:a16="http://schemas.microsoft.com/office/drawing/2014/main" id="{C5F0B81C-F44C-C7BD-68D1-FFFA7D39BC92}"/>
              </a:ext>
            </a:extLst>
          </p:cNvPr>
          <p:cNvSpPr txBox="1"/>
          <p:nvPr/>
        </p:nvSpPr>
        <p:spPr>
          <a:xfrm>
            <a:off x="848738" y="1122066"/>
            <a:ext cx="2448939" cy="369332"/>
          </a:xfrm>
          <a:prstGeom prst="rect">
            <a:avLst/>
          </a:prstGeom>
          <a:noFill/>
        </p:spPr>
        <p:txBody>
          <a:bodyPr wrap="square">
            <a:spAutoFit/>
          </a:bodyPr>
          <a:lstStyle/>
          <a:p>
            <a:r>
              <a:rPr lang="en-IN" sz="1800" b="0" i="0" u="none" strike="noStrike" baseline="0" dirty="0">
                <a:solidFill>
                  <a:srgbClr val="231F20"/>
                </a:solidFill>
                <a:highlight>
                  <a:srgbClr val="00FFFF"/>
                </a:highlight>
                <a:latin typeface="HelveticaNeue-MediumExt"/>
              </a:rPr>
              <a:t>Dispatcher</a:t>
            </a:r>
            <a:endParaRPr lang="en-IN" dirty="0">
              <a:highlight>
                <a:srgbClr val="00FFFF"/>
              </a:highlight>
            </a:endParaRPr>
          </a:p>
        </p:txBody>
      </p:sp>
      <p:sp>
        <p:nvSpPr>
          <p:cNvPr id="2" name="Rectangle 3">
            <a:extLst>
              <a:ext uri="{FF2B5EF4-FFF2-40B4-BE49-F238E27FC236}">
                <a16:creationId xmlns:a16="http://schemas.microsoft.com/office/drawing/2014/main" id="{2D6F3763-B402-7619-87EA-6B60FD34F747}"/>
              </a:ext>
            </a:extLst>
          </p:cNvPr>
          <p:cNvSpPr txBox="1">
            <a:spLocks noChangeArrowheads="1"/>
          </p:cNvSpPr>
          <p:nvPr/>
        </p:nvSpPr>
        <p:spPr>
          <a:xfrm>
            <a:off x="848738" y="1634196"/>
            <a:ext cx="10299160" cy="29669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t>Dispatcher module gives control of the CPU to the process selected by the short-term scheduler; this involves:</a:t>
            </a:r>
          </a:p>
          <a:p>
            <a:pPr lvl="1"/>
            <a:r>
              <a:rPr lang="en-US" altLang="en-US" sz="2000" dirty="0"/>
              <a:t>switching context</a:t>
            </a:r>
          </a:p>
          <a:p>
            <a:pPr lvl="1"/>
            <a:r>
              <a:rPr lang="en-US" altLang="en-US" sz="2000" dirty="0"/>
              <a:t>switching to user mode</a:t>
            </a:r>
          </a:p>
          <a:p>
            <a:pPr lvl="1"/>
            <a:r>
              <a:rPr lang="en-US" altLang="en-US" sz="2000" dirty="0"/>
              <a:t>jumping to the proper location in the user program to restart that program</a:t>
            </a:r>
          </a:p>
          <a:p>
            <a:r>
              <a:rPr lang="en-US" altLang="en-US" sz="2400" b="1" dirty="0">
                <a:solidFill>
                  <a:srgbClr val="3366FF"/>
                </a:solidFill>
              </a:rPr>
              <a:t>Dispatch latency </a:t>
            </a:r>
            <a:r>
              <a:rPr lang="en-US" altLang="en-US" sz="2400" dirty="0"/>
              <a:t>– time it takes for the dispatcher to stop one process and start another running</a:t>
            </a:r>
          </a:p>
        </p:txBody>
      </p:sp>
    </p:spTree>
    <p:extLst>
      <p:ext uri="{BB962C8B-B14F-4D97-AF65-F5344CB8AC3E}">
        <p14:creationId xmlns:p14="http://schemas.microsoft.com/office/powerpoint/2010/main" val="8007217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191AC-8AE3-A4A4-DD2A-9ECB7E4F490B}"/>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3083B0DD-3D2B-CC8D-5ABD-4CD10D48C6D2}"/>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66700D1E-6628-A56B-033F-49F8836E69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07DEE8EB-63A9-CC72-543E-627966098546}"/>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CPU Scheduling</a:t>
            </a:r>
            <a:endParaRPr lang="en-US" altLang="zh-TW" sz="3600" dirty="0">
              <a:solidFill>
                <a:srgbClr val="FF6600"/>
              </a:solidFill>
              <a:latin typeface="Aharoni" pitchFamily="2" charset="-79"/>
              <a:cs typeface="Aharoni" pitchFamily="2" charset="-79"/>
            </a:endParaRPr>
          </a:p>
        </p:txBody>
      </p:sp>
      <p:sp>
        <p:nvSpPr>
          <p:cNvPr id="5" name="TextBox 4">
            <a:extLst>
              <a:ext uri="{FF2B5EF4-FFF2-40B4-BE49-F238E27FC236}">
                <a16:creationId xmlns:a16="http://schemas.microsoft.com/office/drawing/2014/main" id="{3E8E7289-76C4-89FC-BAC2-7944114D201D}"/>
              </a:ext>
            </a:extLst>
          </p:cNvPr>
          <p:cNvSpPr txBox="1"/>
          <p:nvPr/>
        </p:nvSpPr>
        <p:spPr>
          <a:xfrm>
            <a:off x="848738" y="1122066"/>
            <a:ext cx="2448939" cy="369332"/>
          </a:xfrm>
          <a:prstGeom prst="rect">
            <a:avLst/>
          </a:prstGeom>
          <a:noFill/>
        </p:spPr>
        <p:txBody>
          <a:bodyPr wrap="square">
            <a:spAutoFit/>
          </a:bodyPr>
          <a:lstStyle/>
          <a:p>
            <a:r>
              <a:rPr lang="en-IN" sz="1800" b="0" i="0" u="none" strike="noStrike" baseline="0" dirty="0">
                <a:solidFill>
                  <a:srgbClr val="231F20"/>
                </a:solidFill>
                <a:highlight>
                  <a:srgbClr val="00FFFF"/>
                </a:highlight>
                <a:latin typeface="HelveticaNeue-MediumExt"/>
              </a:rPr>
              <a:t>Scheduling Criteria</a:t>
            </a:r>
            <a:endParaRPr lang="en-IN" dirty="0">
              <a:highlight>
                <a:srgbClr val="00FFFF"/>
              </a:highlight>
            </a:endParaRPr>
          </a:p>
        </p:txBody>
      </p:sp>
      <p:sp>
        <p:nvSpPr>
          <p:cNvPr id="4" name="Rectangle 3">
            <a:extLst>
              <a:ext uri="{FF2B5EF4-FFF2-40B4-BE49-F238E27FC236}">
                <a16:creationId xmlns:a16="http://schemas.microsoft.com/office/drawing/2014/main" id="{F38642B0-9BF6-7A33-2C8C-18305B08FC41}"/>
              </a:ext>
            </a:extLst>
          </p:cNvPr>
          <p:cNvSpPr txBox="1">
            <a:spLocks noChangeArrowheads="1"/>
          </p:cNvSpPr>
          <p:nvPr/>
        </p:nvSpPr>
        <p:spPr>
          <a:xfrm>
            <a:off x="943176" y="1729214"/>
            <a:ext cx="10574371" cy="43552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altLang="en-US" sz="2400" b="1" dirty="0"/>
              <a:t>CPU utilization </a:t>
            </a:r>
            <a:r>
              <a:rPr lang="en-US" altLang="en-US" sz="2400" dirty="0"/>
              <a:t>– keep the CPU as busy as possible</a:t>
            </a:r>
          </a:p>
          <a:p>
            <a:pPr algn="just">
              <a:lnSpc>
                <a:spcPct val="150000"/>
              </a:lnSpc>
            </a:pPr>
            <a:r>
              <a:rPr lang="en-US" altLang="en-US" sz="2400" b="1" dirty="0"/>
              <a:t>Throughput</a:t>
            </a:r>
            <a:r>
              <a:rPr lang="en-US" altLang="en-US" sz="2400" dirty="0"/>
              <a:t> – # of processes that complete their execution per time unit</a:t>
            </a:r>
          </a:p>
          <a:p>
            <a:pPr algn="just">
              <a:lnSpc>
                <a:spcPct val="150000"/>
              </a:lnSpc>
            </a:pPr>
            <a:r>
              <a:rPr lang="en-US" altLang="en-US" sz="2400" b="1" dirty="0"/>
              <a:t>Turnaround time </a:t>
            </a:r>
            <a:r>
              <a:rPr lang="en-US" altLang="en-US" sz="2400" dirty="0"/>
              <a:t>– the amount of time to execute a particular process</a:t>
            </a:r>
          </a:p>
          <a:p>
            <a:pPr algn="just">
              <a:lnSpc>
                <a:spcPct val="150000"/>
              </a:lnSpc>
            </a:pPr>
            <a:r>
              <a:rPr lang="en-US" altLang="en-US" sz="2400" b="1" dirty="0"/>
              <a:t>Waiting time </a:t>
            </a:r>
            <a:r>
              <a:rPr lang="en-US" altLang="en-US" sz="2400" dirty="0"/>
              <a:t>– the amount of time a process has been waiting in the ready queue</a:t>
            </a:r>
          </a:p>
          <a:p>
            <a:pPr algn="just">
              <a:lnSpc>
                <a:spcPct val="150000"/>
              </a:lnSpc>
            </a:pPr>
            <a:r>
              <a:rPr lang="en-US" altLang="en-US" sz="2400" b="1" dirty="0"/>
              <a:t>Response time </a:t>
            </a:r>
            <a:r>
              <a:rPr lang="en-US" altLang="en-US" sz="2400" dirty="0"/>
              <a:t>– the amount of time it takes from when a request was submitted until the first response is produced, not output  (for the time-sharing environment)</a:t>
            </a:r>
          </a:p>
        </p:txBody>
      </p:sp>
    </p:spTree>
    <p:extLst>
      <p:ext uri="{BB962C8B-B14F-4D97-AF65-F5344CB8AC3E}">
        <p14:creationId xmlns:p14="http://schemas.microsoft.com/office/powerpoint/2010/main" val="362687497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4CDB3-77DB-1B5B-66B6-41E98362B381}"/>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B7EB5FCC-83DE-C970-C4DE-9DE6D4B0895D}"/>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5" name="Subtitle 4">
            <a:extLst>
              <a:ext uri="{FF2B5EF4-FFF2-40B4-BE49-F238E27FC236}">
                <a16:creationId xmlns:a16="http://schemas.microsoft.com/office/drawing/2014/main" id="{24FF9F4F-71B5-995E-B019-D55DBA852554}"/>
              </a:ext>
            </a:extLst>
          </p:cNvPr>
          <p:cNvSpPr>
            <a:spLocks noGrp="1"/>
          </p:cNvSpPr>
          <p:nvPr>
            <p:ph type="subTitle" idx="1"/>
          </p:nvPr>
        </p:nvSpPr>
        <p:spPr>
          <a:xfrm>
            <a:off x="1047345" y="2601119"/>
            <a:ext cx="9144000" cy="1655762"/>
          </a:xfrm>
        </p:spPr>
        <p:txBody>
          <a:bodyPr>
            <a:normAutofit/>
          </a:bodyPr>
          <a:lstStyle/>
          <a:p>
            <a:r>
              <a:rPr lang="en-US" sz="4400" dirty="0">
                <a:solidFill>
                  <a:srgbClr val="0066CC"/>
                </a:solidFill>
              </a:rPr>
              <a:t>Lecture – 11 </a:t>
            </a:r>
          </a:p>
        </p:txBody>
      </p:sp>
    </p:spTree>
    <p:extLst>
      <p:ext uri="{BB962C8B-B14F-4D97-AF65-F5344CB8AC3E}">
        <p14:creationId xmlns:p14="http://schemas.microsoft.com/office/powerpoint/2010/main" val="3035905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F8C9D-9F66-9210-4AB6-FB539F2EFD2B}"/>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FD0E9E77-EAEC-8280-2416-601472FD6818}"/>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6" name="Title 1">
            <a:extLst>
              <a:ext uri="{FF2B5EF4-FFF2-40B4-BE49-F238E27FC236}">
                <a16:creationId xmlns:a16="http://schemas.microsoft.com/office/drawing/2014/main" id="{1AD5D161-8B58-22E6-F146-0DE95740D210}"/>
              </a:ext>
            </a:extLst>
          </p:cNvPr>
          <p:cNvSpPr txBox="1">
            <a:spLocks/>
          </p:cNvSpPr>
          <p:nvPr/>
        </p:nvSpPr>
        <p:spPr>
          <a:xfrm>
            <a:off x="364043" y="709813"/>
            <a:ext cx="2664296" cy="6480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6600"/>
                </a:solidFill>
              </a:rPr>
              <a:t>Recap</a:t>
            </a:r>
          </a:p>
        </p:txBody>
      </p:sp>
      <p:sp>
        <p:nvSpPr>
          <p:cNvPr id="8" name="Text Placeholder 3">
            <a:extLst>
              <a:ext uri="{FF2B5EF4-FFF2-40B4-BE49-F238E27FC236}">
                <a16:creationId xmlns:a16="http://schemas.microsoft.com/office/drawing/2014/main" id="{0A13DF2B-2D2C-5723-A121-024260160216}"/>
              </a:ext>
            </a:extLst>
          </p:cNvPr>
          <p:cNvSpPr txBox="1">
            <a:spLocks/>
          </p:cNvSpPr>
          <p:nvPr/>
        </p:nvSpPr>
        <p:spPr>
          <a:xfrm>
            <a:off x="735128" y="1611683"/>
            <a:ext cx="8136904" cy="2532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CPU Scheduling</a:t>
            </a:r>
          </a:p>
          <a:p>
            <a:endParaRPr lang="en-US" sz="2400" dirty="0"/>
          </a:p>
          <a:p>
            <a:endParaRPr lang="en-US" sz="2400" dirty="0"/>
          </a:p>
        </p:txBody>
      </p:sp>
    </p:spTree>
    <p:extLst>
      <p:ext uri="{BB962C8B-B14F-4D97-AF65-F5344CB8AC3E}">
        <p14:creationId xmlns:p14="http://schemas.microsoft.com/office/powerpoint/2010/main" val="42315857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EA1D-0783-9BDC-724D-F3C81A51454D}"/>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D00DD2FD-F19A-0AA6-4A34-A35050B62002}"/>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6" name="Title 1">
            <a:extLst>
              <a:ext uri="{FF2B5EF4-FFF2-40B4-BE49-F238E27FC236}">
                <a16:creationId xmlns:a16="http://schemas.microsoft.com/office/drawing/2014/main" id="{6363A79D-DA35-3AFA-E89C-D604703905B8}"/>
              </a:ext>
            </a:extLst>
          </p:cNvPr>
          <p:cNvSpPr txBox="1">
            <a:spLocks/>
          </p:cNvSpPr>
          <p:nvPr/>
        </p:nvSpPr>
        <p:spPr>
          <a:xfrm>
            <a:off x="364043" y="709813"/>
            <a:ext cx="2664296" cy="6480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6600"/>
                </a:solidFill>
              </a:rPr>
              <a:t>Agenda</a:t>
            </a:r>
          </a:p>
        </p:txBody>
      </p:sp>
      <p:sp>
        <p:nvSpPr>
          <p:cNvPr id="8" name="Text Placeholder 3">
            <a:extLst>
              <a:ext uri="{FF2B5EF4-FFF2-40B4-BE49-F238E27FC236}">
                <a16:creationId xmlns:a16="http://schemas.microsoft.com/office/drawing/2014/main" id="{460B6FAE-BCFD-69E5-26C2-398BC496DD9C}"/>
              </a:ext>
            </a:extLst>
          </p:cNvPr>
          <p:cNvSpPr txBox="1">
            <a:spLocks/>
          </p:cNvSpPr>
          <p:nvPr/>
        </p:nvSpPr>
        <p:spPr>
          <a:xfrm>
            <a:off x="735128" y="1611683"/>
            <a:ext cx="8136904" cy="2532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CPU Scheduling Algorithms</a:t>
            </a:r>
          </a:p>
          <a:p>
            <a:pPr lvl="1"/>
            <a:r>
              <a:rPr lang="en-US" sz="2000" dirty="0"/>
              <a:t>FCFS</a:t>
            </a:r>
          </a:p>
          <a:p>
            <a:pPr lvl="1"/>
            <a:r>
              <a:rPr lang="en-US" sz="2000" dirty="0"/>
              <a:t>SJF</a:t>
            </a:r>
          </a:p>
          <a:p>
            <a:pPr lvl="1"/>
            <a:r>
              <a:rPr lang="en-US" sz="2000" dirty="0"/>
              <a:t>Priority</a:t>
            </a:r>
          </a:p>
          <a:p>
            <a:endParaRPr lang="en-US" sz="2400" dirty="0"/>
          </a:p>
          <a:p>
            <a:endParaRPr lang="en-US" sz="2400" dirty="0"/>
          </a:p>
        </p:txBody>
      </p:sp>
    </p:spTree>
    <p:extLst>
      <p:ext uri="{BB962C8B-B14F-4D97-AF65-F5344CB8AC3E}">
        <p14:creationId xmlns:p14="http://schemas.microsoft.com/office/powerpoint/2010/main" val="11007736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94294-E83B-68FB-3ECE-6BF0A70279BD}"/>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9ECF650A-22B4-25D3-7C30-04339A59B492}"/>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6" name="Title 1">
            <a:extLst>
              <a:ext uri="{FF2B5EF4-FFF2-40B4-BE49-F238E27FC236}">
                <a16:creationId xmlns:a16="http://schemas.microsoft.com/office/drawing/2014/main" id="{BAE9631D-315A-AE9F-D8DC-9E833011B97B}"/>
              </a:ext>
            </a:extLst>
          </p:cNvPr>
          <p:cNvSpPr txBox="1">
            <a:spLocks/>
          </p:cNvSpPr>
          <p:nvPr/>
        </p:nvSpPr>
        <p:spPr>
          <a:xfrm>
            <a:off x="364043" y="709813"/>
            <a:ext cx="2664296" cy="6480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6600"/>
                </a:solidFill>
              </a:rPr>
              <a:t>Recap</a:t>
            </a:r>
          </a:p>
        </p:txBody>
      </p:sp>
      <p:sp>
        <p:nvSpPr>
          <p:cNvPr id="8" name="Text Placeholder 3">
            <a:extLst>
              <a:ext uri="{FF2B5EF4-FFF2-40B4-BE49-F238E27FC236}">
                <a16:creationId xmlns:a16="http://schemas.microsoft.com/office/drawing/2014/main" id="{CA3B1D1F-A184-1AAA-F58A-E4B604711E1B}"/>
              </a:ext>
            </a:extLst>
          </p:cNvPr>
          <p:cNvSpPr txBox="1">
            <a:spLocks/>
          </p:cNvSpPr>
          <p:nvPr/>
        </p:nvSpPr>
        <p:spPr>
          <a:xfrm>
            <a:off x="735128" y="1611683"/>
            <a:ext cx="8136904" cy="38884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latin typeface="+mj-lt"/>
                <a:ea typeface="+mj-ea"/>
                <a:cs typeface="+mj-cs"/>
              </a:rPr>
              <a:t>Introduction</a:t>
            </a:r>
          </a:p>
          <a:p>
            <a:r>
              <a:rPr lang="en-US" sz="3000" dirty="0">
                <a:latin typeface="+mj-lt"/>
                <a:ea typeface="+mj-ea"/>
                <a:cs typeface="+mj-cs"/>
              </a:rPr>
              <a:t>Course Objective</a:t>
            </a:r>
          </a:p>
          <a:p>
            <a:r>
              <a:rPr lang="en-US" sz="3000" dirty="0">
                <a:latin typeface="+mj-lt"/>
                <a:ea typeface="+mj-ea"/>
                <a:cs typeface="+mj-cs"/>
              </a:rPr>
              <a:t>Course Outcomes</a:t>
            </a:r>
          </a:p>
          <a:p>
            <a:r>
              <a:rPr lang="en-US" sz="3000" dirty="0">
                <a:latin typeface="+mj-lt"/>
                <a:ea typeface="+mj-ea"/>
                <a:cs typeface="+mj-cs"/>
              </a:rPr>
              <a:t>Quick look at Syllabus</a:t>
            </a:r>
          </a:p>
          <a:p>
            <a:r>
              <a:rPr lang="en-US" sz="3000" dirty="0">
                <a:latin typeface="+mj-lt"/>
                <a:ea typeface="+mj-ea"/>
                <a:cs typeface="+mj-cs"/>
              </a:rPr>
              <a:t>Text Book</a:t>
            </a:r>
          </a:p>
          <a:p>
            <a:r>
              <a:rPr lang="en-US" sz="3000" dirty="0">
                <a:latin typeface="+mj-lt"/>
                <a:ea typeface="+mj-ea"/>
                <a:cs typeface="+mj-cs"/>
              </a:rPr>
              <a:t>Continuous Assessment</a:t>
            </a:r>
          </a:p>
          <a:p>
            <a:pPr>
              <a:buFont typeface="Wingdings" panose="05000000000000000000" pitchFamily="2" charset="2"/>
              <a:buChar char="§"/>
            </a:pPr>
            <a:endParaRPr lang="en-US" sz="2400" dirty="0">
              <a:latin typeface="Roboto Medium" pitchFamily="2" charset="0"/>
              <a:ea typeface="Roboto Medium" pitchFamily="2" charset="0"/>
              <a:cs typeface="Roboto Medium" pitchFamily="2" charset="0"/>
            </a:endParaRPr>
          </a:p>
        </p:txBody>
      </p:sp>
    </p:spTree>
    <p:extLst>
      <p:ext uri="{BB962C8B-B14F-4D97-AF65-F5344CB8AC3E}">
        <p14:creationId xmlns:p14="http://schemas.microsoft.com/office/powerpoint/2010/main" val="27336987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8BC51-7A0D-905D-52D0-FE433E2FA5F7}"/>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5B820241-EB7E-310C-0C7C-9432F94F4315}"/>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56999200-E5BF-48DA-31C1-CA3D1E0F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912BD357-1525-65BA-1675-CD6F0A45459C}"/>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CPU Scheduling</a:t>
            </a:r>
            <a:endParaRPr lang="en-US" altLang="zh-TW" sz="3600" dirty="0">
              <a:solidFill>
                <a:srgbClr val="FF6600"/>
              </a:solidFill>
              <a:latin typeface="Aharoni" pitchFamily="2" charset="-79"/>
              <a:cs typeface="Aharoni" pitchFamily="2" charset="-79"/>
            </a:endParaRPr>
          </a:p>
        </p:txBody>
      </p:sp>
      <p:sp>
        <p:nvSpPr>
          <p:cNvPr id="5" name="TextBox 4">
            <a:extLst>
              <a:ext uri="{FF2B5EF4-FFF2-40B4-BE49-F238E27FC236}">
                <a16:creationId xmlns:a16="http://schemas.microsoft.com/office/drawing/2014/main" id="{857E052F-9EE3-D7BE-5A7C-452C05067C99}"/>
              </a:ext>
            </a:extLst>
          </p:cNvPr>
          <p:cNvSpPr txBox="1"/>
          <p:nvPr/>
        </p:nvSpPr>
        <p:spPr>
          <a:xfrm>
            <a:off x="848738" y="1122066"/>
            <a:ext cx="2448939" cy="369332"/>
          </a:xfrm>
          <a:prstGeom prst="rect">
            <a:avLst/>
          </a:prstGeom>
          <a:noFill/>
        </p:spPr>
        <p:txBody>
          <a:bodyPr wrap="square">
            <a:spAutoFit/>
          </a:bodyPr>
          <a:lstStyle/>
          <a:p>
            <a:r>
              <a:rPr lang="en-IN" sz="1800" b="0" i="0" u="none" strike="noStrike" baseline="0" dirty="0">
                <a:solidFill>
                  <a:srgbClr val="231F20"/>
                </a:solidFill>
                <a:highlight>
                  <a:srgbClr val="00FFFF"/>
                </a:highlight>
                <a:latin typeface="HelveticaNeue-MediumExt"/>
              </a:rPr>
              <a:t>Scheduling Algorithms</a:t>
            </a:r>
            <a:endParaRPr lang="en-IN" dirty="0">
              <a:highlight>
                <a:srgbClr val="00FFFF"/>
              </a:highlight>
            </a:endParaRPr>
          </a:p>
        </p:txBody>
      </p:sp>
      <p:sp>
        <p:nvSpPr>
          <p:cNvPr id="2" name="Rectangle 1">
            <a:extLst>
              <a:ext uri="{FF2B5EF4-FFF2-40B4-BE49-F238E27FC236}">
                <a16:creationId xmlns:a16="http://schemas.microsoft.com/office/drawing/2014/main" id="{F004FED9-8B9D-B597-5CB4-193795FC0F57}"/>
              </a:ext>
            </a:extLst>
          </p:cNvPr>
          <p:cNvSpPr/>
          <p:nvPr/>
        </p:nvSpPr>
        <p:spPr>
          <a:xfrm>
            <a:off x="848738" y="2028217"/>
            <a:ext cx="6914508" cy="2308324"/>
          </a:xfrm>
          <a:prstGeom prst="rect">
            <a:avLst/>
          </a:prstGeom>
        </p:spPr>
        <p:txBody>
          <a:bodyPr wrap="square">
            <a:spAutoFit/>
          </a:bodyPr>
          <a:lstStyle/>
          <a:p>
            <a:pPr marL="457200" indent="-457200" algn="just">
              <a:lnSpc>
                <a:spcPct val="150000"/>
              </a:lnSpc>
              <a:buFont typeface="+mj-lt"/>
              <a:buAutoNum type="arabicPeriod"/>
            </a:pPr>
            <a:r>
              <a:rPr lang="en-IN" sz="2400" dirty="0">
                <a:cs typeface="Times New Roman" pitchFamily="18" charset="0"/>
              </a:rPr>
              <a:t>First-Come, First-Served Scheduling</a:t>
            </a:r>
          </a:p>
          <a:p>
            <a:pPr marL="457200" indent="-457200" algn="just">
              <a:lnSpc>
                <a:spcPct val="150000"/>
              </a:lnSpc>
              <a:buFont typeface="+mj-lt"/>
              <a:buAutoNum type="arabicPeriod"/>
            </a:pPr>
            <a:r>
              <a:rPr lang="en-IN" sz="2400" dirty="0">
                <a:cs typeface="Times New Roman" pitchFamily="18" charset="0"/>
              </a:rPr>
              <a:t>Shortest-Job-First Scheduling</a:t>
            </a:r>
          </a:p>
          <a:p>
            <a:pPr marL="457200" indent="-457200" algn="just">
              <a:lnSpc>
                <a:spcPct val="150000"/>
              </a:lnSpc>
              <a:buFont typeface="+mj-lt"/>
              <a:buAutoNum type="arabicPeriod"/>
            </a:pPr>
            <a:r>
              <a:rPr lang="en-IN" sz="2400" dirty="0">
                <a:cs typeface="Times New Roman" pitchFamily="18" charset="0"/>
              </a:rPr>
              <a:t>Priority Scheduling</a:t>
            </a:r>
          </a:p>
          <a:p>
            <a:pPr algn="just">
              <a:lnSpc>
                <a:spcPct val="150000"/>
              </a:lnSpc>
            </a:pPr>
            <a:endParaRPr lang="en-IN" sz="2400"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1551816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9A99F-24D6-DEB9-2943-E99989B4D2F8}"/>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9B9CD714-1BBA-6C1D-741C-E5BE1E048395}"/>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C19E8C7F-00AA-E2D4-C36E-8C9035875F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E36D24E4-6120-BCC6-60E2-F2FC9E5F4C32}"/>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CPU Scheduling</a:t>
            </a:r>
            <a:endParaRPr lang="en-US" altLang="zh-TW" sz="3600" dirty="0">
              <a:solidFill>
                <a:srgbClr val="FF6600"/>
              </a:solidFill>
              <a:latin typeface="Aharoni" pitchFamily="2" charset="-79"/>
              <a:cs typeface="Aharoni" pitchFamily="2" charset="-79"/>
            </a:endParaRPr>
          </a:p>
        </p:txBody>
      </p:sp>
      <p:sp>
        <p:nvSpPr>
          <p:cNvPr id="5" name="TextBox 4">
            <a:extLst>
              <a:ext uri="{FF2B5EF4-FFF2-40B4-BE49-F238E27FC236}">
                <a16:creationId xmlns:a16="http://schemas.microsoft.com/office/drawing/2014/main" id="{B95460B6-CC9A-C16E-30ED-4CB5622EF551}"/>
              </a:ext>
            </a:extLst>
          </p:cNvPr>
          <p:cNvSpPr txBox="1"/>
          <p:nvPr/>
        </p:nvSpPr>
        <p:spPr>
          <a:xfrm>
            <a:off x="848738" y="1122066"/>
            <a:ext cx="6320547" cy="646331"/>
          </a:xfrm>
          <a:prstGeom prst="rect">
            <a:avLst/>
          </a:prstGeom>
          <a:noFill/>
        </p:spPr>
        <p:txBody>
          <a:bodyPr wrap="square">
            <a:spAutoFit/>
          </a:bodyPr>
          <a:lstStyle/>
          <a:p>
            <a:r>
              <a:rPr lang="en-IN" sz="1800" b="0" i="0" u="none" strike="noStrike" baseline="0" dirty="0">
                <a:solidFill>
                  <a:srgbClr val="231F20"/>
                </a:solidFill>
                <a:highlight>
                  <a:srgbClr val="00FFFF"/>
                </a:highlight>
                <a:latin typeface="HelveticaNeue-MediumExt"/>
              </a:rPr>
              <a:t>Scheduling Algorithms -</a:t>
            </a:r>
            <a:endParaRPr lang="en-IN" sz="1800" dirty="0">
              <a:cs typeface="Times New Roman" pitchFamily="18" charset="0"/>
            </a:endParaRPr>
          </a:p>
          <a:p>
            <a:endParaRPr lang="en-IN" dirty="0">
              <a:highlight>
                <a:srgbClr val="00FFFF"/>
              </a:highlight>
            </a:endParaRPr>
          </a:p>
        </p:txBody>
      </p:sp>
      <p:sp>
        <p:nvSpPr>
          <p:cNvPr id="6" name="TextBox 5">
            <a:extLst>
              <a:ext uri="{FF2B5EF4-FFF2-40B4-BE49-F238E27FC236}">
                <a16:creationId xmlns:a16="http://schemas.microsoft.com/office/drawing/2014/main" id="{492468FF-B1AD-920A-E20F-E320B4D78379}"/>
              </a:ext>
            </a:extLst>
          </p:cNvPr>
          <p:cNvSpPr txBox="1"/>
          <p:nvPr/>
        </p:nvSpPr>
        <p:spPr>
          <a:xfrm>
            <a:off x="848738" y="1642281"/>
            <a:ext cx="6094378" cy="369332"/>
          </a:xfrm>
          <a:prstGeom prst="rect">
            <a:avLst/>
          </a:prstGeom>
          <a:noFill/>
        </p:spPr>
        <p:txBody>
          <a:bodyPr wrap="square">
            <a:spAutoFit/>
          </a:bodyPr>
          <a:lstStyle/>
          <a:p>
            <a:r>
              <a:rPr lang="en-IN" sz="1800" dirty="0">
                <a:highlight>
                  <a:srgbClr val="FFFF00"/>
                </a:highlight>
                <a:cs typeface="Times New Roman" pitchFamily="18" charset="0"/>
              </a:rPr>
              <a:t>First-Come, First-Served (FCFS) Scheduling</a:t>
            </a:r>
            <a:endParaRPr lang="en-IN" dirty="0">
              <a:highlight>
                <a:srgbClr val="FFFF00"/>
              </a:highlight>
            </a:endParaRPr>
          </a:p>
        </p:txBody>
      </p:sp>
      <p:sp>
        <p:nvSpPr>
          <p:cNvPr id="7" name="Rectangle 3">
            <a:extLst>
              <a:ext uri="{FF2B5EF4-FFF2-40B4-BE49-F238E27FC236}">
                <a16:creationId xmlns:a16="http://schemas.microsoft.com/office/drawing/2014/main" id="{B9A98D5A-06C5-0356-3326-DA4023667E2E}"/>
              </a:ext>
            </a:extLst>
          </p:cNvPr>
          <p:cNvSpPr txBox="1">
            <a:spLocks noChangeArrowheads="1"/>
          </p:cNvSpPr>
          <p:nvPr/>
        </p:nvSpPr>
        <p:spPr>
          <a:xfrm>
            <a:off x="1368460" y="2121804"/>
            <a:ext cx="9643251"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onotype Sorts" pitchFamily="-84" charset="2"/>
              <a:buNone/>
              <a:tabLst>
                <a:tab pos="3028950" algn="ctr"/>
                <a:tab pos="4633913" algn="ctr"/>
              </a:tabLst>
            </a:pPr>
            <a:r>
              <a:rPr lang="en-US" altLang="en-US" sz="1600" dirty="0"/>
              <a:t>		</a:t>
            </a:r>
            <a:r>
              <a:rPr lang="en-US" altLang="en-US" sz="2400" u="sng" dirty="0"/>
              <a:t>Process</a:t>
            </a:r>
            <a:r>
              <a:rPr lang="en-US" altLang="en-US" sz="2400" dirty="0"/>
              <a:t>	</a:t>
            </a:r>
            <a:r>
              <a:rPr lang="en-US" altLang="en-US" sz="2400" u="sng" dirty="0"/>
              <a:t>Burst Time	</a:t>
            </a:r>
          </a:p>
          <a:p>
            <a:pPr>
              <a:buFont typeface="Monotype Sorts" pitchFamily="-84" charset="2"/>
              <a:buNone/>
              <a:tabLst>
                <a:tab pos="3028950" algn="ctr"/>
                <a:tab pos="4633913" algn="ctr"/>
              </a:tabLst>
            </a:pPr>
            <a:r>
              <a:rPr lang="en-US" altLang="en-US" sz="2400" dirty="0"/>
              <a:t>		 </a:t>
            </a:r>
            <a:r>
              <a:rPr lang="en-US" altLang="en-US" sz="2400" i="1" dirty="0"/>
              <a:t>P</a:t>
            </a:r>
            <a:r>
              <a:rPr lang="en-US" altLang="en-US" sz="2400" i="1" baseline="-25000" dirty="0"/>
              <a:t>1</a:t>
            </a:r>
            <a:r>
              <a:rPr lang="en-US" altLang="en-US" sz="2400" dirty="0"/>
              <a:t>	24</a:t>
            </a:r>
          </a:p>
          <a:p>
            <a:pPr>
              <a:buFont typeface="Monotype Sorts" pitchFamily="-84" charset="2"/>
              <a:buNone/>
              <a:tabLst>
                <a:tab pos="3028950" algn="ctr"/>
                <a:tab pos="4633913" algn="ctr"/>
              </a:tabLst>
            </a:pPr>
            <a:r>
              <a:rPr lang="en-US" altLang="en-US" sz="2400" dirty="0"/>
              <a:t>		 </a:t>
            </a:r>
            <a:r>
              <a:rPr lang="en-US" altLang="en-US" sz="2400" i="1" dirty="0"/>
              <a:t>P</a:t>
            </a:r>
            <a:r>
              <a:rPr lang="en-US" altLang="en-US" sz="2400" i="1" baseline="-25000" dirty="0"/>
              <a:t>2</a:t>
            </a:r>
            <a:r>
              <a:rPr lang="en-US" altLang="en-US" sz="2400" dirty="0"/>
              <a:t> 	3</a:t>
            </a:r>
          </a:p>
          <a:p>
            <a:pPr>
              <a:buFont typeface="Monotype Sorts" pitchFamily="-84" charset="2"/>
              <a:buNone/>
              <a:tabLst>
                <a:tab pos="3028950" algn="ctr"/>
                <a:tab pos="4633913" algn="ctr"/>
              </a:tabLst>
            </a:pPr>
            <a:r>
              <a:rPr lang="en-US" altLang="en-US" sz="2400" dirty="0"/>
              <a:t>		 </a:t>
            </a:r>
            <a:r>
              <a:rPr lang="en-US" altLang="en-US" sz="2400" i="1" dirty="0"/>
              <a:t>P</a:t>
            </a:r>
            <a:r>
              <a:rPr lang="en-US" altLang="en-US" sz="2400" i="1" baseline="-25000" dirty="0"/>
              <a:t>3	 </a:t>
            </a:r>
            <a:r>
              <a:rPr lang="en-US" altLang="en-US" sz="2400" dirty="0"/>
              <a:t>3</a:t>
            </a:r>
            <a:r>
              <a:rPr lang="en-US" altLang="en-US" sz="2400" i="1" baseline="-25000" dirty="0"/>
              <a:t> </a:t>
            </a:r>
          </a:p>
          <a:p>
            <a:pPr>
              <a:tabLst>
                <a:tab pos="3028950" algn="ctr"/>
                <a:tab pos="4633913" algn="ctr"/>
              </a:tabLst>
            </a:pPr>
            <a:r>
              <a:rPr lang="en-US" altLang="en-US" sz="2400" dirty="0"/>
              <a:t>Suppose that the processes arrive in the order: </a:t>
            </a:r>
            <a:r>
              <a:rPr lang="en-US" altLang="en-US" sz="2400" i="1" dirty="0"/>
              <a:t>P</a:t>
            </a:r>
            <a:r>
              <a:rPr lang="en-US" altLang="en-US" sz="2400" i="1" baseline="-25000" dirty="0"/>
              <a:t>1</a:t>
            </a:r>
            <a:r>
              <a:rPr lang="en-US" altLang="en-US" sz="2400" dirty="0"/>
              <a:t>, </a:t>
            </a:r>
            <a:r>
              <a:rPr lang="en-US" altLang="en-US" sz="2400" i="1" dirty="0"/>
              <a:t>P</a:t>
            </a:r>
            <a:r>
              <a:rPr lang="en-US" altLang="en-US" sz="2400" i="1" baseline="-25000" dirty="0"/>
              <a:t>2</a:t>
            </a:r>
            <a:r>
              <a:rPr lang="en-US" altLang="en-US" sz="2400" dirty="0"/>
              <a:t> , </a:t>
            </a:r>
            <a:r>
              <a:rPr lang="en-US" altLang="en-US" sz="2400" i="1" dirty="0"/>
              <a:t>P</a:t>
            </a:r>
            <a:r>
              <a:rPr lang="en-US" altLang="en-US" sz="2400" i="1" baseline="-25000" dirty="0"/>
              <a:t>3  </a:t>
            </a:r>
            <a:br>
              <a:rPr lang="en-US" altLang="en-US" sz="2400" i="1" baseline="-25000" dirty="0"/>
            </a:br>
            <a:r>
              <a:rPr lang="en-US" altLang="en-US" sz="2400" dirty="0"/>
              <a:t>The Gantt Chart for the schedule is:</a:t>
            </a:r>
            <a:br>
              <a:rPr lang="en-US" altLang="en-US" sz="2400" dirty="0"/>
            </a:br>
            <a:br>
              <a:rPr lang="en-US" altLang="en-US" sz="1600" dirty="0"/>
            </a:br>
            <a:br>
              <a:rPr lang="en-US" altLang="en-US" sz="1600" dirty="0"/>
            </a:br>
            <a:endParaRPr lang="en-US" altLang="en-US" sz="1600" dirty="0"/>
          </a:p>
          <a:p>
            <a:pPr>
              <a:tabLst>
                <a:tab pos="3028950" algn="ctr"/>
                <a:tab pos="4633913" algn="ctr"/>
              </a:tabLst>
            </a:pPr>
            <a:r>
              <a:rPr lang="en-US" altLang="en-US" sz="2400" dirty="0"/>
              <a:t>Waiting time for </a:t>
            </a:r>
            <a:r>
              <a:rPr lang="en-US" altLang="en-US" sz="2400" i="1" dirty="0"/>
              <a:t>P</a:t>
            </a:r>
            <a:r>
              <a:rPr lang="en-US" altLang="en-US" sz="2400" i="1" baseline="-25000" dirty="0"/>
              <a:t>1</a:t>
            </a:r>
            <a:r>
              <a:rPr lang="en-US" altLang="en-US" sz="2400" dirty="0"/>
              <a:t>  = 0; </a:t>
            </a:r>
            <a:r>
              <a:rPr lang="en-US" altLang="en-US" sz="2400" i="1" dirty="0"/>
              <a:t>P</a:t>
            </a:r>
            <a:r>
              <a:rPr lang="en-US" altLang="en-US" sz="2400" i="1" baseline="-25000" dirty="0"/>
              <a:t>2</a:t>
            </a:r>
            <a:r>
              <a:rPr lang="en-US" altLang="en-US" sz="2400" dirty="0"/>
              <a:t>  = 24; </a:t>
            </a:r>
            <a:r>
              <a:rPr lang="en-US" altLang="en-US" sz="2400" i="1" dirty="0"/>
              <a:t>P</a:t>
            </a:r>
            <a:r>
              <a:rPr lang="en-US" altLang="en-US" sz="2400" i="1" baseline="-25000" dirty="0"/>
              <a:t>3 </a:t>
            </a:r>
            <a:r>
              <a:rPr lang="en-US" altLang="en-US" sz="2400" dirty="0"/>
              <a:t>= 27</a:t>
            </a:r>
          </a:p>
          <a:p>
            <a:pPr>
              <a:tabLst>
                <a:tab pos="3028950" algn="ctr"/>
                <a:tab pos="4633913" algn="ctr"/>
              </a:tabLst>
            </a:pPr>
            <a:r>
              <a:rPr lang="en-US" altLang="en-US" sz="2400" dirty="0"/>
              <a:t>Average waiting time:  (0 + 24 + 27)/3 = 17</a:t>
            </a:r>
          </a:p>
        </p:txBody>
      </p:sp>
      <p:pic>
        <p:nvPicPr>
          <p:cNvPr id="8" name="Picture 1">
            <a:extLst>
              <a:ext uri="{FF2B5EF4-FFF2-40B4-BE49-F238E27FC236}">
                <a16:creationId xmlns:a16="http://schemas.microsoft.com/office/drawing/2014/main" id="{8146723A-2947-2FD6-1A8A-469A79625FA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9439" y="4676301"/>
            <a:ext cx="6954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8015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A8F97-5796-FC07-63E3-B0725F374FB7}"/>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A98FB3B-CECB-FEEC-582A-22A22B0EB040}"/>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9C98BB21-5C8B-3540-3989-1BDC4D961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22A2CD5A-2C80-6C49-6A8E-A49E1024978E}"/>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CPU Scheduling</a:t>
            </a:r>
            <a:endParaRPr lang="en-US" altLang="zh-TW" sz="3600" dirty="0">
              <a:solidFill>
                <a:srgbClr val="FF6600"/>
              </a:solidFill>
              <a:latin typeface="Aharoni" pitchFamily="2" charset="-79"/>
              <a:cs typeface="Aharoni" pitchFamily="2" charset="-79"/>
            </a:endParaRPr>
          </a:p>
        </p:txBody>
      </p:sp>
      <p:sp>
        <p:nvSpPr>
          <p:cNvPr id="5" name="TextBox 4">
            <a:extLst>
              <a:ext uri="{FF2B5EF4-FFF2-40B4-BE49-F238E27FC236}">
                <a16:creationId xmlns:a16="http://schemas.microsoft.com/office/drawing/2014/main" id="{1895F42D-C20C-1778-EF92-3D81BB348DC2}"/>
              </a:ext>
            </a:extLst>
          </p:cNvPr>
          <p:cNvSpPr txBox="1"/>
          <p:nvPr/>
        </p:nvSpPr>
        <p:spPr>
          <a:xfrm>
            <a:off x="848738" y="1122066"/>
            <a:ext cx="6320547" cy="646331"/>
          </a:xfrm>
          <a:prstGeom prst="rect">
            <a:avLst/>
          </a:prstGeom>
          <a:noFill/>
        </p:spPr>
        <p:txBody>
          <a:bodyPr wrap="square">
            <a:spAutoFit/>
          </a:bodyPr>
          <a:lstStyle/>
          <a:p>
            <a:r>
              <a:rPr lang="en-IN" sz="1800" b="0" i="0" u="none" strike="noStrike" baseline="0" dirty="0">
                <a:solidFill>
                  <a:srgbClr val="231F20"/>
                </a:solidFill>
                <a:highlight>
                  <a:srgbClr val="00FFFF"/>
                </a:highlight>
                <a:latin typeface="HelveticaNeue-MediumExt"/>
              </a:rPr>
              <a:t>Scheduling Algorithms -</a:t>
            </a:r>
            <a:endParaRPr lang="en-IN" sz="1800" dirty="0">
              <a:cs typeface="Times New Roman" pitchFamily="18" charset="0"/>
            </a:endParaRPr>
          </a:p>
          <a:p>
            <a:endParaRPr lang="en-IN" dirty="0">
              <a:highlight>
                <a:srgbClr val="00FFFF"/>
              </a:highlight>
            </a:endParaRPr>
          </a:p>
        </p:txBody>
      </p:sp>
      <p:sp>
        <p:nvSpPr>
          <p:cNvPr id="6" name="TextBox 5">
            <a:extLst>
              <a:ext uri="{FF2B5EF4-FFF2-40B4-BE49-F238E27FC236}">
                <a16:creationId xmlns:a16="http://schemas.microsoft.com/office/drawing/2014/main" id="{1E84DB98-A491-F8BD-4E69-40BF84F53095}"/>
              </a:ext>
            </a:extLst>
          </p:cNvPr>
          <p:cNvSpPr txBox="1"/>
          <p:nvPr/>
        </p:nvSpPr>
        <p:spPr>
          <a:xfrm>
            <a:off x="848738" y="1642281"/>
            <a:ext cx="6094378" cy="369332"/>
          </a:xfrm>
          <a:prstGeom prst="rect">
            <a:avLst/>
          </a:prstGeom>
          <a:noFill/>
        </p:spPr>
        <p:txBody>
          <a:bodyPr wrap="square">
            <a:spAutoFit/>
          </a:bodyPr>
          <a:lstStyle/>
          <a:p>
            <a:r>
              <a:rPr lang="en-IN" sz="1800" dirty="0">
                <a:highlight>
                  <a:srgbClr val="FFFF00"/>
                </a:highlight>
                <a:cs typeface="Times New Roman" pitchFamily="18" charset="0"/>
              </a:rPr>
              <a:t>First-Come, First-Served (FCFS) Scheduling</a:t>
            </a:r>
            <a:endParaRPr lang="en-IN" dirty="0">
              <a:highlight>
                <a:srgbClr val="FFFF00"/>
              </a:highlight>
            </a:endParaRPr>
          </a:p>
        </p:txBody>
      </p:sp>
      <p:sp>
        <p:nvSpPr>
          <p:cNvPr id="2" name="Rectangle 3">
            <a:extLst>
              <a:ext uri="{FF2B5EF4-FFF2-40B4-BE49-F238E27FC236}">
                <a16:creationId xmlns:a16="http://schemas.microsoft.com/office/drawing/2014/main" id="{14536EAC-AB5A-F388-0A96-388607BD3AD0}"/>
              </a:ext>
            </a:extLst>
          </p:cNvPr>
          <p:cNvSpPr txBox="1">
            <a:spLocks noChangeArrowheads="1"/>
          </p:cNvSpPr>
          <p:nvPr/>
        </p:nvSpPr>
        <p:spPr>
          <a:xfrm>
            <a:off x="2419754" y="2126037"/>
            <a:ext cx="8955504" cy="36098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onotype Sorts" pitchFamily="-84" charset="2"/>
              <a:buNone/>
              <a:tabLst>
                <a:tab pos="3649345" algn="ctr"/>
              </a:tabLst>
              <a:defRPr/>
            </a:pPr>
            <a:r>
              <a:rPr lang="en-US" altLang="en-US" sz="2400" dirty="0"/>
              <a:t>Suppose that the processes arrive in the order:  </a:t>
            </a:r>
            <a:r>
              <a:rPr lang="en-US" altLang="en-US" sz="2400" i="1" dirty="0"/>
              <a:t>P</a:t>
            </a:r>
            <a:r>
              <a:rPr lang="en-US" altLang="en-US" sz="2400" i="1" baseline="-25000" dirty="0"/>
              <a:t>2</a:t>
            </a:r>
            <a:r>
              <a:rPr lang="en-US" altLang="en-US" sz="2400" dirty="0"/>
              <a:t> , </a:t>
            </a:r>
            <a:r>
              <a:rPr lang="en-US" altLang="en-US" sz="2400" i="1" dirty="0"/>
              <a:t>P</a:t>
            </a:r>
            <a:r>
              <a:rPr lang="en-US" altLang="en-US" sz="2400" i="1" baseline="-25000" dirty="0"/>
              <a:t>3</a:t>
            </a:r>
            <a:r>
              <a:rPr lang="en-US" altLang="en-US" sz="2400" dirty="0"/>
              <a:t> , </a:t>
            </a:r>
            <a:r>
              <a:rPr lang="en-US" altLang="en-US" sz="2400" i="1" dirty="0"/>
              <a:t>P</a:t>
            </a:r>
            <a:r>
              <a:rPr lang="en-US" altLang="en-US" sz="2400" i="1" baseline="-25000" dirty="0"/>
              <a:t>1</a:t>
            </a:r>
            <a:r>
              <a:rPr lang="en-US" altLang="en-US" sz="2400" dirty="0"/>
              <a:t> </a:t>
            </a:r>
          </a:p>
          <a:p>
            <a:pPr>
              <a:tabLst>
                <a:tab pos="3649345" algn="ctr"/>
              </a:tabLst>
              <a:defRPr/>
            </a:pPr>
            <a:r>
              <a:rPr lang="en-US" altLang="en-US" sz="2400" dirty="0"/>
              <a:t>The Gantt chart for the schedule is:</a:t>
            </a:r>
            <a:br>
              <a:rPr lang="en-US" altLang="en-US" sz="2400" dirty="0"/>
            </a:br>
            <a:endParaRPr lang="en-US" altLang="en-US" sz="2400" dirty="0"/>
          </a:p>
          <a:p>
            <a:pPr>
              <a:tabLst>
                <a:tab pos="3649345" algn="ctr"/>
              </a:tabLst>
              <a:defRPr/>
            </a:pPr>
            <a:endParaRPr lang="en-US" altLang="en-US" sz="2400" dirty="0"/>
          </a:p>
          <a:p>
            <a:pPr>
              <a:tabLst>
                <a:tab pos="3649345" algn="ctr"/>
              </a:tabLst>
              <a:defRPr/>
            </a:pPr>
            <a:endParaRPr lang="en-US" altLang="en-US" sz="2400" dirty="0"/>
          </a:p>
          <a:p>
            <a:pPr>
              <a:tabLst>
                <a:tab pos="3649345" algn="ctr"/>
              </a:tabLst>
              <a:defRPr/>
            </a:pPr>
            <a:r>
              <a:rPr lang="en-US" altLang="en-US" sz="2400" dirty="0"/>
              <a:t>Waiting time for </a:t>
            </a:r>
            <a:r>
              <a:rPr lang="en-US" altLang="en-US" sz="2400" i="1" dirty="0"/>
              <a:t>P</a:t>
            </a:r>
            <a:r>
              <a:rPr lang="en-US" altLang="en-US" sz="2400" i="1" baseline="-25000" dirty="0"/>
              <a:t>1 </a:t>
            </a:r>
            <a:r>
              <a:rPr lang="en-US" altLang="en-US" sz="2400" i="1" dirty="0"/>
              <a:t>=</a:t>
            </a:r>
            <a:r>
              <a:rPr lang="en-US" altLang="en-US" sz="2400" dirty="0"/>
              <a:t> 6</a:t>
            </a:r>
            <a:r>
              <a:rPr lang="en-US" altLang="en-US" sz="2400" i="1" dirty="0"/>
              <a:t>;</a:t>
            </a:r>
            <a:r>
              <a:rPr lang="en-US" altLang="en-US" sz="2400" i="1" baseline="-25000" dirty="0"/>
              <a:t> </a:t>
            </a:r>
            <a:r>
              <a:rPr lang="en-US" altLang="en-US" sz="2400" i="1" dirty="0"/>
              <a:t>P</a:t>
            </a:r>
            <a:r>
              <a:rPr lang="en-US" altLang="en-US" sz="2400" i="1" baseline="-25000" dirty="0"/>
              <a:t>2</a:t>
            </a:r>
            <a:r>
              <a:rPr lang="en-US" altLang="en-US" sz="2400" dirty="0"/>
              <a:t> = 0</a:t>
            </a:r>
            <a:r>
              <a:rPr lang="en-US" altLang="en-US" sz="2400" i="1" baseline="-25000" dirty="0"/>
              <a:t>; </a:t>
            </a:r>
            <a:r>
              <a:rPr lang="en-US" altLang="en-US" sz="2400" i="1" dirty="0"/>
              <a:t>P</a:t>
            </a:r>
            <a:r>
              <a:rPr lang="en-US" altLang="en-US" sz="2400" i="1" baseline="-25000" dirty="0"/>
              <a:t>3 </a:t>
            </a:r>
            <a:r>
              <a:rPr lang="en-US" altLang="en-US" sz="2400" i="1" dirty="0"/>
              <a:t>= </a:t>
            </a:r>
            <a:r>
              <a:rPr lang="en-US" altLang="en-US" sz="2400" dirty="0"/>
              <a:t>3</a:t>
            </a:r>
            <a:endParaRPr lang="en-US" altLang="en-US" sz="2400" i="1" dirty="0"/>
          </a:p>
          <a:p>
            <a:pPr>
              <a:tabLst>
                <a:tab pos="3649345" algn="ctr"/>
              </a:tabLst>
              <a:defRPr/>
            </a:pPr>
            <a:r>
              <a:rPr lang="en-US" altLang="en-US" sz="2400" dirty="0"/>
              <a:t>Average waiting time:   (6 + 0 + 3)/3 = 3</a:t>
            </a:r>
          </a:p>
          <a:p>
            <a:pPr>
              <a:tabLst>
                <a:tab pos="3649345" algn="ctr"/>
              </a:tabLst>
              <a:defRPr/>
            </a:pPr>
            <a:r>
              <a:rPr lang="en-US" altLang="en-US" sz="2400" dirty="0"/>
              <a:t>Much better than the previous case</a:t>
            </a:r>
          </a:p>
        </p:txBody>
      </p:sp>
      <p:pic>
        <p:nvPicPr>
          <p:cNvPr id="4" name="Picture 1">
            <a:extLst>
              <a:ext uri="{FF2B5EF4-FFF2-40B4-BE49-F238E27FC236}">
                <a16:creationId xmlns:a16="http://schemas.microsoft.com/office/drawing/2014/main" id="{F3A84C70-F282-7FDE-EA10-F836381A028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6426" y="3123551"/>
            <a:ext cx="712311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31953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DBEB4-B343-2BDA-6509-E40EE729A917}"/>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8ABFA6CE-7831-1C55-A2FE-F4D15B35898F}"/>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A050C476-B2F7-84ED-1587-4EE15ADB6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3A1B6334-F7C8-4CF2-3059-2391524440C9}"/>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CPU Scheduling</a:t>
            </a:r>
            <a:endParaRPr lang="en-US" altLang="zh-TW" sz="3600" dirty="0">
              <a:solidFill>
                <a:srgbClr val="FF6600"/>
              </a:solidFill>
              <a:latin typeface="Aharoni" pitchFamily="2" charset="-79"/>
              <a:cs typeface="Aharoni" pitchFamily="2" charset="-79"/>
            </a:endParaRPr>
          </a:p>
        </p:txBody>
      </p:sp>
      <p:sp>
        <p:nvSpPr>
          <p:cNvPr id="5" name="TextBox 4">
            <a:extLst>
              <a:ext uri="{FF2B5EF4-FFF2-40B4-BE49-F238E27FC236}">
                <a16:creationId xmlns:a16="http://schemas.microsoft.com/office/drawing/2014/main" id="{AF91374A-1A4C-F8D5-23BC-5AE1878E85E1}"/>
              </a:ext>
            </a:extLst>
          </p:cNvPr>
          <p:cNvSpPr txBox="1"/>
          <p:nvPr/>
        </p:nvSpPr>
        <p:spPr>
          <a:xfrm>
            <a:off x="848738" y="1122066"/>
            <a:ext cx="6320547" cy="646331"/>
          </a:xfrm>
          <a:prstGeom prst="rect">
            <a:avLst/>
          </a:prstGeom>
          <a:noFill/>
        </p:spPr>
        <p:txBody>
          <a:bodyPr wrap="square">
            <a:spAutoFit/>
          </a:bodyPr>
          <a:lstStyle/>
          <a:p>
            <a:r>
              <a:rPr lang="en-IN" sz="1800" b="0" i="0" u="none" strike="noStrike" baseline="0" dirty="0">
                <a:solidFill>
                  <a:srgbClr val="231F20"/>
                </a:solidFill>
                <a:highlight>
                  <a:srgbClr val="00FFFF"/>
                </a:highlight>
                <a:latin typeface="HelveticaNeue-MediumExt"/>
              </a:rPr>
              <a:t>Scheduling Algorithms -</a:t>
            </a:r>
            <a:endParaRPr lang="en-IN" sz="1800" dirty="0">
              <a:cs typeface="Times New Roman" pitchFamily="18" charset="0"/>
            </a:endParaRPr>
          </a:p>
          <a:p>
            <a:endParaRPr lang="en-IN" dirty="0">
              <a:highlight>
                <a:srgbClr val="00FFFF"/>
              </a:highlight>
            </a:endParaRPr>
          </a:p>
        </p:txBody>
      </p:sp>
      <p:sp>
        <p:nvSpPr>
          <p:cNvPr id="6" name="TextBox 5">
            <a:extLst>
              <a:ext uri="{FF2B5EF4-FFF2-40B4-BE49-F238E27FC236}">
                <a16:creationId xmlns:a16="http://schemas.microsoft.com/office/drawing/2014/main" id="{BBE330D7-01C9-35D4-9C30-C4AC683031AB}"/>
              </a:ext>
            </a:extLst>
          </p:cNvPr>
          <p:cNvSpPr txBox="1"/>
          <p:nvPr/>
        </p:nvSpPr>
        <p:spPr>
          <a:xfrm>
            <a:off x="848738" y="1642281"/>
            <a:ext cx="6094378" cy="369332"/>
          </a:xfrm>
          <a:prstGeom prst="rect">
            <a:avLst/>
          </a:prstGeom>
          <a:noFill/>
        </p:spPr>
        <p:txBody>
          <a:bodyPr wrap="square">
            <a:spAutoFit/>
          </a:bodyPr>
          <a:lstStyle/>
          <a:p>
            <a:r>
              <a:rPr lang="en-IN" sz="1800" dirty="0">
                <a:highlight>
                  <a:srgbClr val="FFFF00"/>
                </a:highlight>
                <a:cs typeface="Times New Roman" pitchFamily="18" charset="0"/>
              </a:rPr>
              <a:t>Shortest Job First (SJF) Scheduling</a:t>
            </a:r>
            <a:endParaRPr lang="en-IN" dirty="0">
              <a:highlight>
                <a:srgbClr val="FFFF00"/>
              </a:highlight>
            </a:endParaRPr>
          </a:p>
        </p:txBody>
      </p:sp>
      <p:sp>
        <p:nvSpPr>
          <p:cNvPr id="7" name="Rectangle 3">
            <a:extLst>
              <a:ext uri="{FF2B5EF4-FFF2-40B4-BE49-F238E27FC236}">
                <a16:creationId xmlns:a16="http://schemas.microsoft.com/office/drawing/2014/main" id="{E9009863-DD12-D22F-77DC-23A5ABABF192}"/>
              </a:ext>
            </a:extLst>
          </p:cNvPr>
          <p:cNvSpPr txBox="1">
            <a:spLocks noChangeArrowheads="1"/>
          </p:cNvSpPr>
          <p:nvPr/>
        </p:nvSpPr>
        <p:spPr>
          <a:xfrm>
            <a:off x="946960" y="2531828"/>
            <a:ext cx="10428298" cy="24882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t>Associate with each process the length of its next CPU burst</a:t>
            </a:r>
          </a:p>
          <a:p>
            <a:pPr lvl="1"/>
            <a:r>
              <a:rPr lang="en-US" altLang="en-US" dirty="0"/>
              <a:t> </a:t>
            </a:r>
            <a:r>
              <a:rPr lang="en-US" altLang="en-US" sz="2000" dirty="0"/>
              <a:t>Use these lengths to schedule the process in the shortest time</a:t>
            </a:r>
          </a:p>
          <a:p>
            <a:r>
              <a:rPr lang="en-US" altLang="en-US" sz="2400" dirty="0"/>
              <a:t>SJF is optimal – gives minimum average waiting time for a given set of processes</a:t>
            </a:r>
          </a:p>
          <a:p>
            <a:pPr lvl="1"/>
            <a:r>
              <a:rPr lang="en-US" altLang="en-US" sz="2000" dirty="0"/>
              <a:t>The difficulty is knowing the length of the next CPU request</a:t>
            </a:r>
          </a:p>
          <a:p>
            <a:pPr lvl="1"/>
            <a:r>
              <a:rPr lang="en-US" altLang="en-US" sz="2000" dirty="0"/>
              <a:t>Could ask the user</a:t>
            </a:r>
          </a:p>
        </p:txBody>
      </p:sp>
    </p:spTree>
    <p:extLst>
      <p:ext uri="{BB962C8B-B14F-4D97-AF65-F5344CB8AC3E}">
        <p14:creationId xmlns:p14="http://schemas.microsoft.com/office/powerpoint/2010/main" val="8138475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3C8B8-393F-1BD1-DC3D-37888168EDA3}"/>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3F65AE51-32AC-0123-76E5-8DA1DC8601B0}"/>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AE106F2E-06C0-8169-80FD-FB5F97C6CD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6D21A862-B02D-FA84-6464-6A6621442C2C}"/>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CPU Scheduling</a:t>
            </a:r>
            <a:endParaRPr lang="en-US" altLang="zh-TW" sz="3600" dirty="0">
              <a:solidFill>
                <a:srgbClr val="FF6600"/>
              </a:solidFill>
              <a:latin typeface="Aharoni" pitchFamily="2" charset="-79"/>
              <a:cs typeface="Aharoni" pitchFamily="2" charset="-79"/>
            </a:endParaRPr>
          </a:p>
        </p:txBody>
      </p:sp>
      <p:sp>
        <p:nvSpPr>
          <p:cNvPr id="5" name="TextBox 4">
            <a:extLst>
              <a:ext uri="{FF2B5EF4-FFF2-40B4-BE49-F238E27FC236}">
                <a16:creationId xmlns:a16="http://schemas.microsoft.com/office/drawing/2014/main" id="{7F33F69A-460D-02CB-D7DE-69DCF485281F}"/>
              </a:ext>
            </a:extLst>
          </p:cNvPr>
          <p:cNvSpPr txBox="1"/>
          <p:nvPr/>
        </p:nvSpPr>
        <p:spPr>
          <a:xfrm>
            <a:off x="848738" y="1122066"/>
            <a:ext cx="6320547" cy="646331"/>
          </a:xfrm>
          <a:prstGeom prst="rect">
            <a:avLst/>
          </a:prstGeom>
          <a:noFill/>
        </p:spPr>
        <p:txBody>
          <a:bodyPr wrap="square">
            <a:spAutoFit/>
          </a:bodyPr>
          <a:lstStyle/>
          <a:p>
            <a:r>
              <a:rPr lang="en-IN" sz="1800" b="0" i="0" u="none" strike="noStrike" baseline="0" dirty="0">
                <a:solidFill>
                  <a:srgbClr val="231F20"/>
                </a:solidFill>
                <a:highlight>
                  <a:srgbClr val="00FFFF"/>
                </a:highlight>
                <a:latin typeface="HelveticaNeue-MediumExt"/>
              </a:rPr>
              <a:t>Scheduling Algorithms -</a:t>
            </a:r>
            <a:endParaRPr lang="en-IN" sz="1800" dirty="0">
              <a:cs typeface="Times New Roman" pitchFamily="18" charset="0"/>
            </a:endParaRPr>
          </a:p>
          <a:p>
            <a:endParaRPr lang="en-IN" dirty="0">
              <a:highlight>
                <a:srgbClr val="00FFFF"/>
              </a:highlight>
            </a:endParaRPr>
          </a:p>
        </p:txBody>
      </p:sp>
      <p:sp>
        <p:nvSpPr>
          <p:cNvPr id="6" name="TextBox 5">
            <a:extLst>
              <a:ext uri="{FF2B5EF4-FFF2-40B4-BE49-F238E27FC236}">
                <a16:creationId xmlns:a16="http://schemas.microsoft.com/office/drawing/2014/main" id="{66C357E0-558E-191C-8317-40079898D697}"/>
              </a:ext>
            </a:extLst>
          </p:cNvPr>
          <p:cNvSpPr txBox="1"/>
          <p:nvPr/>
        </p:nvSpPr>
        <p:spPr>
          <a:xfrm>
            <a:off x="848738" y="1642281"/>
            <a:ext cx="6094378" cy="369332"/>
          </a:xfrm>
          <a:prstGeom prst="rect">
            <a:avLst/>
          </a:prstGeom>
          <a:noFill/>
        </p:spPr>
        <p:txBody>
          <a:bodyPr wrap="square">
            <a:spAutoFit/>
          </a:bodyPr>
          <a:lstStyle/>
          <a:p>
            <a:r>
              <a:rPr lang="en-IN" sz="1800" dirty="0">
                <a:highlight>
                  <a:srgbClr val="FFFF00"/>
                </a:highlight>
                <a:cs typeface="Times New Roman" pitchFamily="18" charset="0"/>
              </a:rPr>
              <a:t>Shortest Job First (SJF) Scheduling</a:t>
            </a:r>
            <a:endParaRPr lang="en-IN" dirty="0">
              <a:highlight>
                <a:srgbClr val="FFFF00"/>
              </a:highlight>
            </a:endParaRPr>
          </a:p>
        </p:txBody>
      </p:sp>
      <p:sp>
        <p:nvSpPr>
          <p:cNvPr id="2" name="Rectangle 36">
            <a:extLst>
              <a:ext uri="{FF2B5EF4-FFF2-40B4-BE49-F238E27FC236}">
                <a16:creationId xmlns:a16="http://schemas.microsoft.com/office/drawing/2014/main" id="{D7DD94BF-BEAF-8B16-5033-16D577CDD97D}"/>
              </a:ext>
            </a:extLst>
          </p:cNvPr>
          <p:cNvSpPr txBox="1">
            <a:spLocks noChangeArrowheads="1"/>
          </p:cNvSpPr>
          <p:nvPr/>
        </p:nvSpPr>
        <p:spPr>
          <a:xfrm>
            <a:off x="1847310" y="2011725"/>
            <a:ext cx="8229600" cy="410557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onotype Sorts" pitchFamily="-84" charset="2"/>
              <a:buNone/>
              <a:tabLst>
                <a:tab pos="1600200" algn="ctr"/>
                <a:tab pos="3251200" algn="ctr"/>
                <a:tab pos="5140325" algn="ctr"/>
              </a:tabLst>
            </a:pPr>
            <a:r>
              <a:rPr lang="en-US" altLang="en-US" dirty="0"/>
              <a:t>	      	          </a:t>
            </a:r>
            <a:r>
              <a:rPr lang="en-US" altLang="en-US" sz="2400" u="sng" dirty="0" err="1"/>
              <a:t>Process</a:t>
            </a:r>
            <a:r>
              <a:rPr lang="en-US" altLang="en-US" sz="2400" u="sng" dirty="0" err="1">
                <a:solidFill>
                  <a:schemeClr val="bg1"/>
                </a:solidFill>
              </a:rPr>
              <a:t>Arriva</a:t>
            </a:r>
            <a:r>
              <a:rPr lang="en-US" altLang="en-US" sz="2400" u="sng" dirty="0">
                <a:solidFill>
                  <a:schemeClr val="bg1"/>
                </a:solidFill>
              </a:rPr>
              <a:t>	l Time</a:t>
            </a:r>
            <a:r>
              <a:rPr lang="en-US" altLang="en-US" sz="2400" dirty="0"/>
              <a:t>	</a:t>
            </a:r>
            <a:r>
              <a:rPr lang="en-US" altLang="en-US" sz="2400" u="sng" dirty="0"/>
              <a:t>Burst Time</a:t>
            </a:r>
            <a:endParaRPr lang="en-US" altLang="en-US" sz="2400" dirty="0"/>
          </a:p>
          <a:p>
            <a:pPr>
              <a:buFont typeface="Monotype Sorts" pitchFamily="-84" charset="2"/>
              <a:buNone/>
              <a:tabLst>
                <a:tab pos="1600200" algn="ctr"/>
                <a:tab pos="3251200" algn="ctr"/>
                <a:tab pos="5140325" algn="ctr"/>
              </a:tabLst>
            </a:pPr>
            <a:r>
              <a:rPr lang="en-US" altLang="en-US" sz="2400" dirty="0"/>
              <a:t>		             </a:t>
            </a:r>
            <a:r>
              <a:rPr lang="en-US" altLang="en-US" sz="2400" i="1" dirty="0"/>
              <a:t>P</a:t>
            </a:r>
            <a:r>
              <a:rPr lang="en-US" altLang="en-US" sz="2400" i="1" baseline="-25000" dirty="0"/>
              <a:t>1</a:t>
            </a:r>
            <a:r>
              <a:rPr lang="en-US" altLang="en-US" sz="2400" dirty="0"/>
              <a:t>	</a:t>
            </a:r>
            <a:r>
              <a:rPr lang="en-US" altLang="en-US" sz="2400" dirty="0">
                <a:solidFill>
                  <a:schemeClr val="bg1"/>
                </a:solidFill>
              </a:rPr>
              <a:t>0.0</a:t>
            </a:r>
            <a:r>
              <a:rPr lang="en-US" altLang="en-US" sz="2400" dirty="0"/>
              <a:t>	6</a:t>
            </a:r>
          </a:p>
          <a:p>
            <a:pPr>
              <a:buFont typeface="Monotype Sorts" pitchFamily="-84" charset="2"/>
              <a:buNone/>
              <a:tabLst>
                <a:tab pos="1600200" algn="ctr"/>
                <a:tab pos="3251200" algn="ctr"/>
                <a:tab pos="5140325" algn="ctr"/>
              </a:tabLst>
            </a:pPr>
            <a:r>
              <a:rPr lang="en-US" altLang="en-US" sz="2400" dirty="0"/>
              <a:t>		            </a:t>
            </a:r>
            <a:r>
              <a:rPr lang="en-US" altLang="en-US" sz="2400" i="1" dirty="0"/>
              <a:t>P</a:t>
            </a:r>
            <a:r>
              <a:rPr lang="en-US" altLang="en-US" sz="2400" i="1" baseline="-25000" dirty="0"/>
              <a:t>2 	</a:t>
            </a:r>
            <a:r>
              <a:rPr lang="en-US" altLang="en-US" sz="2400" dirty="0">
                <a:solidFill>
                  <a:schemeClr val="bg1"/>
                </a:solidFill>
              </a:rPr>
              <a:t>2.0</a:t>
            </a:r>
            <a:r>
              <a:rPr lang="en-US" altLang="en-US" sz="2400" dirty="0"/>
              <a:t>	8</a:t>
            </a:r>
          </a:p>
          <a:p>
            <a:pPr>
              <a:buFont typeface="Monotype Sorts" pitchFamily="-84" charset="2"/>
              <a:buNone/>
              <a:tabLst>
                <a:tab pos="1600200" algn="ctr"/>
                <a:tab pos="3251200" algn="ctr"/>
                <a:tab pos="5140325" algn="ctr"/>
              </a:tabLst>
            </a:pPr>
            <a:r>
              <a:rPr lang="en-US" altLang="en-US" sz="2400" dirty="0"/>
              <a:t>		            </a:t>
            </a:r>
            <a:r>
              <a:rPr lang="en-US" altLang="en-US" sz="2400" i="1" dirty="0"/>
              <a:t>P</a:t>
            </a:r>
            <a:r>
              <a:rPr lang="en-US" altLang="en-US" sz="2400" i="1" baseline="-25000" dirty="0"/>
              <a:t>3</a:t>
            </a:r>
            <a:r>
              <a:rPr lang="en-US" altLang="en-US" sz="2400" dirty="0"/>
              <a:t>	</a:t>
            </a:r>
            <a:r>
              <a:rPr lang="en-US" altLang="en-US" sz="2400" dirty="0">
                <a:solidFill>
                  <a:schemeClr val="bg1"/>
                </a:solidFill>
              </a:rPr>
              <a:t>4.0</a:t>
            </a:r>
            <a:r>
              <a:rPr lang="en-US" altLang="en-US" sz="2400" dirty="0"/>
              <a:t>	7</a:t>
            </a:r>
          </a:p>
          <a:p>
            <a:pPr>
              <a:buFont typeface="Monotype Sorts" pitchFamily="-84" charset="2"/>
              <a:buNone/>
              <a:tabLst>
                <a:tab pos="1600200" algn="ctr"/>
                <a:tab pos="3251200" algn="ctr"/>
                <a:tab pos="5140325" algn="ctr"/>
              </a:tabLst>
            </a:pPr>
            <a:r>
              <a:rPr lang="en-US" altLang="en-US" sz="2400" dirty="0"/>
              <a:t>		            </a:t>
            </a:r>
            <a:r>
              <a:rPr lang="en-US" altLang="en-US" sz="2400" i="1" dirty="0"/>
              <a:t>P</a:t>
            </a:r>
            <a:r>
              <a:rPr lang="en-US" altLang="en-US" sz="2400" i="1" baseline="-25000" dirty="0"/>
              <a:t>4</a:t>
            </a:r>
            <a:r>
              <a:rPr lang="en-US" altLang="en-US" sz="2400" dirty="0"/>
              <a:t>	</a:t>
            </a:r>
            <a:r>
              <a:rPr lang="en-US" altLang="en-US" sz="2400" dirty="0">
                <a:solidFill>
                  <a:schemeClr val="bg1"/>
                </a:solidFill>
              </a:rPr>
              <a:t>5.0</a:t>
            </a:r>
            <a:r>
              <a:rPr lang="en-US" altLang="en-US" sz="2400" dirty="0"/>
              <a:t>	3</a:t>
            </a:r>
          </a:p>
          <a:p>
            <a:pPr>
              <a:tabLst>
                <a:tab pos="1600200" algn="ctr"/>
                <a:tab pos="3251200" algn="ctr"/>
                <a:tab pos="5140325" algn="ctr"/>
              </a:tabLst>
            </a:pPr>
            <a:r>
              <a:rPr lang="en-US" altLang="en-US" sz="2400" dirty="0"/>
              <a:t>SJF scheduling chart</a:t>
            </a:r>
          </a:p>
          <a:p>
            <a:pPr>
              <a:tabLst>
                <a:tab pos="1600200" algn="ctr"/>
                <a:tab pos="3251200" algn="ctr"/>
                <a:tab pos="5140325" algn="ctr"/>
              </a:tabLst>
            </a:pPr>
            <a:endParaRPr lang="en-US" altLang="en-US" sz="2400" dirty="0"/>
          </a:p>
          <a:p>
            <a:pPr>
              <a:tabLst>
                <a:tab pos="1600200" algn="ctr"/>
                <a:tab pos="3251200" algn="ctr"/>
                <a:tab pos="5140325" algn="ctr"/>
              </a:tabLst>
            </a:pPr>
            <a:endParaRPr lang="en-US" altLang="en-US" sz="2400" dirty="0"/>
          </a:p>
          <a:p>
            <a:pPr>
              <a:tabLst>
                <a:tab pos="1600200" algn="ctr"/>
                <a:tab pos="3251200" algn="ctr"/>
                <a:tab pos="5140325" algn="ctr"/>
              </a:tabLst>
            </a:pPr>
            <a:r>
              <a:rPr lang="en-US" altLang="en-US" sz="2400" dirty="0"/>
              <a:t>Average waiting time = (3 + 16 + 9 + 0) / 4 = 7</a:t>
            </a:r>
            <a:endParaRPr lang="en-US" altLang="en-US" sz="2400" i="1" baseline="-25000" dirty="0"/>
          </a:p>
        </p:txBody>
      </p:sp>
      <p:pic>
        <p:nvPicPr>
          <p:cNvPr id="4" name="Picture 1">
            <a:extLst>
              <a:ext uri="{FF2B5EF4-FFF2-40B4-BE49-F238E27FC236}">
                <a16:creationId xmlns:a16="http://schemas.microsoft.com/office/drawing/2014/main" id="{D284A3BB-DCCC-BBC9-B93A-8B8A74A94A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1165" y="4768044"/>
            <a:ext cx="67960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75211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AE2CA-1B8C-44A4-0EE1-886A917B87C8}"/>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23F189DA-6CB7-FE01-0F83-093AE8F38118}"/>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688A715E-475F-9EFF-A008-D265A28698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5644ADE7-8303-BF3F-1229-2512B83E01DC}"/>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CPU Scheduling</a:t>
            </a:r>
            <a:endParaRPr lang="en-US" altLang="zh-TW" sz="3600" dirty="0">
              <a:solidFill>
                <a:srgbClr val="FF6600"/>
              </a:solidFill>
              <a:latin typeface="Aharoni" pitchFamily="2" charset="-79"/>
              <a:cs typeface="Aharoni" pitchFamily="2" charset="-79"/>
            </a:endParaRPr>
          </a:p>
        </p:txBody>
      </p:sp>
      <p:sp>
        <p:nvSpPr>
          <p:cNvPr id="5" name="TextBox 4">
            <a:extLst>
              <a:ext uri="{FF2B5EF4-FFF2-40B4-BE49-F238E27FC236}">
                <a16:creationId xmlns:a16="http://schemas.microsoft.com/office/drawing/2014/main" id="{AEDAEB6C-73FD-1961-6827-F15981993791}"/>
              </a:ext>
            </a:extLst>
          </p:cNvPr>
          <p:cNvSpPr txBox="1"/>
          <p:nvPr/>
        </p:nvSpPr>
        <p:spPr>
          <a:xfrm>
            <a:off x="848738" y="1122066"/>
            <a:ext cx="6320547" cy="646331"/>
          </a:xfrm>
          <a:prstGeom prst="rect">
            <a:avLst/>
          </a:prstGeom>
          <a:noFill/>
        </p:spPr>
        <p:txBody>
          <a:bodyPr wrap="square">
            <a:spAutoFit/>
          </a:bodyPr>
          <a:lstStyle/>
          <a:p>
            <a:r>
              <a:rPr lang="en-IN" sz="1800" b="0" i="0" u="none" strike="noStrike" baseline="0" dirty="0">
                <a:solidFill>
                  <a:srgbClr val="231F20"/>
                </a:solidFill>
                <a:highlight>
                  <a:srgbClr val="00FFFF"/>
                </a:highlight>
                <a:latin typeface="HelveticaNeue-MediumExt"/>
              </a:rPr>
              <a:t>Scheduling Algorithms -</a:t>
            </a:r>
            <a:endParaRPr lang="en-IN" sz="1800" dirty="0">
              <a:cs typeface="Times New Roman" pitchFamily="18" charset="0"/>
            </a:endParaRPr>
          </a:p>
          <a:p>
            <a:endParaRPr lang="en-IN" dirty="0">
              <a:highlight>
                <a:srgbClr val="00FFFF"/>
              </a:highlight>
            </a:endParaRPr>
          </a:p>
        </p:txBody>
      </p:sp>
      <p:sp>
        <p:nvSpPr>
          <p:cNvPr id="6" name="TextBox 5">
            <a:extLst>
              <a:ext uri="{FF2B5EF4-FFF2-40B4-BE49-F238E27FC236}">
                <a16:creationId xmlns:a16="http://schemas.microsoft.com/office/drawing/2014/main" id="{6808747A-6C61-F3F9-78ED-38FF982DDE25}"/>
              </a:ext>
            </a:extLst>
          </p:cNvPr>
          <p:cNvSpPr txBox="1"/>
          <p:nvPr/>
        </p:nvSpPr>
        <p:spPr>
          <a:xfrm>
            <a:off x="848738" y="1642281"/>
            <a:ext cx="6094378" cy="369332"/>
          </a:xfrm>
          <a:prstGeom prst="rect">
            <a:avLst/>
          </a:prstGeom>
          <a:noFill/>
        </p:spPr>
        <p:txBody>
          <a:bodyPr wrap="square">
            <a:spAutoFit/>
          </a:bodyPr>
          <a:lstStyle/>
          <a:p>
            <a:r>
              <a:rPr lang="en-IN" sz="1800" dirty="0">
                <a:highlight>
                  <a:srgbClr val="FFFF00"/>
                </a:highlight>
                <a:cs typeface="Times New Roman" pitchFamily="18" charset="0"/>
              </a:rPr>
              <a:t>Shortest Job First (SJF) Scheduling</a:t>
            </a:r>
            <a:endParaRPr lang="en-IN" dirty="0">
              <a:highlight>
                <a:srgbClr val="FFFF00"/>
              </a:highlight>
            </a:endParaRPr>
          </a:p>
        </p:txBody>
      </p:sp>
      <p:sp>
        <p:nvSpPr>
          <p:cNvPr id="7" name="Rectangle 36">
            <a:extLst>
              <a:ext uri="{FF2B5EF4-FFF2-40B4-BE49-F238E27FC236}">
                <a16:creationId xmlns:a16="http://schemas.microsoft.com/office/drawing/2014/main" id="{1643F159-70BF-9BC7-1A9F-F64AAEF423D0}"/>
              </a:ext>
            </a:extLst>
          </p:cNvPr>
          <p:cNvSpPr txBox="1">
            <a:spLocks noChangeArrowheads="1"/>
          </p:cNvSpPr>
          <p:nvPr/>
        </p:nvSpPr>
        <p:spPr>
          <a:xfrm>
            <a:off x="1676264" y="2126036"/>
            <a:ext cx="9938561" cy="4530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tabLst>
                <a:tab pos="1601312" algn="ctr"/>
                <a:tab pos="3252629" algn="ctr"/>
                <a:tab pos="5141754" algn="ctr"/>
              </a:tabLst>
              <a:defRPr/>
            </a:pPr>
            <a:r>
              <a:rPr lang="en-US" altLang="en-US" sz="2200" dirty="0"/>
              <a:t>Now we add the concepts of varying arrival times and preemption to the analysis</a:t>
            </a:r>
          </a:p>
          <a:p>
            <a:pPr>
              <a:buFont typeface="Monotype Sorts" pitchFamily="-84" charset="2"/>
              <a:buNone/>
              <a:tabLst>
                <a:tab pos="1601312" algn="ctr"/>
                <a:tab pos="3252629" algn="ctr"/>
                <a:tab pos="5141754" algn="ctr"/>
              </a:tabLst>
              <a:defRPr/>
            </a:pPr>
            <a:r>
              <a:rPr lang="en-US" altLang="en-US" sz="2200" dirty="0"/>
              <a:t>		    Process	 Arrival Time	Burst Time</a:t>
            </a:r>
          </a:p>
          <a:p>
            <a:pPr>
              <a:buFont typeface="Monotype Sorts" pitchFamily="-84" charset="2"/>
              <a:buNone/>
              <a:tabLst>
                <a:tab pos="1601312" algn="ctr"/>
                <a:tab pos="3252629" algn="ctr"/>
                <a:tab pos="5141754" algn="ctr"/>
              </a:tabLst>
              <a:defRPr/>
            </a:pPr>
            <a:r>
              <a:rPr lang="en-US" altLang="en-US" sz="2200" dirty="0"/>
              <a:t>		 P1	0	8</a:t>
            </a:r>
          </a:p>
          <a:p>
            <a:pPr>
              <a:buFont typeface="Monotype Sorts" pitchFamily="-84" charset="2"/>
              <a:buNone/>
              <a:tabLst>
                <a:tab pos="1601312" algn="ctr"/>
                <a:tab pos="3252629" algn="ctr"/>
                <a:tab pos="5141754" algn="ctr"/>
              </a:tabLst>
              <a:defRPr/>
            </a:pPr>
            <a:r>
              <a:rPr lang="en-US" altLang="en-US" sz="2200" dirty="0"/>
              <a:t>		 P2 	1	4</a:t>
            </a:r>
          </a:p>
          <a:p>
            <a:pPr>
              <a:buFont typeface="Monotype Sorts" pitchFamily="-84" charset="2"/>
              <a:buNone/>
              <a:tabLst>
                <a:tab pos="1601312" algn="ctr"/>
                <a:tab pos="3252629" algn="ctr"/>
                <a:tab pos="5141754" algn="ctr"/>
              </a:tabLst>
              <a:defRPr/>
            </a:pPr>
            <a:r>
              <a:rPr lang="en-US" altLang="en-US" sz="2200" dirty="0"/>
              <a:t>		 P3	2	9</a:t>
            </a:r>
          </a:p>
          <a:p>
            <a:pPr>
              <a:buFont typeface="Monotype Sorts" pitchFamily="-84" charset="2"/>
              <a:buNone/>
              <a:tabLst>
                <a:tab pos="1601312" algn="ctr"/>
                <a:tab pos="3252629" algn="ctr"/>
                <a:tab pos="5141754" algn="ctr"/>
              </a:tabLst>
              <a:defRPr/>
            </a:pPr>
            <a:r>
              <a:rPr lang="en-US" altLang="en-US" sz="2200" dirty="0"/>
              <a:t>		 P4	3	5</a:t>
            </a:r>
          </a:p>
          <a:p>
            <a:pPr>
              <a:tabLst>
                <a:tab pos="1601312" algn="ctr"/>
                <a:tab pos="3252629" algn="ctr"/>
                <a:tab pos="5141754" algn="ctr"/>
              </a:tabLst>
              <a:defRPr/>
            </a:pPr>
            <a:r>
              <a:rPr lang="en-US" altLang="en-US" sz="2200" dirty="0"/>
              <a:t>Preemptive SJF Gantt Chart</a:t>
            </a:r>
          </a:p>
          <a:p>
            <a:pPr>
              <a:tabLst>
                <a:tab pos="1601312" algn="ctr"/>
                <a:tab pos="3252629" algn="ctr"/>
                <a:tab pos="5141754" algn="ctr"/>
              </a:tabLst>
              <a:defRPr/>
            </a:pPr>
            <a:endParaRPr lang="en-US" altLang="en-US" sz="2200" dirty="0"/>
          </a:p>
          <a:p>
            <a:pPr marL="0" indent="0">
              <a:buFont typeface="Monotype Sorts" pitchFamily="-84" charset="2"/>
              <a:buNone/>
              <a:tabLst>
                <a:tab pos="1601312" algn="ctr"/>
                <a:tab pos="3252629" algn="ctr"/>
                <a:tab pos="5141754" algn="ctr"/>
              </a:tabLst>
              <a:defRPr/>
            </a:pPr>
            <a:endParaRPr lang="en-US" altLang="en-US" sz="2200" dirty="0"/>
          </a:p>
          <a:p>
            <a:pPr>
              <a:tabLst>
                <a:tab pos="1601312" algn="ctr"/>
                <a:tab pos="3252629" algn="ctr"/>
                <a:tab pos="5141754" algn="ctr"/>
              </a:tabLst>
              <a:defRPr/>
            </a:pPr>
            <a:r>
              <a:rPr lang="en-US" altLang="en-US" sz="2200" dirty="0"/>
              <a:t>Average waiting time = [(10-1)+(1-1)+(17-2)+5-3)]/4 = 26/4 = 6.5 msec</a:t>
            </a:r>
          </a:p>
          <a:p>
            <a:pPr>
              <a:tabLst>
                <a:tab pos="1601312" algn="ctr"/>
                <a:tab pos="3252629" algn="ctr"/>
                <a:tab pos="5141754" algn="ctr"/>
              </a:tabLst>
              <a:defRPr/>
            </a:pPr>
            <a:endParaRPr lang="en-US" altLang="en-US" i="1" baseline="-25000" dirty="0"/>
          </a:p>
          <a:p>
            <a:pPr>
              <a:buFont typeface="Monotype Sorts" pitchFamily="-84" charset="2"/>
              <a:buNone/>
              <a:tabLst>
                <a:tab pos="1601312" algn="ctr"/>
                <a:tab pos="3252629" algn="ctr"/>
                <a:tab pos="5141754" algn="ctr"/>
              </a:tabLst>
              <a:defRPr/>
            </a:pPr>
            <a:endParaRPr lang="en-US" altLang="en-US" i="1" baseline="-25000" dirty="0"/>
          </a:p>
        </p:txBody>
      </p:sp>
      <p:pic>
        <p:nvPicPr>
          <p:cNvPr id="8" name="Picture 1">
            <a:extLst>
              <a:ext uri="{FF2B5EF4-FFF2-40B4-BE49-F238E27FC236}">
                <a16:creationId xmlns:a16="http://schemas.microsoft.com/office/drawing/2014/main" id="{C9452ECD-6CA8-E2CF-A518-FCD9E80E1D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34545" y="5215719"/>
            <a:ext cx="65357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683478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FB0B2-3A3E-BA4E-7BB2-001AF4BE5916}"/>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73FF8781-C6CF-DE82-9A2C-2DCDD8BCE47D}"/>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B70DFACB-AE1A-96B2-C618-CC85AF651C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77221470-A7D4-C74F-C3DA-91B74B8B7714}"/>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CPU Scheduling</a:t>
            </a:r>
            <a:endParaRPr lang="en-US" altLang="zh-TW" sz="3600" dirty="0">
              <a:solidFill>
                <a:srgbClr val="FF6600"/>
              </a:solidFill>
              <a:latin typeface="Aharoni" pitchFamily="2" charset="-79"/>
              <a:cs typeface="Aharoni" pitchFamily="2" charset="-79"/>
            </a:endParaRPr>
          </a:p>
        </p:txBody>
      </p:sp>
      <p:sp>
        <p:nvSpPr>
          <p:cNvPr id="5" name="TextBox 4">
            <a:extLst>
              <a:ext uri="{FF2B5EF4-FFF2-40B4-BE49-F238E27FC236}">
                <a16:creationId xmlns:a16="http://schemas.microsoft.com/office/drawing/2014/main" id="{D13A3E02-CEF7-2ACD-0FB3-BF9ADE7CF2B2}"/>
              </a:ext>
            </a:extLst>
          </p:cNvPr>
          <p:cNvSpPr txBox="1"/>
          <p:nvPr/>
        </p:nvSpPr>
        <p:spPr>
          <a:xfrm>
            <a:off x="848738" y="1122066"/>
            <a:ext cx="6320547" cy="646331"/>
          </a:xfrm>
          <a:prstGeom prst="rect">
            <a:avLst/>
          </a:prstGeom>
          <a:noFill/>
        </p:spPr>
        <p:txBody>
          <a:bodyPr wrap="square">
            <a:spAutoFit/>
          </a:bodyPr>
          <a:lstStyle/>
          <a:p>
            <a:r>
              <a:rPr lang="en-IN" sz="1800" b="0" i="0" u="none" strike="noStrike" baseline="0" dirty="0">
                <a:solidFill>
                  <a:srgbClr val="231F20"/>
                </a:solidFill>
                <a:highlight>
                  <a:srgbClr val="00FFFF"/>
                </a:highlight>
                <a:latin typeface="HelveticaNeue-MediumExt"/>
              </a:rPr>
              <a:t>Scheduling Algorithms -</a:t>
            </a:r>
            <a:endParaRPr lang="en-IN" sz="1800" dirty="0">
              <a:cs typeface="Times New Roman" pitchFamily="18" charset="0"/>
            </a:endParaRPr>
          </a:p>
          <a:p>
            <a:endParaRPr lang="en-IN" dirty="0">
              <a:highlight>
                <a:srgbClr val="00FFFF"/>
              </a:highlight>
            </a:endParaRPr>
          </a:p>
        </p:txBody>
      </p:sp>
      <p:sp>
        <p:nvSpPr>
          <p:cNvPr id="6" name="TextBox 5">
            <a:extLst>
              <a:ext uri="{FF2B5EF4-FFF2-40B4-BE49-F238E27FC236}">
                <a16:creationId xmlns:a16="http://schemas.microsoft.com/office/drawing/2014/main" id="{C321CB0A-090A-2B33-959F-3373BB98B591}"/>
              </a:ext>
            </a:extLst>
          </p:cNvPr>
          <p:cNvSpPr txBox="1"/>
          <p:nvPr/>
        </p:nvSpPr>
        <p:spPr>
          <a:xfrm>
            <a:off x="848738" y="1642281"/>
            <a:ext cx="6094378" cy="369332"/>
          </a:xfrm>
          <a:prstGeom prst="rect">
            <a:avLst/>
          </a:prstGeom>
          <a:noFill/>
        </p:spPr>
        <p:txBody>
          <a:bodyPr wrap="square">
            <a:spAutoFit/>
          </a:bodyPr>
          <a:lstStyle/>
          <a:p>
            <a:r>
              <a:rPr lang="en-IN" sz="1800" dirty="0">
                <a:highlight>
                  <a:srgbClr val="FFFF00"/>
                </a:highlight>
                <a:cs typeface="Times New Roman" pitchFamily="18" charset="0"/>
              </a:rPr>
              <a:t>Priority Scheduling</a:t>
            </a:r>
            <a:endParaRPr lang="en-IN" dirty="0">
              <a:highlight>
                <a:srgbClr val="FFFF00"/>
              </a:highlight>
            </a:endParaRPr>
          </a:p>
        </p:txBody>
      </p:sp>
      <p:sp>
        <p:nvSpPr>
          <p:cNvPr id="2" name="Rectangle 3">
            <a:extLst>
              <a:ext uri="{FF2B5EF4-FFF2-40B4-BE49-F238E27FC236}">
                <a16:creationId xmlns:a16="http://schemas.microsoft.com/office/drawing/2014/main" id="{9E3F8C92-7986-B0DA-E611-6F06347507AA}"/>
              </a:ext>
            </a:extLst>
          </p:cNvPr>
          <p:cNvSpPr txBox="1">
            <a:spLocks noChangeArrowheads="1"/>
          </p:cNvSpPr>
          <p:nvPr/>
        </p:nvSpPr>
        <p:spPr>
          <a:xfrm>
            <a:off x="979927" y="2296721"/>
            <a:ext cx="10090150" cy="35773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200" dirty="0"/>
              <a:t>A priority number (integer) is associated with each process</a:t>
            </a:r>
          </a:p>
          <a:p>
            <a:r>
              <a:rPr lang="en-US" altLang="en-US" sz="2200" dirty="0"/>
              <a:t>The CPU is allocated to the process with the highest priority (smallest integer </a:t>
            </a:r>
            <a:r>
              <a:rPr lang="en-US" altLang="en-US" sz="2200" dirty="0">
                <a:sym typeface="Symbol" panose="05050102010706020507" pitchFamily="18" charset="2"/>
              </a:rPr>
              <a:t> highest priority)</a:t>
            </a:r>
          </a:p>
          <a:p>
            <a:pPr lvl="1"/>
            <a:r>
              <a:rPr lang="en-US" altLang="en-US" sz="2200" dirty="0"/>
              <a:t>Preemptive</a:t>
            </a:r>
          </a:p>
          <a:p>
            <a:pPr lvl="1"/>
            <a:r>
              <a:rPr lang="en-US" altLang="en-US" sz="2200" dirty="0" err="1"/>
              <a:t>Nonpreemptive</a:t>
            </a:r>
            <a:endParaRPr lang="en-US" altLang="en-US" sz="2200" dirty="0"/>
          </a:p>
          <a:p>
            <a:r>
              <a:rPr lang="en-US" altLang="en-US" sz="2200" dirty="0"/>
              <a:t>SJF is priority scheduling where priority is the inverse of predicted next CPU burst time</a:t>
            </a:r>
          </a:p>
          <a:p>
            <a:r>
              <a:rPr lang="en-US" altLang="en-US" sz="2200" dirty="0"/>
              <a:t>Problem </a:t>
            </a:r>
            <a:r>
              <a:rPr lang="en-US" altLang="en-US" sz="2200" dirty="0">
                <a:sym typeface="Symbol" panose="05050102010706020507" pitchFamily="18" charset="2"/>
              </a:rPr>
              <a:t> </a:t>
            </a:r>
            <a:r>
              <a:rPr lang="en-US" altLang="en-US" sz="2200" b="1" dirty="0">
                <a:solidFill>
                  <a:srgbClr val="3366FF"/>
                </a:solidFill>
                <a:sym typeface="Symbol" panose="05050102010706020507" pitchFamily="18" charset="2"/>
              </a:rPr>
              <a:t>Starvation</a:t>
            </a:r>
            <a:r>
              <a:rPr lang="en-US" altLang="en-US" sz="2200" b="1" dirty="0">
                <a:sym typeface="Symbol" panose="05050102010706020507" pitchFamily="18" charset="2"/>
              </a:rPr>
              <a:t> </a:t>
            </a:r>
            <a:r>
              <a:rPr lang="en-US" altLang="en-US" sz="2200" dirty="0">
                <a:sym typeface="Symbol" panose="05050102010706020507" pitchFamily="18" charset="2"/>
              </a:rPr>
              <a:t>– low priority processes may never execute</a:t>
            </a:r>
          </a:p>
          <a:p>
            <a:r>
              <a:rPr lang="en-US" altLang="en-US" sz="2200" dirty="0">
                <a:sym typeface="Symbol" panose="05050102010706020507" pitchFamily="18" charset="2"/>
              </a:rPr>
              <a:t>Solution  </a:t>
            </a:r>
            <a:r>
              <a:rPr lang="en-US" altLang="en-US" sz="2200" b="1" dirty="0">
                <a:solidFill>
                  <a:srgbClr val="3366FF"/>
                </a:solidFill>
                <a:sym typeface="Symbol" panose="05050102010706020507" pitchFamily="18" charset="2"/>
              </a:rPr>
              <a:t>Aging</a:t>
            </a:r>
            <a:r>
              <a:rPr lang="en-US" altLang="en-US" sz="2200" b="1" dirty="0">
                <a:sym typeface="Symbol" panose="05050102010706020507" pitchFamily="18" charset="2"/>
              </a:rPr>
              <a:t> </a:t>
            </a:r>
            <a:r>
              <a:rPr lang="en-US" altLang="en-US" sz="2200" dirty="0">
                <a:sym typeface="Symbol" panose="05050102010706020507" pitchFamily="18" charset="2"/>
              </a:rPr>
              <a:t>– as time progresses increase the priority of the process</a:t>
            </a:r>
            <a:endParaRPr lang="en-US" altLang="en-US" b="1" dirty="0">
              <a:solidFill>
                <a:srgbClr val="3366FF"/>
              </a:solidFill>
              <a:sym typeface="Symbol" panose="05050102010706020507" pitchFamily="18" charset="2"/>
            </a:endParaRPr>
          </a:p>
        </p:txBody>
      </p:sp>
    </p:spTree>
    <p:extLst>
      <p:ext uri="{BB962C8B-B14F-4D97-AF65-F5344CB8AC3E}">
        <p14:creationId xmlns:p14="http://schemas.microsoft.com/office/powerpoint/2010/main" val="1658970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15BDD-A97A-7837-E15F-68AF4A7E92A1}"/>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24393528-F356-ED1A-A098-A266CC302BD7}"/>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38DF5328-94CF-135F-C308-5B825BB375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7FFAEFFE-E993-DF58-25A5-411F6FD74FF6}"/>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CPU Scheduling</a:t>
            </a:r>
            <a:endParaRPr lang="en-US" altLang="zh-TW" sz="3600" dirty="0">
              <a:solidFill>
                <a:srgbClr val="FF6600"/>
              </a:solidFill>
              <a:latin typeface="Aharoni" pitchFamily="2" charset="-79"/>
              <a:cs typeface="Aharoni" pitchFamily="2" charset="-79"/>
            </a:endParaRPr>
          </a:p>
        </p:txBody>
      </p:sp>
      <p:sp>
        <p:nvSpPr>
          <p:cNvPr id="5" name="TextBox 4">
            <a:extLst>
              <a:ext uri="{FF2B5EF4-FFF2-40B4-BE49-F238E27FC236}">
                <a16:creationId xmlns:a16="http://schemas.microsoft.com/office/drawing/2014/main" id="{4AA14BA7-F56E-EC52-B5CE-CC79AAE866B0}"/>
              </a:ext>
            </a:extLst>
          </p:cNvPr>
          <p:cNvSpPr txBox="1"/>
          <p:nvPr/>
        </p:nvSpPr>
        <p:spPr>
          <a:xfrm>
            <a:off x="848738" y="1122066"/>
            <a:ext cx="6320547" cy="646331"/>
          </a:xfrm>
          <a:prstGeom prst="rect">
            <a:avLst/>
          </a:prstGeom>
          <a:noFill/>
        </p:spPr>
        <p:txBody>
          <a:bodyPr wrap="square">
            <a:spAutoFit/>
          </a:bodyPr>
          <a:lstStyle/>
          <a:p>
            <a:r>
              <a:rPr lang="en-IN" sz="1800" b="0" i="0" u="none" strike="noStrike" baseline="0" dirty="0">
                <a:solidFill>
                  <a:srgbClr val="231F20"/>
                </a:solidFill>
                <a:highlight>
                  <a:srgbClr val="00FFFF"/>
                </a:highlight>
                <a:latin typeface="HelveticaNeue-MediumExt"/>
              </a:rPr>
              <a:t>Scheduling Algorithms -</a:t>
            </a:r>
            <a:endParaRPr lang="en-IN" sz="1800" dirty="0">
              <a:cs typeface="Times New Roman" pitchFamily="18" charset="0"/>
            </a:endParaRPr>
          </a:p>
          <a:p>
            <a:endParaRPr lang="en-IN" dirty="0">
              <a:highlight>
                <a:srgbClr val="00FFFF"/>
              </a:highlight>
            </a:endParaRPr>
          </a:p>
        </p:txBody>
      </p:sp>
      <p:sp>
        <p:nvSpPr>
          <p:cNvPr id="6" name="TextBox 5">
            <a:extLst>
              <a:ext uri="{FF2B5EF4-FFF2-40B4-BE49-F238E27FC236}">
                <a16:creationId xmlns:a16="http://schemas.microsoft.com/office/drawing/2014/main" id="{4A6F08F8-6267-12CF-76A3-F32DDED313D5}"/>
              </a:ext>
            </a:extLst>
          </p:cNvPr>
          <p:cNvSpPr txBox="1"/>
          <p:nvPr/>
        </p:nvSpPr>
        <p:spPr>
          <a:xfrm>
            <a:off x="848738" y="1642281"/>
            <a:ext cx="6094378" cy="369332"/>
          </a:xfrm>
          <a:prstGeom prst="rect">
            <a:avLst/>
          </a:prstGeom>
          <a:noFill/>
        </p:spPr>
        <p:txBody>
          <a:bodyPr wrap="square">
            <a:spAutoFit/>
          </a:bodyPr>
          <a:lstStyle/>
          <a:p>
            <a:r>
              <a:rPr lang="en-IN" sz="1800" dirty="0">
                <a:highlight>
                  <a:srgbClr val="FFFF00"/>
                </a:highlight>
                <a:cs typeface="Times New Roman" pitchFamily="18" charset="0"/>
              </a:rPr>
              <a:t>Priority Scheduling</a:t>
            </a:r>
            <a:endParaRPr lang="en-IN" dirty="0">
              <a:highlight>
                <a:srgbClr val="FFFF00"/>
              </a:highlight>
            </a:endParaRPr>
          </a:p>
        </p:txBody>
      </p:sp>
      <p:sp>
        <p:nvSpPr>
          <p:cNvPr id="4" name="Rectangle 36">
            <a:extLst>
              <a:ext uri="{FF2B5EF4-FFF2-40B4-BE49-F238E27FC236}">
                <a16:creationId xmlns:a16="http://schemas.microsoft.com/office/drawing/2014/main" id="{85073D90-D3CE-63DE-A02C-479DCAB3C104}"/>
              </a:ext>
            </a:extLst>
          </p:cNvPr>
          <p:cNvSpPr txBox="1">
            <a:spLocks noChangeArrowheads="1"/>
          </p:cNvSpPr>
          <p:nvPr/>
        </p:nvSpPr>
        <p:spPr>
          <a:xfrm>
            <a:off x="2491429" y="1978765"/>
            <a:ext cx="8337550" cy="469083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onotype Sorts" pitchFamily="-84" charset="2"/>
              <a:buNone/>
              <a:tabLst>
                <a:tab pos="1600200" algn="ctr"/>
                <a:tab pos="3251200" algn="ctr"/>
                <a:tab pos="5140325" algn="ctr"/>
              </a:tabLst>
            </a:pPr>
            <a:r>
              <a:rPr lang="en-US" altLang="en-US" dirty="0"/>
              <a:t>		         </a:t>
            </a:r>
            <a:r>
              <a:rPr lang="en-US" altLang="en-US" sz="2200" u="sng" dirty="0" err="1"/>
              <a:t>Process</a:t>
            </a:r>
            <a:r>
              <a:rPr lang="en-US" altLang="en-US" sz="2200" u="sng" dirty="0" err="1">
                <a:solidFill>
                  <a:schemeClr val="bg1"/>
                </a:solidFill>
              </a:rPr>
              <a:t>A</a:t>
            </a:r>
            <a:r>
              <a:rPr lang="en-US" altLang="en-US" sz="2200" u="sng" dirty="0">
                <a:solidFill>
                  <a:schemeClr val="bg1"/>
                </a:solidFill>
              </a:rPr>
              <a:t>	</a:t>
            </a:r>
            <a:r>
              <a:rPr lang="en-US" altLang="en-US" sz="2200" u="sng" dirty="0" err="1">
                <a:solidFill>
                  <a:schemeClr val="bg1"/>
                </a:solidFill>
              </a:rPr>
              <a:t>arri</a:t>
            </a:r>
            <a:r>
              <a:rPr lang="en-US" altLang="en-US" sz="2200" u="sng" dirty="0">
                <a:solidFill>
                  <a:schemeClr val="bg1"/>
                </a:solidFill>
              </a:rPr>
              <a:t> </a:t>
            </a:r>
            <a:r>
              <a:rPr lang="en-US" altLang="en-US" sz="2200" u="sng" dirty="0"/>
              <a:t>Burst </a:t>
            </a:r>
            <a:r>
              <a:rPr lang="en-US" altLang="en-US" sz="2200" u="sng" dirty="0" err="1"/>
              <a:t>Time</a:t>
            </a:r>
            <a:r>
              <a:rPr lang="en-US" altLang="en-US" sz="2200" u="sng" dirty="0" err="1">
                <a:solidFill>
                  <a:schemeClr val="bg1"/>
                </a:solidFill>
              </a:rPr>
              <a:t>T</a:t>
            </a:r>
            <a:r>
              <a:rPr lang="en-US" altLang="en-US" sz="2200" dirty="0"/>
              <a:t>	</a:t>
            </a:r>
            <a:r>
              <a:rPr lang="en-US" altLang="en-US" sz="2200" u="sng" dirty="0"/>
              <a:t>Priority</a:t>
            </a:r>
            <a:endParaRPr lang="en-US" altLang="en-US" sz="2200" dirty="0"/>
          </a:p>
          <a:p>
            <a:pPr>
              <a:buFont typeface="Monotype Sorts" pitchFamily="-84" charset="2"/>
              <a:buNone/>
              <a:tabLst>
                <a:tab pos="1600200" algn="ctr"/>
                <a:tab pos="3251200" algn="ctr"/>
                <a:tab pos="5140325" algn="ctr"/>
              </a:tabLst>
            </a:pPr>
            <a:r>
              <a:rPr lang="en-US" altLang="en-US" sz="2200" dirty="0"/>
              <a:t>		 </a:t>
            </a:r>
            <a:r>
              <a:rPr lang="en-US" altLang="en-US" sz="2200" i="1" dirty="0"/>
              <a:t>P</a:t>
            </a:r>
            <a:r>
              <a:rPr lang="en-US" altLang="en-US" sz="2200" i="1" baseline="-25000" dirty="0"/>
              <a:t>1</a:t>
            </a:r>
            <a:r>
              <a:rPr lang="en-US" altLang="en-US" sz="2200" dirty="0"/>
              <a:t>	1</a:t>
            </a:r>
            <a:r>
              <a:rPr lang="en-US" altLang="en-US" sz="2200" dirty="0">
                <a:solidFill>
                  <a:srgbClr val="000000"/>
                </a:solidFill>
              </a:rPr>
              <a:t>0</a:t>
            </a:r>
            <a:r>
              <a:rPr lang="en-US" altLang="en-US" sz="2200" dirty="0"/>
              <a:t>	3</a:t>
            </a:r>
          </a:p>
          <a:p>
            <a:pPr>
              <a:buFont typeface="Monotype Sorts" pitchFamily="-84" charset="2"/>
              <a:buNone/>
              <a:tabLst>
                <a:tab pos="1600200" algn="ctr"/>
                <a:tab pos="3251200" algn="ctr"/>
                <a:tab pos="5140325" algn="ctr"/>
              </a:tabLst>
            </a:pPr>
            <a:r>
              <a:rPr lang="en-US" altLang="en-US" sz="2200" dirty="0"/>
              <a:t>		 </a:t>
            </a:r>
            <a:r>
              <a:rPr lang="en-US" altLang="en-US" sz="2200" i="1" dirty="0"/>
              <a:t>P</a:t>
            </a:r>
            <a:r>
              <a:rPr lang="en-US" altLang="en-US" sz="2200" i="1" baseline="-25000" dirty="0"/>
              <a:t>2 	</a:t>
            </a:r>
            <a:r>
              <a:rPr lang="en-US" altLang="en-US" sz="2200" dirty="0">
                <a:solidFill>
                  <a:srgbClr val="000000"/>
                </a:solidFill>
              </a:rPr>
              <a:t>1</a:t>
            </a:r>
            <a:r>
              <a:rPr lang="en-US" altLang="en-US" sz="2200" dirty="0"/>
              <a:t>	1</a:t>
            </a:r>
          </a:p>
          <a:p>
            <a:pPr>
              <a:buFont typeface="Monotype Sorts" pitchFamily="-84" charset="2"/>
              <a:buNone/>
              <a:tabLst>
                <a:tab pos="1600200" algn="ctr"/>
                <a:tab pos="3251200" algn="ctr"/>
                <a:tab pos="5140325" algn="ctr"/>
              </a:tabLst>
            </a:pPr>
            <a:r>
              <a:rPr lang="en-US" altLang="en-US" sz="2200" dirty="0"/>
              <a:t>		 </a:t>
            </a:r>
            <a:r>
              <a:rPr lang="en-US" altLang="en-US" sz="2200" i="1" dirty="0"/>
              <a:t>P</a:t>
            </a:r>
            <a:r>
              <a:rPr lang="en-US" altLang="en-US" sz="2200" i="1" baseline="-25000" dirty="0"/>
              <a:t>3</a:t>
            </a:r>
            <a:r>
              <a:rPr lang="en-US" altLang="en-US" sz="2200" dirty="0"/>
              <a:t>	</a:t>
            </a:r>
            <a:r>
              <a:rPr lang="en-US" altLang="en-US" sz="2200" dirty="0">
                <a:solidFill>
                  <a:srgbClr val="000000"/>
                </a:solidFill>
              </a:rPr>
              <a:t>2</a:t>
            </a:r>
            <a:r>
              <a:rPr lang="en-US" altLang="en-US" sz="2200" dirty="0"/>
              <a:t>	4</a:t>
            </a:r>
          </a:p>
          <a:p>
            <a:pPr>
              <a:buFont typeface="Monotype Sorts" pitchFamily="-84" charset="2"/>
              <a:buNone/>
              <a:tabLst>
                <a:tab pos="1600200" algn="ctr"/>
                <a:tab pos="3251200" algn="ctr"/>
                <a:tab pos="5140325" algn="ctr"/>
              </a:tabLst>
            </a:pPr>
            <a:r>
              <a:rPr lang="en-US" altLang="en-US" sz="2200" dirty="0"/>
              <a:t>		 </a:t>
            </a:r>
            <a:r>
              <a:rPr lang="en-US" altLang="en-US" sz="2200" i="1" dirty="0"/>
              <a:t>P</a:t>
            </a:r>
            <a:r>
              <a:rPr lang="en-US" altLang="en-US" sz="2200" i="1" baseline="-25000" dirty="0"/>
              <a:t>4</a:t>
            </a:r>
            <a:r>
              <a:rPr lang="en-US" altLang="en-US" sz="2200" dirty="0"/>
              <a:t>	</a:t>
            </a:r>
            <a:r>
              <a:rPr lang="en-US" altLang="en-US" sz="2200" dirty="0">
                <a:solidFill>
                  <a:srgbClr val="000000"/>
                </a:solidFill>
              </a:rPr>
              <a:t>1</a:t>
            </a:r>
            <a:r>
              <a:rPr lang="en-US" altLang="en-US" sz="2200" dirty="0"/>
              <a:t>	5</a:t>
            </a:r>
          </a:p>
          <a:p>
            <a:pPr>
              <a:buFont typeface="Monotype Sorts" pitchFamily="-84" charset="2"/>
              <a:buNone/>
              <a:tabLst>
                <a:tab pos="1600200" algn="ctr"/>
                <a:tab pos="3251200" algn="ctr"/>
                <a:tab pos="5140325" algn="ctr"/>
              </a:tabLst>
            </a:pPr>
            <a:r>
              <a:rPr lang="en-US" altLang="en-US" sz="2200" dirty="0"/>
              <a:t>		</a:t>
            </a:r>
            <a:r>
              <a:rPr lang="en-US" altLang="en-US" sz="2200" i="1" dirty="0"/>
              <a:t>P</a:t>
            </a:r>
            <a:r>
              <a:rPr lang="en-US" altLang="en-US" sz="2200" i="1" baseline="-25000" dirty="0"/>
              <a:t>5	</a:t>
            </a:r>
            <a:r>
              <a:rPr lang="en-US" altLang="en-US" sz="2200" dirty="0"/>
              <a:t>5	2</a:t>
            </a:r>
          </a:p>
          <a:p>
            <a:pPr>
              <a:buFont typeface="Monotype Sorts" pitchFamily="-84" charset="2"/>
              <a:buNone/>
              <a:tabLst>
                <a:tab pos="1600200" algn="ctr"/>
                <a:tab pos="3251200" algn="ctr"/>
                <a:tab pos="5140325" algn="ctr"/>
              </a:tabLst>
            </a:pPr>
            <a:endParaRPr lang="en-US" altLang="en-US" sz="2200" baseline="-25000" dirty="0"/>
          </a:p>
          <a:p>
            <a:pPr>
              <a:tabLst>
                <a:tab pos="1600200" algn="ctr"/>
                <a:tab pos="3251200" algn="ctr"/>
                <a:tab pos="5140325" algn="ctr"/>
              </a:tabLst>
            </a:pPr>
            <a:r>
              <a:rPr lang="en-US" altLang="en-US" sz="2200" dirty="0"/>
              <a:t>Priority scheduling Gantt Chart</a:t>
            </a:r>
          </a:p>
          <a:p>
            <a:pPr>
              <a:buFont typeface="Monotype Sorts" pitchFamily="-84" charset="2"/>
              <a:buNone/>
              <a:tabLst>
                <a:tab pos="1600200" algn="ctr"/>
                <a:tab pos="3251200" algn="ctr"/>
                <a:tab pos="5140325" algn="ctr"/>
              </a:tabLst>
            </a:pPr>
            <a:endParaRPr lang="en-US" altLang="en-US" sz="2200" dirty="0"/>
          </a:p>
          <a:p>
            <a:pPr>
              <a:buFont typeface="Monotype Sorts" pitchFamily="-84" charset="2"/>
              <a:buNone/>
              <a:tabLst>
                <a:tab pos="1600200" algn="ctr"/>
                <a:tab pos="3251200" algn="ctr"/>
                <a:tab pos="5140325" algn="ctr"/>
              </a:tabLst>
            </a:pPr>
            <a:endParaRPr lang="en-US" altLang="en-US" sz="2200" dirty="0"/>
          </a:p>
          <a:p>
            <a:pPr>
              <a:tabLst>
                <a:tab pos="1600200" algn="ctr"/>
                <a:tab pos="3251200" algn="ctr"/>
                <a:tab pos="5140325" algn="ctr"/>
              </a:tabLst>
            </a:pPr>
            <a:r>
              <a:rPr lang="en-US" altLang="en-US" sz="2200" dirty="0"/>
              <a:t>Average waiting time = 8.2 msec</a:t>
            </a:r>
            <a:endParaRPr lang="en-US" altLang="en-US" sz="2200" i="1" baseline="-25000" dirty="0"/>
          </a:p>
        </p:txBody>
      </p:sp>
      <p:pic>
        <p:nvPicPr>
          <p:cNvPr id="7" name="Picture 5" descr="C:\Users\as668\Desktop\in-5_6.jpg">
            <a:extLst>
              <a:ext uri="{FF2B5EF4-FFF2-40B4-BE49-F238E27FC236}">
                <a16:creationId xmlns:a16="http://schemas.microsoft.com/office/drawing/2014/main" id="{46523D4A-9C21-E047-B0D5-0ABADC592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1519" y="5385433"/>
            <a:ext cx="631825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571396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5EAF0-8037-2E4B-358C-ABDAA1712A4E}"/>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AD33FFD5-286A-2FB5-0F77-89CC7A2E2274}"/>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F590E229-26A4-C116-6AE8-942A684F48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DF79B5F8-5561-E12F-D5C3-AB1039104160}"/>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CPU Scheduling</a:t>
            </a:r>
            <a:endParaRPr lang="en-US" altLang="zh-TW" sz="3600" dirty="0">
              <a:solidFill>
                <a:srgbClr val="FF6600"/>
              </a:solidFill>
              <a:latin typeface="Aharoni" pitchFamily="2" charset="-79"/>
              <a:cs typeface="Aharoni" pitchFamily="2" charset="-79"/>
            </a:endParaRPr>
          </a:p>
        </p:txBody>
      </p:sp>
      <p:sp>
        <p:nvSpPr>
          <p:cNvPr id="5" name="TextBox 4">
            <a:extLst>
              <a:ext uri="{FF2B5EF4-FFF2-40B4-BE49-F238E27FC236}">
                <a16:creationId xmlns:a16="http://schemas.microsoft.com/office/drawing/2014/main" id="{23CA52CF-7798-7983-935D-041322621799}"/>
              </a:ext>
            </a:extLst>
          </p:cNvPr>
          <p:cNvSpPr txBox="1"/>
          <p:nvPr/>
        </p:nvSpPr>
        <p:spPr>
          <a:xfrm>
            <a:off x="848738" y="1122066"/>
            <a:ext cx="6320547" cy="646331"/>
          </a:xfrm>
          <a:prstGeom prst="rect">
            <a:avLst/>
          </a:prstGeom>
          <a:noFill/>
        </p:spPr>
        <p:txBody>
          <a:bodyPr wrap="square">
            <a:spAutoFit/>
          </a:bodyPr>
          <a:lstStyle/>
          <a:p>
            <a:r>
              <a:rPr lang="en-IN" sz="1800" b="0" i="0" u="none" strike="noStrike" baseline="0" dirty="0">
                <a:solidFill>
                  <a:srgbClr val="231F20"/>
                </a:solidFill>
                <a:highlight>
                  <a:srgbClr val="00FFFF"/>
                </a:highlight>
                <a:latin typeface="HelveticaNeue-MediumExt"/>
              </a:rPr>
              <a:t>Scheduling Algorithms -</a:t>
            </a:r>
            <a:endParaRPr lang="en-IN" sz="1800" dirty="0">
              <a:cs typeface="Times New Roman" pitchFamily="18" charset="0"/>
            </a:endParaRPr>
          </a:p>
          <a:p>
            <a:endParaRPr lang="en-IN" dirty="0">
              <a:highlight>
                <a:srgbClr val="00FFFF"/>
              </a:highlight>
            </a:endParaRPr>
          </a:p>
        </p:txBody>
      </p:sp>
      <p:sp>
        <p:nvSpPr>
          <p:cNvPr id="6" name="TextBox 5">
            <a:extLst>
              <a:ext uri="{FF2B5EF4-FFF2-40B4-BE49-F238E27FC236}">
                <a16:creationId xmlns:a16="http://schemas.microsoft.com/office/drawing/2014/main" id="{A58DFD4D-1107-439D-5F89-5456B11CBFF1}"/>
              </a:ext>
            </a:extLst>
          </p:cNvPr>
          <p:cNvSpPr txBox="1"/>
          <p:nvPr/>
        </p:nvSpPr>
        <p:spPr>
          <a:xfrm>
            <a:off x="848738" y="1642281"/>
            <a:ext cx="6094378" cy="369332"/>
          </a:xfrm>
          <a:prstGeom prst="rect">
            <a:avLst/>
          </a:prstGeom>
          <a:noFill/>
        </p:spPr>
        <p:txBody>
          <a:bodyPr wrap="square">
            <a:spAutoFit/>
          </a:bodyPr>
          <a:lstStyle/>
          <a:p>
            <a:r>
              <a:rPr lang="en-IN" sz="1800" dirty="0">
                <a:highlight>
                  <a:srgbClr val="FFFF00"/>
                </a:highlight>
                <a:cs typeface="Times New Roman" pitchFamily="18" charset="0"/>
              </a:rPr>
              <a:t>Priority Scheduling</a:t>
            </a:r>
            <a:endParaRPr lang="en-IN" dirty="0">
              <a:highlight>
                <a:srgbClr val="FFFF00"/>
              </a:highlight>
            </a:endParaRPr>
          </a:p>
        </p:txBody>
      </p:sp>
      <p:graphicFrame>
        <p:nvGraphicFramePr>
          <p:cNvPr id="2" name="Table 1">
            <a:extLst>
              <a:ext uri="{FF2B5EF4-FFF2-40B4-BE49-F238E27FC236}">
                <a16:creationId xmlns:a16="http://schemas.microsoft.com/office/drawing/2014/main" id="{E58B64D6-C77E-B6D9-629B-34BA28C49006}"/>
              </a:ext>
            </a:extLst>
          </p:cNvPr>
          <p:cNvGraphicFramePr>
            <a:graphicFrameLocks noGrp="1"/>
          </p:cNvGraphicFramePr>
          <p:nvPr>
            <p:extLst>
              <p:ext uri="{D42A27DB-BD31-4B8C-83A1-F6EECF244321}">
                <p14:modId xmlns:p14="http://schemas.microsoft.com/office/powerpoint/2010/main" val="1424359093"/>
              </p:ext>
            </p:extLst>
          </p:nvPr>
        </p:nvGraphicFramePr>
        <p:xfrm>
          <a:off x="2910543" y="2922989"/>
          <a:ext cx="4715942" cy="2327087"/>
        </p:xfrm>
        <a:graphic>
          <a:graphicData uri="http://schemas.openxmlformats.org/drawingml/2006/table">
            <a:tbl>
              <a:tblPr firstRow="1" firstCol="1" bandRow="1">
                <a:tableStyleId>{5C22544A-7EE6-4342-B048-85BDC9FD1C3A}</a:tableStyleId>
              </a:tblPr>
              <a:tblGrid>
                <a:gridCol w="1161810">
                  <a:extLst>
                    <a:ext uri="{9D8B030D-6E8A-4147-A177-3AD203B41FA5}">
                      <a16:colId xmlns:a16="http://schemas.microsoft.com/office/drawing/2014/main" val="2065424259"/>
                    </a:ext>
                  </a:extLst>
                </a:gridCol>
                <a:gridCol w="1217017">
                  <a:extLst>
                    <a:ext uri="{9D8B030D-6E8A-4147-A177-3AD203B41FA5}">
                      <a16:colId xmlns:a16="http://schemas.microsoft.com/office/drawing/2014/main" val="2623082032"/>
                    </a:ext>
                  </a:extLst>
                </a:gridCol>
                <a:gridCol w="1218244">
                  <a:extLst>
                    <a:ext uri="{9D8B030D-6E8A-4147-A177-3AD203B41FA5}">
                      <a16:colId xmlns:a16="http://schemas.microsoft.com/office/drawing/2014/main" val="187518811"/>
                    </a:ext>
                  </a:extLst>
                </a:gridCol>
                <a:gridCol w="1118871">
                  <a:extLst>
                    <a:ext uri="{9D8B030D-6E8A-4147-A177-3AD203B41FA5}">
                      <a16:colId xmlns:a16="http://schemas.microsoft.com/office/drawing/2014/main" val="2285492946"/>
                    </a:ext>
                  </a:extLst>
                </a:gridCol>
              </a:tblGrid>
              <a:tr h="745777">
                <a:tc>
                  <a:txBody>
                    <a:bodyPr/>
                    <a:lstStyle/>
                    <a:p>
                      <a:pPr algn="ctr">
                        <a:lnSpc>
                          <a:spcPct val="115000"/>
                        </a:lnSpc>
                        <a:spcAft>
                          <a:spcPts val="1000"/>
                        </a:spcAft>
                      </a:pPr>
                      <a:r>
                        <a:rPr lang="en-US" sz="2200" dirty="0">
                          <a:effectLst/>
                        </a:rPr>
                        <a:t>Job</a:t>
                      </a:r>
                      <a:endParaRPr lang="en-IN" sz="2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200">
                          <a:effectLst/>
                        </a:rPr>
                        <a:t>Time</a:t>
                      </a:r>
                      <a:endParaRPr lang="en-IN" sz="2200">
                        <a:effectLst/>
                      </a:endParaRPr>
                    </a:p>
                    <a:p>
                      <a:pPr algn="ctr">
                        <a:lnSpc>
                          <a:spcPct val="115000"/>
                        </a:lnSpc>
                        <a:spcAft>
                          <a:spcPts val="1000"/>
                        </a:spcAft>
                      </a:pPr>
                      <a:r>
                        <a:rPr lang="en-US" sz="2200">
                          <a:effectLst/>
                        </a:rPr>
                        <a:t>(ms)</a:t>
                      </a:r>
                      <a:endParaRPr lang="en-IN" sz="2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200">
                          <a:effectLst/>
                        </a:rPr>
                        <a:t>Arrival</a:t>
                      </a:r>
                      <a:endParaRPr lang="en-IN" sz="2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200">
                          <a:effectLst/>
                        </a:rPr>
                        <a:t>Priority</a:t>
                      </a:r>
                      <a:endParaRPr lang="en-IN" sz="2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10869861"/>
                  </a:ext>
                </a:extLst>
              </a:tr>
              <a:tr h="270006">
                <a:tc>
                  <a:txBody>
                    <a:bodyPr/>
                    <a:lstStyle/>
                    <a:p>
                      <a:pPr algn="ctr">
                        <a:lnSpc>
                          <a:spcPct val="115000"/>
                        </a:lnSpc>
                        <a:spcAft>
                          <a:spcPts val="1000"/>
                        </a:spcAft>
                      </a:pPr>
                      <a:r>
                        <a:rPr lang="en-US" sz="2200">
                          <a:effectLst/>
                        </a:rPr>
                        <a:t>1</a:t>
                      </a:r>
                      <a:endParaRPr lang="en-IN" sz="2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200">
                          <a:effectLst/>
                        </a:rPr>
                        <a:t>8</a:t>
                      </a:r>
                      <a:endParaRPr lang="en-IN" sz="2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200" dirty="0">
                          <a:effectLst/>
                        </a:rPr>
                        <a:t>0</a:t>
                      </a:r>
                      <a:endParaRPr lang="en-IN" sz="2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200">
                          <a:effectLst/>
                        </a:rPr>
                        <a:t>3</a:t>
                      </a:r>
                      <a:endParaRPr lang="en-IN" sz="2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26063927"/>
                  </a:ext>
                </a:extLst>
              </a:tr>
              <a:tr h="270006">
                <a:tc>
                  <a:txBody>
                    <a:bodyPr/>
                    <a:lstStyle/>
                    <a:p>
                      <a:pPr algn="ctr">
                        <a:lnSpc>
                          <a:spcPct val="115000"/>
                        </a:lnSpc>
                        <a:spcAft>
                          <a:spcPts val="1000"/>
                        </a:spcAft>
                      </a:pPr>
                      <a:r>
                        <a:rPr lang="en-US" sz="2200">
                          <a:effectLst/>
                        </a:rPr>
                        <a:t>2</a:t>
                      </a:r>
                      <a:endParaRPr lang="en-IN" sz="2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200">
                          <a:effectLst/>
                        </a:rPr>
                        <a:t>4</a:t>
                      </a:r>
                      <a:endParaRPr lang="en-IN" sz="2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200" dirty="0">
                          <a:effectLst/>
                          <a:latin typeface="Calibri" panose="020F0502020204030204" pitchFamily="34" charset="0"/>
                          <a:ea typeface="Times New Roman" panose="02020603050405020304" pitchFamily="18" charset="0"/>
                          <a:cs typeface="Times New Roman" panose="02020603050405020304" pitchFamily="18" charset="0"/>
                        </a:rPr>
                        <a:t>1</a:t>
                      </a:r>
                      <a:endParaRPr lang="en-IN" sz="2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200" dirty="0">
                          <a:effectLst/>
                        </a:rPr>
                        <a:t>2</a:t>
                      </a:r>
                      <a:endParaRPr lang="en-IN" sz="2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16161758"/>
                  </a:ext>
                </a:extLst>
              </a:tr>
              <a:tr h="270006">
                <a:tc>
                  <a:txBody>
                    <a:bodyPr/>
                    <a:lstStyle/>
                    <a:p>
                      <a:pPr algn="ctr">
                        <a:lnSpc>
                          <a:spcPct val="115000"/>
                        </a:lnSpc>
                        <a:spcAft>
                          <a:spcPts val="1000"/>
                        </a:spcAft>
                      </a:pPr>
                      <a:r>
                        <a:rPr lang="en-US" sz="2200">
                          <a:effectLst/>
                        </a:rPr>
                        <a:t>3</a:t>
                      </a:r>
                      <a:endParaRPr lang="en-IN" sz="2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200">
                          <a:effectLst/>
                        </a:rPr>
                        <a:t>6</a:t>
                      </a:r>
                      <a:endParaRPr lang="en-IN" sz="2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200" dirty="0">
                          <a:effectLst/>
                          <a:latin typeface="Calibri" panose="020F0502020204030204" pitchFamily="34" charset="0"/>
                          <a:ea typeface="Times New Roman" panose="02020603050405020304" pitchFamily="18" charset="0"/>
                          <a:cs typeface="Times New Roman" panose="02020603050405020304" pitchFamily="18" charset="0"/>
                        </a:rPr>
                        <a:t>2</a:t>
                      </a:r>
                      <a:endParaRPr lang="en-IN" sz="2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200">
                          <a:effectLst/>
                        </a:rPr>
                        <a:t>1</a:t>
                      </a:r>
                      <a:endParaRPr lang="en-IN" sz="2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117743979"/>
                  </a:ext>
                </a:extLst>
              </a:tr>
              <a:tr h="270006">
                <a:tc>
                  <a:txBody>
                    <a:bodyPr/>
                    <a:lstStyle/>
                    <a:p>
                      <a:pPr algn="ctr">
                        <a:lnSpc>
                          <a:spcPct val="115000"/>
                        </a:lnSpc>
                        <a:spcAft>
                          <a:spcPts val="1000"/>
                        </a:spcAft>
                      </a:pPr>
                      <a:r>
                        <a:rPr lang="en-US" sz="2200">
                          <a:effectLst/>
                        </a:rPr>
                        <a:t>4</a:t>
                      </a:r>
                      <a:endParaRPr lang="en-IN" sz="2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200">
                          <a:effectLst/>
                        </a:rPr>
                        <a:t>1</a:t>
                      </a:r>
                      <a:endParaRPr lang="en-IN" sz="2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200" dirty="0">
                          <a:effectLst/>
                          <a:latin typeface="Calibri" panose="020F0502020204030204" pitchFamily="34" charset="0"/>
                          <a:ea typeface="Times New Roman" panose="02020603050405020304" pitchFamily="18" charset="0"/>
                          <a:cs typeface="Times New Roman" panose="02020603050405020304" pitchFamily="18" charset="0"/>
                        </a:rPr>
                        <a:t>3</a:t>
                      </a:r>
                      <a:endParaRPr lang="en-IN" sz="2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200" dirty="0">
                          <a:effectLst/>
                        </a:rPr>
                        <a:t>4</a:t>
                      </a:r>
                      <a:endParaRPr lang="en-IN" sz="2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73493286"/>
                  </a:ext>
                </a:extLst>
              </a:tr>
            </a:tbl>
          </a:graphicData>
        </a:graphic>
      </p:graphicFrame>
    </p:spTree>
    <p:extLst>
      <p:ext uri="{BB962C8B-B14F-4D97-AF65-F5344CB8AC3E}">
        <p14:creationId xmlns:p14="http://schemas.microsoft.com/office/powerpoint/2010/main" val="16774652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E7ECD-4CB2-ADBE-4F9B-27D5F715F1F1}"/>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733C082B-7C10-5C7C-D47E-19B3E6B2C9F3}"/>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81E8E2F1-94D0-1C7A-C12A-855945B898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6C37A7AB-C34C-3CAC-9E84-1157E9D2832D}"/>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CPU Scheduling</a:t>
            </a:r>
            <a:endParaRPr lang="en-US" altLang="zh-TW" sz="3600" dirty="0">
              <a:solidFill>
                <a:srgbClr val="FF6600"/>
              </a:solidFill>
              <a:latin typeface="Aharoni" pitchFamily="2" charset="-79"/>
              <a:cs typeface="Aharoni" pitchFamily="2" charset="-79"/>
            </a:endParaRPr>
          </a:p>
        </p:txBody>
      </p:sp>
      <p:sp>
        <p:nvSpPr>
          <p:cNvPr id="5" name="TextBox 4">
            <a:extLst>
              <a:ext uri="{FF2B5EF4-FFF2-40B4-BE49-F238E27FC236}">
                <a16:creationId xmlns:a16="http://schemas.microsoft.com/office/drawing/2014/main" id="{3B8E076C-0330-B3AD-B74C-DE2DA760E298}"/>
              </a:ext>
            </a:extLst>
          </p:cNvPr>
          <p:cNvSpPr txBox="1"/>
          <p:nvPr/>
        </p:nvSpPr>
        <p:spPr>
          <a:xfrm>
            <a:off x="848738" y="1122066"/>
            <a:ext cx="6320547" cy="646331"/>
          </a:xfrm>
          <a:prstGeom prst="rect">
            <a:avLst/>
          </a:prstGeom>
          <a:noFill/>
        </p:spPr>
        <p:txBody>
          <a:bodyPr wrap="square">
            <a:spAutoFit/>
          </a:bodyPr>
          <a:lstStyle/>
          <a:p>
            <a:r>
              <a:rPr lang="en-IN" sz="1800" b="0" i="0" u="none" strike="noStrike" baseline="0" dirty="0">
                <a:solidFill>
                  <a:srgbClr val="231F20"/>
                </a:solidFill>
                <a:highlight>
                  <a:srgbClr val="00FFFF"/>
                </a:highlight>
                <a:latin typeface="HelveticaNeue-MediumExt"/>
              </a:rPr>
              <a:t>Scheduling Algorithms -</a:t>
            </a:r>
            <a:endParaRPr lang="en-IN" sz="1800" dirty="0">
              <a:cs typeface="Times New Roman" pitchFamily="18" charset="0"/>
            </a:endParaRPr>
          </a:p>
          <a:p>
            <a:endParaRPr lang="en-IN" dirty="0">
              <a:highlight>
                <a:srgbClr val="00FFFF"/>
              </a:highlight>
            </a:endParaRPr>
          </a:p>
        </p:txBody>
      </p:sp>
      <p:sp>
        <p:nvSpPr>
          <p:cNvPr id="6" name="TextBox 5">
            <a:extLst>
              <a:ext uri="{FF2B5EF4-FFF2-40B4-BE49-F238E27FC236}">
                <a16:creationId xmlns:a16="http://schemas.microsoft.com/office/drawing/2014/main" id="{F802793F-3637-6AED-A8E3-F0EFC802A505}"/>
              </a:ext>
            </a:extLst>
          </p:cNvPr>
          <p:cNvSpPr txBox="1"/>
          <p:nvPr/>
        </p:nvSpPr>
        <p:spPr>
          <a:xfrm>
            <a:off x="848738" y="1642281"/>
            <a:ext cx="6094378" cy="369332"/>
          </a:xfrm>
          <a:prstGeom prst="rect">
            <a:avLst/>
          </a:prstGeom>
          <a:noFill/>
        </p:spPr>
        <p:txBody>
          <a:bodyPr wrap="square">
            <a:spAutoFit/>
          </a:bodyPr>
          <a:lstStyle/>
          <a:p>
            <a:r>
              <a:rPr lang="en-IN" sz="1800" dirty="0">
                <a:highlight>
                  <a:srgbClr val="FFFF00"/>
                </a:highlight>
                <a:cs typeface="Times New Roman" pitchFamily="18" charset="0"/>
              </a:rPr>
              <a:t>Priority Scheduling</a:t>
            </a:r>
            <a:endParaRPr lang="en-IN" dirty="0">
              <a:highlight>
                <a:srgbClr val="FFFF00"/>
              </a:highlight>
            </a:endParaRPr>
          </a:p>
        </p:txBody>
      </p:sp>
      <p:pic>
        <p:nvPicPr>
          <p:cNvPr id="7" name="Picture 6">
            <a:extLst>
              <a:ext uri="{FF2B5EF4-FFF2-40B4-BE49-F238E27FC236}">
                <a16:creationId xmlns:a16="http://schemas.microsoft.com/office/drawing/2014/main" id="{2BAF2E0F-CB16-46F0-4845-6EB1CB838B3E}"/>
              </a:ext>
            </a:extLst>
          </p:cNvPr>
          <p:cNvPicPr>
            <a:picLocks noChangeAspect="1"/>
          </p:cNvPicPr>
          <p:nvPr/>
        </p:nvPicPr>
        <p:blipFill>
          <a:blip r:embed="rId3"/>
          <a:stretch>
            <a:fillRect/>
          </a:stretch>
        </p:blipFill>
        <p:spPr>
          <a:xfrm>
            <a:off x="3233674" y="2265066"/>
            <a:ext cx="7702671" cy="3659079"/>
          </a:xfrm>
          <a:prstGeom prst="rect">
            <a:avLst/>
          </a:prstGeom>
        </p:spPr>
      </p:pic>
    </p:spTree>
    <p:extLst>
      <p:ext uri="{BB962C8B-B14F-4D97-AF65-F5344CB8AC3E}">
        <p14:creationId xmlns:p14="http://schemas.microsoft.com/office/powerpoint/2010/main" val="38909863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0701E-5741-FC85-4086-5127AD3B1B23}"/>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1B6A8B41-E51F-B63D-D0D6-EFF9C515EE2C}"/>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6" name="Title 1">
            <a:extLst>
              <a:ext uri="{FF2B5EF4-FFF2-40B4-BE49-F238E27FC236}">
                <a16:creationId xmlns:a16="http://schemas.microsoft.com/office/drawing/2014/main" id="{29107913-EA4D-CC98-1A6B-E83964B0D72F}"/>
              </a:ext>
            </a:extLst>
          </p:cNvPr>
          <p:cNvSpPr txBox="1">
            <a:spLocks/>
          </p:cNvSpPr>
          <p:nvPr/>
        </p:nvSpPr>
        <p:spPr>
          <a:xfrm>
            <a:off x="364043" y="709813"/>
            <a:ext cx="2664296" cy="6480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6600"/>
                </a:solidFill>
              </a:rPr>
              <a:t>Agenda</a:t>
            </a:r>
          </a:p>
        </p:txBody>
      </p:sp>
      <p:sp>
        <p:nvSpPr>
          <p:cNvPr id="8" name="Text Placeholder 3">
            <a:extLst>
              <a:ext uri="{FF2B5EF4-FFF2-40B4-BE49-F238E27FC236}">
                <a16:creationId xmlns:a16="http://schemas.microsoft.com/office/drawing/2014/main" id="{93E48C42-FE75-C31B-D7CE-9E4121113BA1}"/>
              </a:ext>
            </a:extLst>
          </p:cNvPr>
          <p:cNvSpPr txBox="1">
            <a:spLocks/>
          </p:cNvSpPr>
          <p:nvPr/>
        </p:nvSpPr>
        <p:spPr>
          <a:xfrm>
            <a:off x="735128" y="1611683"/>
            <a:ext cx="8136904" cy="38884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latin typeface="+mj-lt"/>
                <a:ea typeface="+mj-ea"/>
                <a:cs typeface="+mj-cs"/>
              </a:rPr>
              <a:t>Introduction to Operating System</a:t>
            </a:r>
          </a:p>
          <a:p>
            <a:pPr marL="0" indent="0">
              <a:buNone/>
            </a:pPr>
            <a:endParaRPr lang="en-US" sz="2400" dirty="0">
              <a:latin typeface="Roboto Medium" pitchFamily="2" charset="0"/>
              <a:ea typeface="Roboto Medium" pitchFamily="2" charset="0"/>
              <a:cs typeface="Roboto Medium" pitchFamily="2" charset="0"/>
            </a:endParaRPr>
          </a:p>
        </p:txBody>
      </p:sp>
    </p:spTree>
    <p:extLst>
      <p:ext uri="{BB962C8B-B14F-4D97-AF65-F5344CB8AC3E}">
        <p14:creationId xmlns:p14="http://schemas.microsoft.com/office/powerpoint/2010/main" val="1494937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8FC0E-F88C-112E-3C11-4E7BEF526227}"/>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876F0F64-48E7-FD2C-7A71-C00B27CB8967}"/>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5" name="Subtitle 4">
            <a:extLst>
              <a:ext uri="{FF2B5EF4-FFF2-40B4-BE49-F238E27FC236}">
                <a16:creationId xmlns:a16="http://schemas.microsoft.com/office/drawing/2014/main" id="{C563BCC9-B1EB-FD9C-C21B-7C05E6FDDDE9}"/>
              </a:ext>
            </a:extLst>
          </p:cNvPr>
          <p:cNvSpPr>
            <a:spLocks noGrp="1"/>
          </p:cNvSpPr>
          <p:nvPr>
            <p:ph type="subTitle" idx="1"/>
          </p:nvPr>
        </p:nvSpPr>
        <p:spPr>
          <a:xfrm>
            <a:off x="1047345" y="2601119"/>
            <a:ext cx="9144000" cy="1655762"/>
          </a:xfrm>
        </p:spPr>
        <p:txBody>
          <a:bodyPr>
            <a:normAutofit/>
          </a:bodyPr>
          <a:lstStyle/>
          <a:p>
            <a:r>
              <a:rPr lang="en-US" sz="4400" dirty="0">
                <a:solidFill>
                  <a:srgbClr val="0066CC"/>
                </a:solidFill>
              </a:rPr>
              <a:t>Lecture – 12 </a:t>
            </a:r>
          </a:p>
        </p:txBody>
      </p:sp>
    </p:spTree>
    <p:extLst>
      <p:ext uri="{BB962C8B-B14F-4D97-AF65-F5344CB8AC3E}">
        <p14:creationId xmlns:p14="http://schemas.microsoft.com/office/powerpoint/2010/main" val="20533848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9BCD8-D4B1-BC09-40D0-E5F8A485552B}"/>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2F561226-6CDB-9E27-622B-6747CAC674A9}"/>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6" name="Title 1">
            <a:extLst>
              <a:ext uri="{FF2B5EF4-FFF2-40B4-BE49-F238E27FC236}">
                <a16:creationId xmlns:a16="http://schemas.microsoft.com/office/drawing/2014/main" id="{16B819FF-1D90-A372-43DB-8C1E2A8315A2}"/>
              </a:ext>
            </a:extLst>
          </p:cNvPr>
          <p:cNvSpPr txBox="1">
            <a:spLocks/>
          </p:cNvSpPr>
          <p:nvPr/>
        </p:nvSpPr>
        <p:spPr>
          <a:xfrm>
            <a:off x="364043" y="709813"/>
            <a:ext cx="2664296" cy="6480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6600"/>
                </a:solidFill>
              </a:rPr>
              <a:t>Recap</a:t>
            </a:r>
          </a:p>
        </p:txBody>
      </p:sp>
      <p:sp>
        <p:nvSpPr>
          <p:cNvPr id="8" name="Text Placeholder 3">
            <a:extLst>
              <a:ext uri="{FF2B5EF4-FFF2-40B4-BE49-F238E27FC236}">
                <a16:creationId xmlns:a16="http://schemas.microsoft.com/office/drawing/2014/main" id="{0E51F492-29A7-5CF3-5F04-D4F7F7FDC055}"/>
              </a:ext>
            </a:extLst>
          </p:cNvPr>
          <p:cNvSpPr txBox="1">
            <a:spLocks/>
          </p:cNvSpPr>
          <p:nvPr/>
        </p:nvSpPr>
        <p:spPr>
          <a:xfrm>
            <a:off x="735128" y="1611683"/>
            <a:ext cx="8136904" cy="2532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CPU Scheduling Algorithms</a:t>
            </a:r>
          </a:p>
          <a:p>
            <a:pPr lvl="1"/>
            <a:r>
              <a:rPr lang="en-US" sz="2000" dirty="0"/>
              <a:t>FCFS</a:t>
            </a:r>
          </a:p>
          <a:p>
            <a:pPr lvl="1"/>
            <a:r>
              <a:rPr lang="en-US" sz="2000" dirty="0"/>
              <a:t>SJF</a:t>
            </a:r>
          </a:p>
          <a:p>
            <a:pPr lvl="1"/>
            <a:r>
              <a:rPr lang="en-US" sz="2000" dirty="0"/>
              <a:t>Priority</a:t>
            </a:r>
          </a:p>
          <a:p>
            <a:endParaRPr lang="en-US" sz="2400" dirty="0"/>
          </a:p>
          <a:p>
            <a:endParaRPr lang="en-US" sz="2400" dirty="0"/>
          </a:p>
        </p:txBody>
      </p:sp>
    </p:spTree>
    <p:extLst>
      <p:ext uri="{BB962C8B-B14F-4D97-AF65-F5344CB8AC3E}">
        <p14:creationId xmlns:p14="http://schemas.microsoft.com/office/powerpoint/2010/main" val="26793231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FEC7A-3547-7F4B-55B9-43485B95ABB6}"/>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D21BC3C4-B096-78CE-568C-450EEA94C29C}"/>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6" name="Title 1">
            <a:extLst>
              <a:ext uri="{FF2B5EF4-FFF2-40B4-BE49-F238E27FC236}">
                <a16:creationId xmlns:a16="http://schemas.microsoft.com/office/drawing/2014/main" id="{C5C7E238-7616-200A-DBAE-D9FE476BA3B8}"/>
              </a:ext>
            </a:extLst>
          </p:cNvPr>
          <p:cNvSpPr txBox="1">
            <a:spLocks/>
          </p:cNvSpPr>
          <p:nvPr/>
        </p:nvSpPr>
        <p:spPr>
          <a:xfrm>
            <a:off x="364043" y="709813"/>
            <a:ext cx="2664296" cy="6480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6600"/>
                </a:solidFill>
              </a:rPr>
              <a:t>Recap</a:t>
            </a:r>
          </a:p>
        </p:txBody>
      </p:sp>
      <p:sp>
        <p:nvSpPr>
          <p:cNvPr id="8" name="Text Placeholder 3">
            <a:extLst>
              <a:ext uri="{FF2B5EF4-FFF2-40B4-BE49-F238E27FC236}">
                <a16:creationId xmlns:a16="http://schemas.microsoft.com/office/drawing/2014/main" id="{40B00873-7343-5B5C-BD7E-B231549DC8F3}"/>
              </a:ext>
            </a:extLst>
          </p:cNvPr>
          <p:cNvSpPr txBox="1">
            <a:spLocks/>
          </p:cNvSpPr>
          <p:nvPr/>
        </p:nvSpPr>
        <p:spPr>
          <a:xfrm>
            <a:off x="735128" y="1611683"/>
            <a:ext cx="8136904" cy="2532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CPU Scheduling Algorithms</a:t>
            </a:r>
          </a:p>
          <a:p>
            <a:pPr lvl="1"/>
            <a:r>
              <a:rPr lang="en-US" sz="2000" dirty="0"/>
              <a:t>Round Robin Scheduling</a:t>
            </a:r>
          </a:p>
          <a:p>
            <a:endParaRPr lang="en-US" sz="2400" dirty="0"/>
          </a:p>
          <a:p>
            <a:endParaRPr lang="en-US" sz="2400" dirty="0"/>
          </a:p>
        </p:txBody>
      </p:sp>
    </p:spTree>
    <p:extLst>
      <p:ext uri="{BB962C8B-B14F-4D97-AF65-F5344CB8AC3E}">
        <p14:creationId xmlns:p14="http://schemas.microsoft.com/office/powerpoint/2010/main" val="15261856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2BF47-508F-4018-1867-7BD830D9ED9D}"/>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ACBD7718-3AE7-FB51-8E90-BD45E5864556}"/>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E999FAF0-F905-5191-F316-33D889D63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4C937800-BB9C-AD9C-2C53-DDE41F717C29}"/>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CPU Scheduling</a:t>
            </a:r>
            <a:endParaRPr lang="en-US" altLang="zh-TW" sz="3600" dirty="0">
              <a:solidFill>
                <a:srgbClr val="FF6600"/>
              </a:solidFill>
              <a:latin typeface="Aharoni" pitchFamily="2" charset="-79"/>
              <a:cs typeface="Aharoni" pitchFamily="2" charset="-79"/>
            </a:endParaRPr>
          </a:p>
        </p:txBody>
      </p:sp>
      <p:sp>
        <p:nvSpPr>
          <p:cNvPr id="5" name="TextBox 4">
            <a:extLst>
              <a:ext uri="{FF2B5EF4-FFF2-40B4-BE49-F238E27FC236}">
                <a16:creationId xmlns:a16="http://schemas.microsoft.com/office/drawing/2014/main" id="{BCA65A16-CD5A-2A83-03F9-E86D2529600C}"/>
              </a:ext>
            </a:extLst>
          </p:cNvPr>
          <p:cNvSpPr txBox="1"/>
          <p:nvPr/>
        </p:nvSpPr>
        <p:spPr>
          <a:xfrm>
            <a:off x="848738" y="1122066"/>
            <a:ext cx="6320547" cy="646331"/>
          </a:xfrm>
          <a:prstGeom prst="rect">
            <a:avLst/>
          </a:prstGeom>
          <a:noFill/>
        </p:spPr>
        <p:txBody>
          <a:bodyPr wrap="square">
            <a:spAutoFit/>
          </a:bodyPr>
          <a:lstStyle/>
          <a:p>
            <a:r>
              <a:rPr lang="en-IN" sz="1800" b="0" i="0" u="none" strike="noStrike" baseline="0" dirty="0">
                <a:solidFill>
                  <a:srgbClr val="231F20"/>
                </a:solidFill>
                <a:highlight>
                  <a:srgbClr val="00FFFF"/>
                </a:highlight>
                <a:latin typeface="HelveticaNeue-MediumExt"/>
              </a:rPr>
              <a:t>Scheduling Algorithms -</a:t>
            </a:r>
            <a:endParaRPr lang="en-IN" sz="1800" dirty="0">
              <a:cs typeface="Times New Roman" pitchFamily="18" charset="0"/>
            </a:endParaRPr>
          </a:p>
          <a:p>
            <a:endParaRPr lang="en-IN" dirty="0">
              <a:highlight>
                <a:srgbClr val="00FFFF"/>
              </a:highlight>
            </a:endParaRPr>
          </a:p>
        </p:txBody>
      </p:sp>
      <p:sp>
        <p:nvSpPr>
          <p:cNvPr id="6" name="TextBox 5">
            <a:extLst>
              <a:ext uri="{FF2B5EF4-FFF2-40B4-BE49-F238E27FC236}">
                <a16:creationId xmlns:a16="http://schemas.microsoft.com/office/drawing/2014/main" id="{916A7968-9776-88BC-3CBF-756AC694FAC2}"/>
              </a:ext>
            </a:extLst>
          </p:cNvPr>
          <p:cNvSpPr txBox="1"/>
          <p:nvPr/>
        </p:nvSpPr>
        <p:spPr>
          <a:xfrm>
            <a:off x="848738" y="1642281"/>
            <a:ext cx="6094378" cy="369332"/>
          </a:xfrm>
          <a:prstGeom prst="rect">
            <a:avLst/>
          </a:prstGeom>
          <a:noFill/>
        </p:spPr>
        <p:txBody>
          <a:bodyPr wrap="square">
            <a:spAutoFit/>
          </a:bodyPr>
          <a:lstStyle/>
          <a:p>
            <a:r>
              <a:rPr lang="en-IN" sz="1800" dirty="0">
                <a:highlight>
                  <a:srgbClr val="FFFF00"/>
                </a:highlight>
                <a:cs typeface="Times New Roman" pitchFamily="18" charset="0"/>
              </a:rPr>
              <a:t>Round Robin Scheduling</a:t>
            </a:r>
            <a:endParaRPr lang="en-IN" dirty="0">
              <a:highlight>
                <a:srgbClr val="FFFF00"/>
              </a:highlight>
            </a:endParaRPr>
          </a:p>
        </p:txBody>
      </p:sp>
      <p:sp>
        <p:nvSpPr>
          <p:cNvPr id="4" name="Rectangle 3">
            <a:extLst>
              <a:ext uri="{FF2B5EF4-FFF2-40B4-BE49-F238E27FC236}">
                <a16:creationId xmlns:a16="http://schemas.microsoft.com/office/drawing/2014/main" id="{E37104E1-228B-73B9-BAA7-0762EAA0DC38}"/>
              </a:ext>
            </a:extLst>
          </p:cNvPr>
          <p:cNvSpPr txBox="1">
            <a:spLocks noChangeArrowheads="1"/>
          </p:cNvSpPr>
          <p:nvPr/>
        </p:nvSpPr>
        <p:spPr>
          <a:xfrm>
            <a:off x="1024917" y="2460779"/>
            <a:ext cx="10142166" cy="27549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dirty="0"/>
              <a:t>Each process gets a small unit of CPU time (</a:t>
            </a:r>
            <a:r>
              <a:rPr lang="en-US" altLang="en-US" sz="2400" b="1" dirty="0">
                <a:solidFill>
                  <a:srgbClr val="3366FF"/>
                </a:solidFill>
              </a:rPr>
              <a:t>time</a:t>
            </a:r>
            <a:r>
              <a:rPr lang="en-US" altLang="en-US" sz="2400" b="1" dirty="0"/>
              <a:t> </a:t>
            </a:r>
            <a:r>
              <a:rPr lang="en-US" altLang="en-US" sz="2400" b="1" dirty="0">
                <a:solidFill>
                  <a:srgbClr val="3366FF"/>
                </a:solidFill>
              </a:rPr>
              <a:t>quantum</a:t>
            </a:r>
            <a:r>
              <a:rPr lang="en-US" altLang="en-US" sz="2400" b="1" dirty="0"/>
              <a:t> </a:t>
            </a:r>
            <a:r>
              <a:rPr lang="en-US" altLang="en-US" sz="2400" i="1" dirty="0"/>
              <a:t>q</a:t>
            </a:r>
            <a:r>
              <a:rPr lang="en-US" altLang="en-US" sz="2400" dirty="0"/>
              <a:t>), usually 10-100 milliseconds.  After this time has elapsed, the process is preempted and added to the end of the ready queue.</a:t>
            </a:r>
          </a:p>
          <a:p>
            <a:pPr algn="just"/>
            <a:r>
              <a:rPr lang="en-US" altLang="en-US" sz="2400" dirty="0"/>
              <a:t>If there are </a:t>
            </a:r>
            <a:r>
              <a:rPr lang="en-US" altLang="en-US" sz="2400" i="1" dirty="0"/>
              <a:t>n</a:t>
            </a:r>
            <a:r>
              <a:rPr lang="en-US" altLang="en-US" sz="2400" dirty="0"/>
              <a:t> processes in the ready queue and the time quantum is </a:t>
            </a:r>
            <a:r>
              <a:rPr lang="en-US" altLang="en-US" sz="2400" i="1" dirty="0"/>
              <a:t>q</a:t>
            </a:r>
            <a:r>
              <a:rPr lang="en-US" altLang="en-US" sz="2400" dirty="0"/>
              <a:t>, then each process gets 1/</a:t>
            </a:r>
            <a:r>
              <a:rPr lang="en-US" altLang="en-US" sz="2400" i="1" dirty="0"/>
              <a:t>n</a:t>
            </a:r>
            <a:r>
              <a:rPr lang="en-US" altLang="en-US" sz="2400" dirty="0"/>
              <a:t> of the CPU time in chunks of at most </a:t>
            </a:r>
            <a:r>
              <a:rPr lang="en-US" altLang="en-US" sz="2400" i="1" dirty="0"/>
              <a:t>q</a:t>
            </a:r>
            <a:r>
              <a:rPr lang="en-US" altLang="en-US" sz="2400" dirty="0"/>
              <a:t> time units at once.  No process waits more than (</a:t>
            </a:r>
            <a:r>
              <a:rPr lang="en-US" altLang="en-US" sz="2400" i="1" dirty="0"/>
              <a:t>n</a:t>
            </a:r>
            <a:r>
              <a:rPr lang="en-US" altLang="en-US" sz="2400" dirty="0"/>
              <a:t>-1)</a:t>
            </a:r>
            <a:r>
              <a:rPr lang="en-US" altLang="en-US" sz="2400" i="1" dirty="0"/>
              <a:t>q </a:t>
            </a:r>
            <a:r>
              <a:rPr lang="en-US" altLang="en-US" sz="2400" dirty="0"/>
              <a:t>time units.</a:t>
            </a:r>
          </a:p>
          <a:p>
            <a:pPr algn="just"/>
            <a:r>
              <a:rPr lang="en-US" altLang="en-US" sz="2400" dirty="0"/>
              <a:t> The timer interrupts every quantum to schedule the next process</a:t>
            </a:r>
          </a:p>
          <a:p>
            <a:pPr algn="just"/>
            <a:endParaRPr lang="en-US" altLang="en-US" sz="2000" dirty="0">
              <a:sym typeface="Symbol" panose="05050102010706020507" pitchFamily="18" charset="2"/>
            </a:endParaRPr>
          </a:p>
        </p:txBody>
      </p:sp>
    </p:spTree>
    <p:extLst>
      <p:ext uri="{BB962C8B-B14F-4D97-AF65-F5344CB8AC3E}">
        <p14:creationId xmlns:p14="http://schemas.microsoft.com/office/powerpoint/2010/main" val="18080878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3C6E7-5613-CE9F-D60A-A7DD67732C38}"/>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2FE182F2-6A88-F194-DC93-087604DD38B3}"/>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B9C414D8-018B-C91C-2743-197F65B7D9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908A37AF-4E56-A97C-F3EE-DC445C3B238C}"/>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CPU Scheduling</a:t>
            </a:r>
            <a:endParaRPr lang="en-US" altLang="zh-TW" sz="3600" dirty="0">
              <a:solidFill>
                <a:srgbClr val="FF6600"/>
              </a:solidFill>
              <a:latin typeface="Aharoni" pitchFamily="2" charset="-79"/>
              <a:cs typeface="Aharoni" pitchFamily="2" charset="-79"/>
            </a:endParaRPr>
          </a:p>
        </p:txBody>
      </p:sp>
      <p:sp>
        <p:nvSpPr>
          <p:cNvPr id="5" name="TextBox 4">
            <a:extLst>
              <a:ext uri="{FF2B5EF4-FFF2-40B4-BE49-F238E27FC236}">
                <a16:creationId xmlns:a16="http://schemas.microsoft.com/office/drawing/2014/main" id="{98EE42EC-81EB-99E1-82F8-289325C9D0C4}"/>
              </a:ext>
            </a:extLst>
          </p:cNvPr>
          <p:cNvSpPr txBox="1"/>
          <p:nvPr/>
        </p:nvSpPr>
        <p:spPr>
          <a:xfrm>
            <a:off x="848738" y="1122066"/>
            <a:ext cx="6320547" cy="646331"/>
          </a:xfrm>
          <a:prstGeom prst="rect">
            <a:avLst/>
          </a:prstGeom>
          <a:noFill/>
        </p:spPr>
        <p:txBody>
          <a:bodyPr wrap="square">
            <a:spAutoFit/>
          </a:bodyPr>
          <a:lstStyle/>
          <a:p>
            <a:r>
              <a:rPr lang="en-IN" sz="1800" b="0" i="0" u="none" strike="noStrike" baseline="0" dirty="0">
                <a:solidFill>
                  <a:srgbClr val="231F20"/>
                </a:solidFill>
                <a:highlight>
                  <a:srgbClr val="00FFFF"/>
                </a:highlight>
                <a:latin typeface="HelveticaNeue-MediumExt"/>
              </a:rPr>
              <a:t>Scheduling Algorithms -</a:t>
            </a:r>
            <a:endParaRPr lang="en-IN" sz="1800" dirty="0">
              <a:cs typeface="Times New Roman" pitchFamily="18" charset="0"/>
            </a:endParaRPr>
          </a:p>
          <a:p>
            <a:endParaRPr lang="en-IN" dirty="0">
              <a:highlight>
                <a:srgbClr val="00FFFF"/>
              </a:highlight>
            </a:endParaRPr>
          </a:p>
        </p:txBody>
      </p:sp>
      <p:sp>
        <p:nvSpPr>
          <p:cNvPr id="6" name="TextBox 5">
            <a:extLst>
              <a:ext uri="{FF2B5EF4-FFF2-40B4-BE49-F238E27FC236}">
                <a16:creationId xmlns:a16="http://schemas.microsoft.com/office/drawing/2014/main" id="{29B9E7CE-3E06-334C-6B6A-9002CCB9D40D}"/>
              </a:ext>
            </a:extLst>
          </p:cNvPr>
          <p:cNvSpPr txBox="1"/>
          <p:nvPr/>
        </p:nvSpPr>
        <p:spPr>
          <a:xfrm>
            <a:off x="848738" y="1642281"/>
            <a:ext cx="6094378" cy="369332"/>
          </a:xfrm>
          <a:prstGeom prst="rect">
            <a:avLst/>
          </a:prstGeom>
          <a:noFill/>
        </p:spPr>
        <p:txBody>
          <a:bodyPr wrap="square">
            <a:spAutoFit/>
          </a:bodyPr>
          <a:lstStyle/>
          <a:p>
            <a:r>
              <a:rPr lang="en-IN" sz="1800" dirty="0">
                <a:highlight>
                  <a:srgbClr val="FFFF00"/>
                </a:highlight>
                <a:cs typeface="Times New Roman" pitchFamily="18" charset="0"/>
              </a:rPr>
              <a:t>Round Robin Scheduling</a:t>
            </a:r>
            <a:endParaRPr lang="en-IN" dirty="0">
              <a:highlight>
                <a:srgbClr val="FFFF00"/>
              </a:highlight>
            </a:endParaRPr>
          </a:p>
        </p:txBody>
      </p:sp>
      <p:sp>
        <p:nvSpPr>
          <p:cNvPr id="2" name="Rectangle 3">
            <a:extLst>
              <a:ext uri="{FF2B5EF4-FFF2-40B4-BE49-F238E27FC236}">
                <a16:creationId xmlns:a16="http://schemas.microsoft.com/office/drawing/2014/main" id="{4F89019E-F4BA-5F14-17AA-718944BB0919}"/>
              </a:ext>
            </a:extLst>
          </p:cNvPr>
          <p:cNvSpPr txBox="1">
            <a:spLocks noChangeArrowheads="1"/>
          </p:cNvSpPr>
          <p:nvPr/>
        </p:nvSpPr>
        <p:spPr>
          <a:xfrm>
            <a:off x="1547475" y="2011613"/>
            <a:ext cx="9827783" cy="37243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onotype Sorts" pitchFamily="-84" charset="2"/>
              <a:buNone/>
              <a:tabLst>
                <a:tab pos="2219325" algn="ctr"/>
                <a:tab pos="3994150" algn="ctr"/>
              </a:tabLst>
            </a:pPr>
            <a:r>
              <a:rPr lang="en-US" altLang="en-US" dirty="0"/>
              <a:t>		</a:t>
            </a:r>
            <a:r>
              <a:rPr lang="en-US" altLang="en-US" sz="2400" u="sng" dirty="0"/>
              <a:t>Process</a:t>
            </a:r>
            <a:r>
              <a:rPr lang="en-US" altLang="en-US" sz="2400" dirty="0"/>
              <a:t>	</a:t>
            </a:r>
            <a:r>
              <a:rPr lang="en-US" altLang="en-US" sz="2400" u="sng" dirty="0"/>
              <a:t>Burst Time</a:t>
            </a:r>
          </a:p>
          <a:p>
            <a:pPr>
              <a:buFont typeface="Monotype Sorts" pitchFamily="-84" charset="2"/>
              <a:buNone/>
              <a:tabLst>
                <a:tab pos="2219325" algn="ctr"/>
                <a:tab pos="3994150" algn="ctr"/>
              </a:tabLst>
            </a:pPr>
            <a:r>
              <a:rPr lang="en-US" altLang="en-US" sz="2400" i="1" dirty="0"/>
              <a:t>		P</a:t>
            </a:r>
            <a:r>
              <a:rPr lang="en-US" altLang="en-US" sz="2400" i="1" baseline="-25000" dirty="0"/>
              <a:t>1	</a:t>
            </a:r>
            <a:r>
              <a:rPr lang="en-US" altLang="en-US" sz="2400" dirty="0"/>
              <a:t>24</a:t>
            </a:r>
          </a:p>
          <a:p>
            <a:pPr>
              <a:buFont typeface="Monotype Sorts" pitchFamily="-84" charset="2"/>
              <a:buNone/>
              <a:tabLst>
                <a:tab pos="2219325" algn="ctr"/>
                <a:tab pos="3994150" algn="ctr"/>
              </a:tabLst>
            </a:pPr>
            <a:r>
              <a:rPr lang="en-US" altLang="en-US" sz="2400" dirty="0"/>
              <a:t>		 </a:t>
            </a:r>
            <a:r>
              <a:rPr lang="en-US" altLang="en-US" sz="2400" i="1" dirty="0"/>
              <a:t>P</a:t>
            </a:r>
            <a:r>
              <a:rPr lang="en-US" altLang="en-US" sz="2400" i="1" baseline="-25000" dirty="0"/>
              <a:t>2	 </a:t>
            </a:r>
            <a:r>
              <a:rPr lang="en-US" altLang="en-US" sz="2400" dirty="0"/>
              <a:t>3</a:t>
            </a:r>
          </a:p>
          <a:p>
            <a:pPr>
              <a:buFont typeface="Monotype Sorts" pitchFamily="-84" charset="2"/>
              <a:buNone/>
              <a:tabLst>
                <a:tab pos="2219325" algn="ctr"/>
                <a:tab pos="3994150" algn="ctr"/>
              </a:tabLst>
            </a:pPr>
            <a:r>
              <a:rPr lang="en-US" altLang="en-US" sz="2400" dirty="0"/>
              <a:t>		 </a:t>
            </a:r>
            <a:r>
              <a:rPr lang="en-US" altLang="en-US" sz="2400" i="1" dirty="0"/>
              <a:t>P</a:t>
            </a:r>
            <a:r>
              <a:rPr lang="en-US" altLang="en-US" sz="2400" i="1" baseline="-25000" dirty="0"/>
              <a:t>3	</a:t>
            </a:r>
            <a:r>
              <a:rPr lang="en-US" altLang="en-US" sz="2400" dirty="0"/>
              <a:t>3	</a:t>
            </a:r>
          </a:p>
          <a:p>
            <a:pPr>
              <a:tabLst>
                <a:tab pos="2219325" algn="ctr"/>
                <a:tab pos="3994150" algn="ctr"/>
              </a:tabLst>
            </a:pPr>
            <a:r>
              <a:rPr lang="en-US" altLang="en-US" sz="2400" dirty="0"/>
              <a:t>The Gantt chart is: </a:t>
            </a:r>
            <a:br>
              <a:rPr lang="en-US" altLang="en-US" sz="2400" dirty="0"/>
            </a:br>
            <a:br>
              <a:rPr lang="en-US" altLang="en-US" dirty="0"/>
            </a:br>
            <a:br>
              <a:rPr lang="en-US" altLang="en-US" dirty="0"/>
            </a:br>
            <a:r>
              <a:rPr lang="en-US" altLang="en-US" sz="2200" dirty="0"/>
              <a:t>Typically, higher average turnaround than SJF, but a better </a:t>
            </a:r>
            <a:r>
              <a:rPr lang="en-US" altLang="en-US" sz="2200" b="1" i="1" dirty="0"/>
              <a:t>response</a:t>
            </a:r>
          </a:p>
        </p:txBody>
      </p:sp>
      <p:pic>
        <p:nvPicPr>
          <p:cNvPr id="7" name="Picture 1">
            <a:extLst>
              <a:ext uri="{FF2B5EF4-FFF2-40B4-BE49-F238E27FC236}">
                <a16:creationId xmlns:a16="http://schemas.microsoft.com/office/drawing/2014/main" id="{721DF93C-39EA-EC49-2692-34AB0A6C3CB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4196" y="4253163"/>
            <a:ext cx="67706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05340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7E9FE-DA02-12F5-AD2B-EDC295C4DC7B}"/>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DEAD1E94-91FE-F153-26F7-908B9CA5D41D}"/>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24407067-2327-A9A4-8C56-808076016A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3820A9A0-7371-784D-3113-8AF8B741E953}"/>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Multiprocessor Scheduling</a:t>
            </a:r>
            <a:endParaRPr lang="en-US" altLang="zh-TW" sz="3600" dirty="0">
              <a:solidFill>
                <a:srgbClr val="FF6600"/>
              </a:solidFill>
              <a:latin typeface="Aharoni" pitchFamily="2" charset="-79"/>
              <a:cs typeface="Aharoni" pitchFamily="2" charset="-79"/>
            </a:endParaRPr>
          </a:p>
        </p:txBody>
      </p:sp>
      <p:sp>
        <p:nvSpPr>
          <p:cNvPr id="4" name="Rectangle 3">
            <a:extLst>
              <a:ext uri="{FF2B5EF4-FFF2-40B4-BE49-F238E27FC236}">
                <a16:creationId xmlns:a16="http://schemas.microsoft.com/office/drawing/2014/main" id="{E093DD2A-1463-6D9F-9E77-E53ACA05A36B}"/>
              </a:ext>
            </a:extLst>
          </p:cNvPr>
          <p:cNvSpPr txBox="1">
            <a:spLocks noChangeArrowheads="1"/>
          </p:cNvSpPr>
          <p:nvPr/>
        </p:nvSpPr>
        <p:spPr>
          <a:xfrm>
            <a:off x="915988" y="1122363"/>
            <a:ext cx="10329186" cy="48085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dirty="0"/>
              <a:t>CPU scheduling is more complex when multiple CPUs are available</a:t>
            </a:r>
          </a:p>
          <a:p>
            <a:pPr marL="0" indent="0" algn="just">
              <a:buNone/>
            </a:pPr>
            <a:endParaRPr lang="en-US" sz="2400" dirty="0"/>
          </a:p>
          <a:p>
            <a:pPr marL="0" indent="0" algn="just">
              <a:buNone/>
            </a:pPr>
            <a:r>
              <a:rPr lang="en-IN" sz="2400" b="0" i="0" u="sng" strike="noStrike" baseline="0" dirty="0">
                <a:solidFill>
                  <a:srgbClr val="231F20"/>
                </a:solidFill>
                <a:latin typeface="Palatino-Roman"/>
              </a:rPr>
              <a:t>Concerns In Multiprocessor Scheduling</a:t>
            </a:r>
            <a:endParaRPr lang="en-US" altLang="en-US" sz="2400" u="sng" dirty="0"/>
          </a:p>
          <a:p>
            <a:pPr algn="just"/>
            <a:r>
              <a:rPr lang="en-US" altLang="en-US" sz="2400" b="1" dirty="0">
                <a:solidFill>
                  <a:srgbClr val="3366FF"/>
                </a:solidFill>
              </a:rPr>
              <a:t>Homogeneous</a:t>
            </a:r>
            <a:r>
              <a:rPr lang="en-US" altLang="en-US" sz="2400" b="1" dirty="0"/>
              <a:t> </a:t>
            </a:r>
            <a:r>
              <a:rPr lang="en-US" altLang="en-US" sz="2400" b="1" dirty="0">
                <a:solidFill>
                  <a:srgbClr val="3366FF"/>
                </a:solidFill>
              </a:rPr>
              <a:t>processors</a:t>
            </a:r>
            <a:r>
              <a:rPr lang="en-US" altLang="en-US" sz="2400" b="1" dirty="0"/>
              <a:t> </a:t>
            </a:r>
            <a:r>
              <a:rPr lang="en-US" altLang="en-US" sz="2400" dirty="0"/>
              <a:t>within a multiprocessor</a:t>
            </a:r>
          </a:p>
          <a:p>
            <a:pPr algn="just"/>
            <a:r>
              <a:rPr lang="en-US" altLang="en-US" sz="2400" b="1" dirty="0">
                <a:solidFill>
                  <a:srgbClr val="3366FF"/>
                </a:solidFill>
              </a:rPr>
              <a:t>Asymmetric multiprocessing </a:t>
            </a:r>
            <a:r>
              <a:rPr lang="en-US" altLang="en-US" sz="2400" dirty="0"/>
              <a:t>– only one processor accesses the system data structures, alleviating the need for data sharing</a:t>
            </a:r>
          </a:p>
          <a:p>
            <a:pPr algn="just"/>
            <a:r>
              <a:rPr lang="en-US" altLang="en-US" sz="2400" b="1" dirty="0">
                <a:solidFill>
                  <a:srgbClr val="3366FF"/>
                </a:solidFill>
              </a:rPr>
              <a:t>Symmetric multiprocessing </a:t>
            </a:r>
            <a:r>
              <a:rPr lang="en-US" altLang="en-US" sz="2400" b="1" dirty="0"/>
              <a:t>(</a:t>
            </a:r>
            <a:r>
              <a:rPr lang="en-US" altLang="en-US" sz="2400" b="1" dirty="0">
                <a:solidFill>
                  <a:srgbClr val="3366FF"/>
                </a:solidFill>
              </a:rPr>
              <a:t>SMP</a:t>
            </a:r>
            <a:r>
              <a:rPr lang="en-US" altLang="en-US" sz="2400" b="1" dirty="0"/>
              <a:t>) </a:t>
            </a:r>
            <a:r>
              <a:rPr lang="en-US" altLang="en-US" sz="2400" dirty="0"/>
              <a:t>– each processor is self-scheduling, all processes in a common ready queue, or each has its private queue of ready processes</a:t>
            </a:r>
          </a:p>
          <a:p>
            <a:pPr lvl="1" algn="just"/>
            <a:r>
              <a:rPr lang="en-US" altLang="en-US" dirty="0"/>
              <a:t>Currently, the most common</a:t>
            </a:r>
          </a:p>
        </p:txBody>
      </p:sp>
    </p:spTree>
    <p:extLst>
      <p:ext uri="{BB962C8B-B14F-4D97-AF65-F5344CB8AC3E}">
        <p14:creationId xmlns:p14="http://schemas.microsoft.com/office/powerpoint/2010/main" val="34345399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8F2F0-D3B3-B601-FE75-A54EC6643521}"/>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7C3992AF-CA58-A11E-F606-EEF180BF2C4C}"/>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0251E434-D4B9-1301-F7A9-EA8F0654F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A295DD63-207C-AAB2-2D67-CD52FA1AD8FE}"/>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Multiprocessor Scheduling</a:t>
            </a:r>
            <a:endParaRPr lang="en-US" altLang="zh-TW" sz="3600" dirty="0">
              <a:solidFill>
                <a:srgbClr val="FF6600"/>
              </a:solidFill>
              <a:latin typeface="Aharoni" pitchFamily="2" charset="-79"/>
              <a:cs typeface="Aharoni" pitchFamily="2" charset="-79"/>
            </a:endParaRPr>
          </a:p>
        </p:txBody>
      </p:sp>
      <p:sp>
        <p:nvSpPr>
          <p:cNvPr id="4" name="Rectangle 3">
            <a:extLst>
              <a:ext uri="{FF2B5EF4-FFF2-40B4-BE49-F238E27FC236}">
                <a16:creationId xmlns:a16="http://schemas.microsoft.com/office/drawing/2014/main" id="{2F9D01DF-F627-52CF-B3CE-0E91580927C2}"/>
              </a:ext>
            </a:extLst>
          </p:cNvPr>
          <p:cNvSpPr txBox="1">
            <a:spLocks noChangeArrowheads="1"/>
          </p:cNvSpPr>
          <p:nvPr/>
        </p:nvSpPr>
        <p:spPr>
          <a:xfrm>
            <a:off x="847894" y="1560107"/>
            <a:ext cx="10329186" cy="39262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IN" sz="2400" b="0" i="0" u="sng" strike="noStrike" baseline="0" dirty="0">
                <a:solidFill>
                  <a:srgbClr val="231F20"/>
                </a:solidFill>
                <a:latin typeface="Palatino-Roman"/>
              </a:rPr>
              <a:t>Concerns In Multiprocessor Scheduling</a:t>
            </a:r>
          </a:p>
          <a:p>
            <a:pPr marL="0" indent="0" algn="just">
              <a:buNone/>
            </a:pPr>
            <a:endParaRPr lang="en-US" altLang="en-US" sz="2400" u="sng" dirty="0"/>
          </a:p>
          <a:p>
            <a:pPr algn="just"/>
            <a:r>
              <a:rPr lang="en-US" altLang="en-US" sz="2400" b="1" dirty="0">
                <a:solidFill>
                  <a:srgbClr val="3366FF"/>
                </a:solidFill>
              </a:rPr>
              <a:t>Processor affinity </a:t>
            </a:r>
            <a:r>
              <a:rPr lang="en-US" altLang="en-US" sz="2400" dirty="0"/>
              <a:t>– the process has an affinity for processor on which it is currently running</a:t>
            </a:r>
          </a:p>
          <a:p>
            <a:pPr algn="just">
              <a:lnSpc>
                <a:spcPct val="100000"/>
              </a:lnSpc>
            </a:pPr>
            <a:r>
              <a:rPr lang="en-US" altLang="en-US" b="1" dirty="0">
                <a:solidFill>
                  <a:srgbClr val="3366FF"/>
                </a:solidFill>
              </a:rPr>
              <a:t>soft affinity </a:t>
            </a:r>
            <a:r>
              <a:rPr lang="en-US" altLang="en-US" sz="2000" b="1" dirty="0">
                <a:solidFill>
                  <a:srgbClr val="3366FF"/>
                </a:solidFill>
              </a:rPr>
              <a:t>- </a:t>
            </a:r>
            <a:r>
              <a:rPr lang="en-US" sz="2000" dirty="0"/>
              <a:t>When an operating system has a policy of attempting to keep a process  running on the same processor—but not guarantee that it will do so—</a:t>
            </a:r>
            <a:endParaRPr lang="en-US" altLang="en-US" sz="2000" b="1" dirty="0">
              <a:solidFill>
                <a:srgbClr val="3366FF"/>
              </a:solidFill>
            </a:endParaRPr>
          </a:p>
          <a:p>
            <a:pPr algn="just"/>
            <a:r>
              <a:rPr lang="en-US" altLang="en-US" b="1" dirty="0">
                <a:solidFill>
                  <a:srgbClr val="3366FF"/>
                </a:solidFill>
              </a:rPr>
              <a:t>hard affinity - </a:t>
            </a:r>
            <a:r>
              <a:rPr lang="en-IN" sz="2000" dirty="0"/>
              <a:t>allowing a </a:t>
            </a:r>
            <a:r>
              <a:rPr lang="en-US" sz="2000" dirty="0"/>
              <a:t>process to specify a subset of processors on which it may run.</a:t>
            </a:r>
            <a:endParaRPr lang="en-US" altLang="en-US" sz="2000" dirty="0"/>
          </a:p>
        </p:txBody>
      </p:sp>
    </p:spTree>
    <p:extLst>
      <p:ext uri="{BB962C8B-B14F-4D97-AF65-F5344CB8AC3E}">
        <p14:creationId xmlns:p14="http://schemas.microsoft.com/office/powerpoint/2010/main" val="31866255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946A3-7A53-38AD-082C-1E26E350B2C0}"/>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84204899-652E-DC11-C42E-2C6E10E670D7}"/>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939642BB-0C1D-DB5D-31A8-D3F313D5E7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23A40489-423B-E873-524B-5182F41AC95A}"/>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Process Synchronization</a:t>
            </a:r>
            <a:endParaRPr lang="en-US" altLang="zh-TW" sz="3600" dirty="0">
              <a:solidFill>
                <a:srgbClr val="FF6600"/>
              </a:solidFill>
              <a:latin typeface="Aharoni" pitchFamily="2" charset="-79"/>
              <a:cs typeface="Aharoni" pitchFamily="2" charset="-79"/>
            </a:endParaRPr>
          </a:p>
        </p:txBody>
      </p:sp>
      <p:sp>
        <p:nvSpPr>
          <p:cNvPr id="2" name="Rectangle 5">
            <a:extLst>
              <a:ext uri="{FF2B5EF4-FFF2-40B4-BE49-F238E27FC236}">
                <a16:creationId xmlns:a16="http://schemas.microsoft.com/office/drawing/2014/main" id="{F813DDF0-D657-59D1-FF00-78D662296B68}"/>
              </a:ext>
            </a:extLst>
          </p:cNvPr>
          <p:cNvSpPr txBox="1">
            <a:spLocks noChangeArrowheads="1"/>
          </p:cNvSpPr>
          <p:nvPr/>
        </p:nvSpPr>
        <p:spPr>
          <a:xfrm>
            <a:off x="857250" y="2268538"/>
            <a:ext cx="10280920" cy="19192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t>Processes can execute concurrently</a:t>
            </a:r>
          </a:p>
          <a:p>
            <a:pPr lvl="1"/>
            <a:r>
              <a:rPr lang="en-US" altLang="en-US" dirty="0"/>
              <a:t>May be interrupted at any time, partially completing execution</a:t>
            </a:r>
          </a:p>
          <a:p>
            <a:r>
              <a:rPr lang="en-US" altLang="en-US" sz="2400" dirty="0"/>
              <a:t>Concurrent access to shared data may result in data inconsistency</a:t>
            </a:r>
          </a:p>
          <a:p>
            <a:pPr algn="just"/>
            <a:r>
              <a:rPr lang="en-US" altLang="en-US" sz="2400" dirty="0"/>
              <a:t>Maintaining data consistency requires mechanisms to ensure the orderly execution of cooperating processes</a:t>
            </a:r>
          </a:p>
        </p:txBody>
      </p:sp>
    </p:spTree>
    <p:extLst>
      <p:ext uri="{BB962C8B-B14F-4D97-AF65-F5344CB8AC3E}">
        <p14:creationId xmlns:p14="http://schemas.microsoft.com/office/powerpoint/2010/main" val="5921854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041F7-0951-3F2A-ED70-988DB782DE6A}"/>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1D040FB-10FE-580E-61C4-0EADB82FF162}"/>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C5FAE14E-C729-039D-D1A7-FFB0DF31D0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23ED227F-2919-9012-DFA1-19608D4356DF}"/>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US" altLang="en-US" sz="3600" dirty="0">
                <a:solidFill>
                  <a:srgbClr val="FF6600"/>
                </a:solidFill>
                <a:latin typeface="Aharoni" pitchFamily="2" charset="-79"/>
                <a:cs typeface="Aharoni" pitchFamily="2" charset="-79"/>
              </a:rPr>
              <a:t>Process Synchronization</a:t>
            </a:r>
            <a:endParaRPr lang="en-US" altLang="zh-TW" sz="3600" dirty="0">
              <a:solidFill>
                <a:srgbClr val="FF6600"/>
              </a:solidFill>
              <a:latin typeface="Aharoni" pitchFamily="2" charset="-79"/>
              <a:cs typeface="Aharoni" pitchFamily="2" charset="-79"/>
            </a:endParaRPr>
          </a:p>
        </p:txBody>
      </p:sp>
      <p:sp>
        <p:nvSpPr>
          <p:cNvPr id="4" name="Rectangle 3">
            <a:extLst>
              <a:ext uri="{FF2B5EF4-FFF2-40B4-BE49-F238E27FC236}">
                <a16:creationId xmlns:a16="http://schemas.microsoft.com/office/drawing/2014/main" id="{0111F558-B0AA-C9DA-5A29-499BB7123D28}"/>
              </a:ext>
            </a:extLst>
          </p:cNvPr>
          <p:cNvSpPr/>
          <p:nvPr/>
        </p:nvSpPr>
        <p:spPr>
          <a:xfrm>
            <a:off x="669532" y="1752600"/>
            <a:ext cx="10705725" cy="1754326"/>
          </a:xfrm>
          <a:prstGeom prst="rect">
            <a:avLst/>
          </a:prstGeom>
        </p:spPr>
        <p:txBody>
          <a:bodyPr wrap="square">
            <a:spAutoFit/>
          </a:bodyPr>
          <a:lstStyle/>
          <a:p>
            <a:pPr lvl="0" algn="just">
              <a:lnSpc>
                <a:spcPct val="150000"/>
              </a:lnSpc>
            </a:pPr>
            <a:r>
              <a:rPr lang="en-US" sz="2400" dirty="0"/>
              <a:t>Process Synchronization means sharing system resources by processes in a way that, Concurrent access to shared data is handled thereby minimizing the chance of inconsistent data. </a:t>
            </a:r>
            <a:endParaRPr lang="en-IN" sz="2400" dirty="0"/>
          </a:p>
        </p:txBody>
      </p:sp>
    </p:spTree>
    <p:extLst>
      <p:ext uri="{BB962C8B-B14F-4D97-AF65-F5344CB8AC3E}">
        <p14:creationId xmlns:p14="http://schemas.microsoft.com/office/powerpoint/2010/main" val="36628478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7DE40-5A34-F5DB-3108-317349ADFC19}"/>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5CE59971-00A3-DDE2-1C8B-A39650C9AB91}"/>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84C3F01A-34AE-A62F-9002-CD7817DE7A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F71419E6-4910-CA09-73FB-D43B1D8210E8}"/>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IN" sz="3600" dirty="0">
                <a:solidFill>
                  <a:srgbClr val="FF6600"/>
                </a:solidFill>
                <a:latin typeface="Aharoni" pitchFamily="2" charset="-79"/>
                <a:cs typeface="Aharoni" pitchFamily="2" charset="-79"/>
              </a:rPr>
              <a:t>Producer-Consumer Problem</a:t>
            </a:r>
            <a:endParaRPr lang="en-US" altLang="zh-TW" sz="3600" dirty="0">
              <a:solidFill>
                <a:srgbClr val="FF6600"/>
              </a:solidFill>
              <a:latin typeface="Aharoni" pitchFamily="2" charset="-79"/>
              <a:cs typeface="Aharoni" pitchFamily="2" charset="-79"/>
            </a:endParaRPr>
          </a:p>
        </p:txBody>
      </p:sp>
      <p:sp>
        <p:nvSpPr>
          <p:cNvPr id="2" name="Rectangle 1">
            <a:extLst>
              <a:ext uri="{FF2B5EF4-FFF2-40B4-BE49-F238E27FC236}">
                <a16:creationId xmlns:a16="http://schemas.microsoft.com/office/drawing/2014/main" id="{4F6715C6-E636-A62A-D78B-1EE9E054E397}"/>
              </a:ext>
            </a:extLst>
          </p:cNvPr>
          <p:cNvSpPr/>
          <p:nvPr/>
        </p:nvSpPr>
        <p:spPr>
          <a:xfrm>
            <a:off x="669533" y="2133600"/>
            <a:ext cx="10507548" cy="1143070"/>
          </a:xfrm>
          <a:prstGeom prst="rect">
            <a:avLst/>
          </a:prstGeom>
        </p:spPr>
        <p:txBody>
          <a:bodyPr wrap="square">
            <a:spAutoFit/>
          </a:bodyPr>
          <a:lstStyle/>
          <a:p>
            <a:pPr algn="just">
              <a:lnSpc>
                <a:spcPct val="150000"/>
              </a:lnSpc>
            </a:pPr>
            <a:r>
              <a:rPr lang="en-US" sz="2400" dirty="0"/>
              <a:t>In </a:t>
            </a:r>
            <a:r>
              <a:rPr lang="en-US" sz="2400" dirty="0">
                <a:hlinkClick r:id="rId3"/>
              </a:rPr>
              <a:t>computing</a:t>
            </a:r>
            <a:r>
              <a:rPr lang="en-US" sz="2400" dirty="0"/>
              <a:t>, the </a:t>
            </a:r>
            <a:r>
              <a:rPr lang="en-US" sz="2400" b="1" dirty="0"/>
              <a:t>producer–consumer problem</a:t>
            </a:r>
            <a:r>
              <a:rPr lang="en-US" sz="2400" dirty="0"/>
              <a:t> (also known as the </a:t>
            </a:r>
            <a:r>
              <a:rPr lang="en-US" sz="2400" b="1" dirty="0"/>
              <a:t>bounded-buffer problem</a:t>
            </a:r>
            <a:r>
              <a:rPr lang="en-US" sz="2400" dirty="0"/>
              <a:t>) is a classic example of a </a:t>
            </a:r>
            <a:r>
              <a:rPr lang="en-US" sz="2400" dirty="0">
                <a:hlinkClick r:id="rId4"/>
              </a:rPr>
              <a:t>process</a:t>
            </a:r>
            <a:r>
              <a:rPr lang="en-US" sz="2400" dirty="0"/>
              <a:t> </a:t>
            </a:r>
            <a:r>
              <a:rPr lang="en-US" sz="2400" dirty="0">
                <a:hlinkClick r:id="rId5"/>
              </a:rPr>
              <a:t>synchronization</a:t>
            </a:r>
            <a:r>
              <a:rPr lang="en-US" sz="2400" dirty="0"/>
              <a:t> problem.</a:t>
            </a:r>
            <a:endParaRPr lang="en-IN" sz="2400" dirty="0"/>
          </a:p>
        </p:txBody>
      </p:sp>
    </p:spTree>
    <p:extLst>
      <p:ext uri="{BB962C8B-B14F-4D97-AF65-F5344CB8AC3E}">
        <p14:creationId xmlns:p14="http://schemas.microsoft.com/office/powerpoint/2010/main" val="16607678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6D5B2-7D91-561B-7AA2-2477539F8FF9}"/>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42C44703-1464-69A3-F168-41E338D1A7EF}"/>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B541107A-7453-5649-EEDD-0DB1E57CFB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CFCA99C6-920A-C41E-39BB-DBC475ADC378}"/>
              </a:ext>
            </a:extLst>
          </p:cNvPr>
          <p:cNvSpPr>
            <a:spLocks noGrp="1" noChangeArrowheads="1"/>
          </p:cNvSpPr>
          <p:nvPr>
            <p:ph type="title"/>
          </p:nvPr>
        </p:nvSpPr>
        <p:spPr>
          <a:xfrm>
            <a:off x="4333496" y="212734"/>
            <a:ext cx="4165958" cy="1143000"/>
          </a:xfrm>
        </p:spPr>
        <p:txBody>
          <a:bodyPr/>
          <a:lstStyle/>
          <a:p>
            <a:pPr>
              <a:lnSpc>
                <a:spcPct val="100000"/>
              </a:lnSpc>
            </a:pPr>
            <a:r>
              <a:rPr lang="en-US" altLang="zh-TW" sz="3600" dirty="0">
                <a:solidFill>
                  <a:srgbClr val="FF6600"/>
                </a:solidFill>
                <a:latin typeface="Aharoni" pitchFamily="2" charset="-79"/>
                <a:cs typeface="Aharoni" pitchFamily="2" charset="-79"/>
              </a:rPr>
              <a:t>Introduction to OS</a:t>
            </a:r>
          </a:p>
        </p:txBody>
      </p:sp>
      <p:sp>
        <p:nvSpPr>
          <p:cNvPr id="2" name="Rectangle 2">
            <a:extLst>
              <a:ext uri="{FF2B5EF4-FFF2-40B4-BE49-F238E27FC236}">
                <a16:creationId xmlns:a16="http://schemas.microsoft.com/office/drawing/2014/main" id="{363AEF30-439F-BA14-0E46-DED63044B10D}"/>
              </a:ext>
            </a:extLst>
          </p:cNvPr>
          <p:cNvSpPr txBox="1">
            <a:spLocks noChangeArrowheads="1"/>
          </p:cNvSpPr>
          <p:nvPr/>
        </p:nvSpPr>
        <p:spPr>
          <a:xfrm>
            <a:off x="776267" y="1355734"/>
            <a:ext cx="7723187"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400" b="1" dirty="0">
                <a:highlight>
                  <a:srgbClr val="99FFCC"/>
                </a:highlight>
                <a:latin typeface="+mn-lt"/>
                <a:ea typeface="+mn-ea"/>
                <a:cs typeface="+mn-cs"/>
              </a:rPr>
              <a:t>What is an Operating System?</a:t>
            </a:r>
          </a:p>
        </p:txBody>
      </p:sp>
      <p:sp>
        <p:nvSpPr>
          <p:cNvPr id="6" name="Rectangle 3">
            <a:extLst>
              <a:ext uri="{FF2B5EF4-FFF2-40B4-BE49-F238E27FC236}">
                <a16:creationId xmlns:a16="http://schemas.microsoft.com/office/drawing/2014/main" id="{0F47FCAA-0C46-21B6-6955-7A3AA2F5E914}"/>
              </a:ext>
            </a:extLst>
          </p:cNvPr>
          <p:cNvSpPr txBox="1">
            <a:spLocks noChangeArrowheads="1"/>
          </p:cNvSpPr>
          <p:nvPr/>
        </p:nvSpPr>
        <p:spPr>
          <a:xfrm>
            <a:off x="982778" y="1931996"/>
            <a:ext cx="10226443" cy="21663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altLang="en-US" sz="2400" dirty="0"/>
              <a:t>A program that acts as an intermediary between a user of a computer and the computer hardware.</a:t>
            </a:r>
          </a:p>
          <a:p>
            <a:pPr>
              <a:lnSpc>
                <a:spcPct val="160000"/>
              </a:lnSpc>
            </a:pPr>
            <a:r>
              <a:rPr lang="en-US" altLang="en-US" sz="2400" b="1" u="sng" dirty="0">
                <a:solidFill>
                  <a:srgbClr val="0070C0"/>
                </a:solidFill>
              </a:rPr>
              <a:t>Operating system goals:</a:t>
            </a:r>
          </a:p>
          <a:p>
            <a:pPr marL="895350" lvl="1" indent="-438150">
              <a:lnSpc>
                <a:spcPct val="160000"/>
              </a:lnSpc>
              <a:buFont typeface="Wingdings" panose="05000000000000000000" pitchFamily="2" charset="2"/>
              <a:buChar char="ü"/>
            </a:pPr>
            <a:r>
              <a:rPr lang="en-US" altLang="en-US" dirty="0"/>
              <a:t>Execute user programs and make solving user problems easier</a:t>
            </a:r>
          </a:p>
          <a:p>
            <a:pPr marL="895350" lvl="1" indent="-438150">
              <a:lnSpc>
                <a:spcPct val="160000"/>
              </a:lnSpc>
              <a:buFont typeface="Wingdings" panose="05000000000000000000" pitchFamily="2" charset="2"/>
              <a:buChar char="ü"/>
            </a:pPr>
            <a:r>
              <a:rPr lang="en-US" altLang="en-US" dirty="0"/>
              <a:t>Make the computer system convenient to use</a:t>
            </a:r>
          </a:p>
          <a:p>
            <a:pPr marL="895350" lvl="1" indent="-438150">
              <a:lnSpc>
                <a:spcPct val="160000"/>
              </a:lnSpc>
              <a:buFont typeface="Wingdings" panose="05000000000000000000" pitchFamily="2" charset="2"/>
              <a:buChar char="ü"/>
            </a:pPr>
            <a:r>
              <a:rPr lang="en-US" altLang="en-US" dirty="0"/>
              <a:t>Use the computer hardware in an efficient manner</a:t>
            </a:r>
            <a:endParaRPr lang="en-US" altLang="en-US" sz="2200" dirty="0"/>
          </a:p>
        </p:txBody>
      </p:sp>
    </p:spTree>
    <p:extLst>
      <p:ext uri="{BB962C8B-B14F-4D97-AF65-F5344CB8AC3E}">
        <p14:creationId xmlns:p14="http://schemas.microsoft.com/office/powerpoint/2010/main" val="352896684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2069C-F9E0-CA44-18FD-3F10A836C629}"/>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D80ABD2E-4883-D1B8-1141-A97675F3CEFE}"/>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148FC9A7-94FB-A7A5-FE93-D614472E90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E3DAB28B-21B5-6D70-B555-4356E0CF6BD9}"/>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IN" sz="3600" dirty="0">
                <a:solidFill>
                  <a:srgbClr val="FF6600"/>
                </a:solidFill>
                <a:latin typeface="Aharoni" pitchFamily="2" charset="-79"/>
                <a:cs typeface="Aharoni" pitchFamily="2" charset="-79"/>
              </a:rPr>
              <a:t>Producer-Consumer Problem</a:t>
            </a:r>
            <a:endParaRPr lang="en-US" altLang="zh-TW" sz="3600" dirty="0">
              <a:solidFill>
                <a:srgbClr val="FF6600"/>
              </a:solidFill>
              <a:latin typeface="Aharoni" pitchFamily="2" charset="-79"/>
              <a:cs typeface="Aharoni" pitchFamily="2" charset="-79"/>
            </a:endParaRPr>
          </a:p>
        </p:txBody>
      </p:sp>
      <p:sp>
        <p:nvSpPr>
          <p:cNvPr id="5" name="TextBox 4">
            <a:extLst>
              <a:ext uri="{FF2B5EF4-FFF2-40B4-BE49-F238E27FC236}">
                <a16:creationId xmlns:a16="http://schemas.microsoft.com/office/drawing/2014/main" id="{E8ADFECE-46EF-6CF9-A5B1-2BEBE819CF67}"/>
              </a:ext>
            </a:extLst>
          </p:cNvPr>
          <p:cNvSpPr txBox="1"/>
          <p:nvPr/>
        </p:nvSpPr>
        <p:spPr>
          <a:xfrm>
            <a:off x="768485" y="1698114"/>
            <a:ext cx="10505872" cy="2308324"/>
          </a:xfrm>
          <a:prstGeom prst="rect">
            <a:avLst/>
          </a:prstGeom>
          <a:noFill/>
        </p:spPr>
        <p:txBody>
          <a:bodyPr wrap="square">
            <a:spAutoFit/>
          </a:bodyPr>
          <a:lstStyle/>
          <a:p>
            <a:pPr marL="342900" indent="-342900" algn="just">
              <a:buFont typeface="Arial" panose="020B0604020202020204" pitchFamily="34" charset="0"/>
              <a:buChar char="•"/>
            </a:pPr>
            <a:r>
              <a:rPr lang="en-US" sz="2400" b="0" i="0" dirty="0">
                <a:solidFill>
                  <a:srgbClr val="333333"/>
                </a:solidFill>
                <a:effectLst/>
              </a:rPr>
              <a:t>There is one Producer in the producer-consumer problem, the Producer is producing some items, whereas there is one Consumer that is consuming the items produced by the Producer. </a:t>
            </a:r>
          </a:p>
          <a:p>
            <a:pPr marL="342900" indent="-342900" algn="just">
              <a:buFont typeface="Arial" panose="020B0604020202020204" pitchFamily="34" charset="0"/>
              <a:buChar char="•"/>
            </a:pPr>
            <a:endParaRPr lang="en-US" sz="2400" dirty="0">
              <a:solidFill>
                <a:srgbClr val="333333"/>
              </a:solidFill>
            </a:endParaRPr>
          </a:p>
          <a:p>
            <a:pPr marL="342900" indent="-342900" algn="just">
              <a:buFont typeface="Arial" panose="020B0604020202020204" pitchFamily="34" charset="0"/>
              <a:buChar char="•"/>
            </a:pPr>
            <a:r>
              <a:rPr lang="en-US" sz="2400" b="0" i="0" dirty="0">
                <a:solidFill>
                  <a:srgbClr val="333333"/>
                </a:solidFill>
                <a:effectLst/>
              </a:rPr>
              <a:t>The same memory buffer is shared by both producers and consumers which is of fixed size.</a:t>
            </a:r>
            <a:endParaRPr lang="en-IN" sz="2400" dirty="0"/>
          </a:p>
        </p:txBody>
      </p:sp>
    </p:spTree>
    <p:extLst>
      <p:ext uri="{BB962C8B-B14F-4D97-AF65-F5344CB8AC3E}">
        <p14:creationId xmlns:p14="http://schemas.microsoft.com/office/powerpoint/2010/main" val="36074069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021DB-1605-A434-7103-5539C2FAF943}"/>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AECB5C9E-F076-8E71-C327-B353B03D7ED1}"/>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F64F91F5-A66C-34A0-226E-F23AB937DE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77DEACDC-1227-7B33-E6FF-151B26122DC2}"/>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IN" sz="3600" dirty="0">
                <a:solidFill>
                  <a:srgbClr val="FF6600"/>
                </a:solidFill>
                <a:latin typeface="Aharoni" pitchFamily="2" charset="-79"/>
                <a:cs typeface="Aharoni" pitchFamily="2" charset="-79"/>
              </a:rPr>
              <a:t>Producer-Consumer Problem</a:t>
            </a:r>
            <a:endParaRPr lang="en-US" altLang="zh-TW" sz="3600" dirty="0">
              <a:solidFill>
                <a:srgbClr val="FF6600"/>
              </a:solidFill>
              <a:latin typeface="Aharoni" pitchFamily="2" charset="-79"/>
              <a:cs typeface="Aharoni" pitchFamily="2" charset="-79"/>
            </a:endParaRPr>
          </a:p>
        </p:txBody>
      </p:sp>
      <p:sp>
        <p:nvSpPr>
          <p:cNvPr id="4" name="TextBox 3">
            <a:extLst>
              <a:ext uri="{FF2B5EF4-FFF2-40B4-BE49-F238E27FC236}">
                <a16:creationId xmlns:a16="http://schemas.microsoft.com/office/drawing/2014/main" id="{8D09BEF1-AEF0-FB1C-8A30-9BCA2BB5004C}"/>
              </a:ext>
            </a:extLst>
          </p:cNvPr>
          <p:cNvSpPr txBox="1"/>
          <p:nvPr/>
        </p:nvSpPr>
        <p:spPr>
          <a:xfrm>
            <a:off x="936287" y="2128444"/>
            <a:ext cx="10338070" cy="1938992"/>
          </a:xfrm>
          <a:prstGeom prst="rect">
            <a:avLst/>
          </a:prstGeom>
          <a:noFill/>
        </p:spPr>
        <p:txBody>
          <a:bodyPr wrap="square">
            <a:spAutoFit/>
          </a:bodyPr>
          <a:lstStyle/>
          <a:p>
            <a:pPr marL="342900" indent="-342900" algn="just">
              <a:buFont typeface="Arial" panose="020B0604020202020204" pitchFamily="34" charset="0"/>
              <a:buChar char="•"/>
            </a:pPr>
            <a:r>
              <a:rPr lang="en-US" sz="2400" dirty="0">
                <a:solidFill>
                  <a:srgbClr val="333333"/>
                </a:solidFill>
              </a:rPr>
              <a:t>The task of the Producer is to produce the item, put it into the memory buffer, and again start producing items. </a:t>
            </a:r>
          </a:p>
          <a:p>
            <a:pPr marL="342900" indent="-342900" algn="just">
              <a:buFont typeface="Arial" panose="020B0604020202020204" pitchFamily="34" charset="0"/>
              <a:buChar char="•"/>
            </a:pPr>
            <a:endParaRPr lang="en-US" sz="2400" dirty="0">
              <a:solidFill>
                <a:srgbClr val="333333"/>
              </a:solidFill>
            </a:endParaRPr>
          </a:p>
          <a:p>
            <a:pPr marL="342900" indent="-342900" algn="just">
              <a:buFont typeface="Arial" panose="020B0604020202020204" pitchFamily="34" charset="0"/>
              <a:buChar char="•"/>
            </a:pPr>
            <a:r>
              <a:rPr lang="en-US" sz="2400" dirty="0">
                <a:solidFill>
                  <a:srgbClr val="333333"/>
                </a:solidFill>
              </a:rPr>
              <a:t>Whereas the task of the Consumer is to consume the item from the memory buffer.</a:t>
            </a:r>
            <a:endParaRPr lang="en-IN" sz="2400" dirty="0">
              <a:solidFill>
                <a:srgbClr val="333333"/>
              </a:solidFill>
            </a:endParaRPr>
          </a:p>
        </p:txBody>
      </p:sp>
    </p:spTree>
    <p:extLst>
      <p:ext uri="{BB962C8B-B14F-4D97-AF65-F5344CB8AC3E}">
        <p14:creationId xmlns:p14="http://schemas.microsoft.com/office/powerpoint/2010/main" val="37331949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3E780-314E-5993-A8E4-1F0BE9E2B3CB}"/>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36158000-936F-A1B8-1CD3-00205C38ABD7}"/>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45339DA0-EE94-DCFB-3AFB-5379DE8CA0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0EE5BF2B-406E-2AD2-6A3D-47F5AD4345F8}"/>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IN" sz="3600" dirty="0">
                <a:solidFill>
                  <a:srgbClr val="FF6600"/>
                </a:solidFill>
                <a:latin typeface="Aharoni" pitchFamily="2" charset="-79"/>
                <a:cs typeface="Aharoni" pitchFamily="2" charset="-79"/>
              </a:rPr>
              <a:t>Producer-Consumer Problem</a:t>
            </a:r>
            <a:endParaRPr lang="en-US" altLang="zh-TW" sz="3600" dirty="0">
              <a:solidFill>
                <a:srgbClr val="FF6600"/>
              </a:solidFill>
              <a:latin typeface="Aharoni" pitchFamily="2" charset="-79"/>
              <a:cs typeface="Aharoni" pitchFamily="2" charset="-79"/>
            </a:endParaRPr>
          </a:p>
        </p:txBody>
      </p:sp>
      <p:sp>
        <p:nvSpPr>
          <p:cNvPr id="5" name="TextBox 4">
            <a:extLst>
              <a:ext uri="{FF2B5EF4-FFF2-40B4-BE49-F238E27FC236}">
                <a16:creationId xmlns:a16="http://schemas.microsoft.com/office/drawing/2014/main" id="{CD483E06-848D-4303-9F7A-A10AA4C0679E}"/>
              </a:ext>
            </a:extLst>
          </p:cNvPr>
          <p:cNvSpPr txBox="1"/>
          <p:nvPr/>
        </p:nvSpPr>
        <p:spPr>
          <a:xfrm>
            <a:off x="848738" y="1753690"/>
            <a:ext cx="10526520" cy="830997"/>
          </a:xfrm>
          <a:prstGeom prst="rect">
            <a:avLst/>
          </a:prstGeom>
          <a:noFill/>
        </p:spPr>
        <p:txBody>
          <a:bodyPr wrap="square">
            <a:spAutoFit/>
          </a:bodyPr>
          <a:lstStyle/>
          <a:p>
            <a:pPr algn="just"/>
            <a:r>
              <a:rPr lang="en-US" sz="2400" dirty="0">
                <a:solidFill>
                  <a:srgbClr val="333333"/>
                </a:solidFill>
              </a:rPr>
              <a:t>Below are a few points that are considered as the problems that occur in Producer-Consumer:</a:t>
            </a:r>
            <a:endParaRPr lang="en-IN" sz="2400" dirty="0">
              <a:solidFill>
                <a:srgbClr val="333333"/>
              </a:solidFill>
            </a:endParaRPr>
          </a:p>
        </p:txBody>
      </p:sp>
      <p:sp>
        <p:nvSpPr>
          <p:cNvPr id="7" name="TextBox 6">
            <a:extLst>
              <a:ext uri="{FF2B5EF4-FFF2-40B4-BE49-F238E27FC236}">
                <a16:creationId xmlns:a16="http://schemas.microsoft.com/office/drawing/2014/main" id="{45B1AC76-205C-DD42-CC51-A070595ACA2D}"/>
              </a:ext>
            </a:extLst>
          </p:cNvPr>
          <p:cNvSpPr txBox="1"/>
          <p:nvPr/>
        </p:nvSpPr>
        <p:spPr>
          <a:xfrm>
            <a:off x="848739" y="2675546"/>
            <a:ext cx="10526519" cy="2800767"/>
          </a:xfrm>
          <a:prstGeom prst="rect">
            <a:avLst/>
          </a:prstGeom>
          <a:noFill/>
        </p:spPr>
        <p:txBody>
          <a:bodyPr wrap="square">
            <a:spAutoFit/>
          </a:bodyPr>
          <a:lstStyle/>
          <a:p>
            <a:pPr marL="342900" indent="-342900" algn="just">
              <a:buFont typeface="+mj-lt"/>
              <a:buAutoNum type="arabicPeriod"/>
            </a:pPr>
            <a:r>
              <a:rPr lang="en-US" sz="2200" b="0" i="0" dirty="0">
                <a:solidFill>
                  <a:srgbClr val="000000"/>
                </a:solidFill>
                <a:effectLst/>
              </a:rPr>
              <a:t>The producer should produce data only when the buffer is not full. In case it is found that the buffer is full, the producer is not allowed to store any data into the memory buffer.</a:t>
            </a:r>
          </a:p>
          <a:p>
            <a:pPr marL="342900" indent="-342900" algn="just">
              <a:buFont typeface="+mj-lt"/>
              <a:buAutoNum type="arabicPeriod"/>
            </a:pPr>
            <a:r>
              <a:rPr lang="en-US" sz="2200" b="0" i="0" dirty="0">
                <a:solidFill>
                  <a:srgbClr val="000000"/>
                </a:solidFill>
                <a:effectLst/>
              </a:rPr>
              <a:t>Data can only be consumed by the consumer if and only if the memory buffer is not empty. In case it is found that the buffer is empty, the consumer is not allowed to use any data from the memory buffer.</a:t>
            </a:r>
          </a:p>
          <a:p>
            <a:pPr marL="342900" indent="-342900" algn="just">
              <a:buFont typeface="+mj-lt"/>
              <a:buAutoNum type="arabicPeriod"/>
            </a:pPr>
            <a:r>
              <a:rPr lang="en-US" sz="2200" b="0" i="0" dirty="0">
                <a:solidFill>
                  <a:srgbClr val="000000"/>
                </a:solidFill>
                <a:effectLst/>
              </a:rPr>
              <a:t>Accessing memory buffer should not be allowed to producer and consumer at the same time.</a:t>
            </a:r>
          </a:p>
        </p:txBody>
      </p:sp>
    </p:spTree>
    <p:extLst>
      <p:ext uri="{BB962C8B-B14F-4D97-AF65-F5344CB8AC3E}">
        <p14:creationId xmlns:p14="http://schemas.microsoft.com/office/powerpoint/2010/main" val="19678684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8D32B-61F7-D7B6-1237-9AEADB5BBF7E}"/>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96053534-89E5-E6FD-7202-2B0739DA06A2}"/>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294C0DAA-CC03-738D-45F3-9EC78C36D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C2CEE699-0594-3FBB-9DB9-70B8D3AC23AD}"/>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IN" sz="3600" dirty="0">
                <a:solidFill>
                  <a:srgbClr val="FF6600"/>
                </a:solidFill>
                <a:latin typeface="Aharoni" pitchFamily="2" charset="-79"/>
                <a:cs typeface="Aharoni" pitchFamily="2" charset="-79"/>
              </a:rPr>
              <a:t>Producer-Consumer Problem</a:t>
            </a:r>
            <a:endParaRPr lang="en-US" altLang="zh-TW" sz="3600" dirty="0">
              <a:solidFill>
                <a:srgbClr val="FF6600"/>
              </a:solidFill>
              <a:latin typeface="Aharoni" pitchFamily="2" charset="-79"/>
              <a:cs typeface="Aharoni" pitchFamily="2" charset="-79"/>
            </a:endParaRPr>
          </a:p>
        </p:txBody>
      </p:sp>
      <p:sp>
        <p:nvSpPr>
          <p:cNvPr id="2" name="Text Box 2">
            <a:extLst>
              <a:ext uri="{FF2B5EF4-FFF2-40B4-BE49-F238E27FC236}">
                <a16:creationId xmlns:a16="http://schemas.microsoft.com/office/drawing/2014/main" id="{ECFDB0F1-CBE1-878F-A1D8-DB6F73B67F29}"/>
              </a:ext>
            </a:extLst>
          </p:cNvPr>
          <p:cNvSpPr txBox="1">
            <a:spLocks noChangeArrowheads="1"/>
          </p:cNvSpPr>
          <p:nvPr/>
        </p:nvSpPr>
        <p:spPr bwMode="auto">
          <a:xfrm>
            <a:off x="972024" y="1458550"/>
            <a:ext cx="4222546" cy="46482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fontAlgn="base">
              <a:spcBef>
                <a:spcPts val="800"/>
              </a:spcBef>
              <a:spcAft>
                <a:spcPts val="800"/>
              </a:spcAft>
            </a:pPr>
            <a:r>
              <a:rPr lang="en-US" sz="1600" b="1" dirty="0">
                <a:solidFill>
                  <a:schemeClr val="accent6">
                    <a:lumMod val="75000"/>
                  </a:schemeClr>
                </a:solidFill>
                <a:latin typeface="Arial" pitchFamily="34" charset="0"/>
                <a:cs typeface="Arial" pitchFamily="34" charset="0"/>
              </a:rPr>
              <a:t>PRODUCER PROCESS:</a:t>
            </a:r>
          </a:p>
          <a:p>
            <a:pPr marL="0" marR="0" lvl="0" indent="0" algn="l" defTabSz="914400" rtl="0" eaLnBrk="1" fontAlgn="base" latinLnBrk="0" hangingPunct="1">
              <a:lnSpc>
                <a:spcPct val="100000"/>
              </a:lnSpc>
              <a:spcBef>
                <a:spcPts val="800"/>
              </a:spcBef>
              <a:spcAft>
                <a:spcPts val="800"/>
              </a:spcAft>
              <a:buClrTx/>
              <a:buSzTx/>
              <a:buFontTx/>
              <a:buNone/>
              <a:tabLst/>
            </a:pPr>
            <a:r>
              <a:rPr kumimoji="0" lang="en-US" sz="1600" b="0" i="0" u="none" strike="noStrike" cap="none" normalizeH="0" baseline="0" dirty="0">
                <a:ln>
                  <a:noFill/>
                </a:ln>
                <a:effectLst/>
                <a:latin typeface="Arial" pitchFamily="34" charset="0"/>
                <a:cs typeface="Arial" pitchFamily="34" charset="0"/>
              </a:rPr>
              <a:t>item </a:t>
            </a:r>
            <a:r>
              <a:rPr kumimoji="0" lang="en-US" sz="1600" b="0" i="0" u="none" strike="noStrike" cap="none" normalizeH="0" baseline="0" dirty="0" err="1">
                <a:ln>
                  <a:noFill/>
                </a:ln>
                <a:effectLst/>
                <a:latin typeface="Arial" pitchFamily="34" charset="0"/>
                <a:cs typeface="Arial" pitchFamily="34" charset="0"/>
              </a:rPr>
              <a:t>nextProduced</a:t>
            </a:r>
            <a:r>
              <a:rPr kumimoji="0" lang="en-US" sz="1600" b="0" i="0" u="none" strike="noStrike" cap="none" normalizeH="0" baseline="0" dirty="0">
                <a:ln>
                  <a:noFill/>
                </a:ln>
                <a:effectLst/>
                <a:latin typeface="Arial" pitchFamily="34" charset="0"/>
                <a:cs typeface="Arial" pitchFamily="34" charset="0"/>
              </a:rPr>
              <a:t>; </a:t>
            </a:r>
          </a:p>
          <a:p>
            <a:pPr marL="0" marR="0" lvl="0" indent="0" algn="l" defTabSz="914400" rtl="0" eaLnBrk="1" fontAlgn="base" latinLnBrk="0" hangingPunct="1">
              <a:lnSpc>
                <a:spcPct val="100000"/>
              </a:lnSpc>
              <a:spcBef>
                <a:spcPts val="800"/>
              </a:spcBef>
              <a:spcAft>
                <a:spcPts val="800"/>
              </a:spcAft>
              <a:buClrTx/>
              <a:buSzTx/>
              <a:buFontTx/>
              <a:buNone/>
              <a:tabLst/>
            </a:pPr>
            <a:r>
              <a:rPr kumimoji="0" lang="en-US" sz="1600" b="0" i="0" u="none" strike="noStrike" cap="none" normalizeH="0" baseline="0" dirty="0">
                <a:ln>
                  <a:noFill/>
                </a:ln>
                <a:effectLst/>
                <a:latin typeface="Arial" pitchFamily="34" charset="0"/>
                <a:cs typeface="Arial" pitchFamily="34" charset="0"/>
              </a:rPr>
              <a:t>while (true)</a:t>
            </a:r>
          </a:p>
          <a:p>
            <a:pPr marL="0" marR="0" lvl="0" indent="0" algn="l" defTabSz="914400" rtl="0" eaLnBrk="1" fontAlgn="base" latinLnBrk="0" hangingPunct="1">
              <a:lnSpc>
                <a:spcPct val="100000"/>
              </a:lnSpc>
              <a:spcBef>
                <a:spcPts val="800"/>
              </a:spcBef>
              <a:spcAft>
                <a:spcPts val="800"/>
              </a:spcAft>
              <a:buClrTx/>
              <a:buSzTx/>
              <a:buFontTx/>
              <a:buNone/>
              <a:tabLst/>
            </a:pPr>
            <a:r>
              <a:rPr kumimoji="0" lang="en-US" sz="1600" b="0" i="0" u="none" strike="noStrike" cap="none" normalizeH="0" baseline="0" dirty="0">
                <a:ln>
                  <a:noFill/>
                </a:ln>
                <a:effectLst/>
                <a:latin typeface="Arial" pitchFamily="34" charset="0"/>
                <a:cs typeface="Arial" pitchFamily="34" charset="0"/>
              </a:rPr>
              <a:t> {</a:t>
            </a:r>
          </a:p>
          <a:p>
            <a:pPr marL="0" marR="0" lvl="0" indent="0" algn="l" defTabSz="914400" rtl="0" eaLnBrk="1" fontAlgn="base" latinLnBrk="0" hangingPunct="1">
              <a:lnSpc>
                <a:spcPct val="100000"/>
              </a:lnSpc>
              <a:spcBef>
                <a:spcPts val="800"/>
              </a:spcBef>
              <a:spcAft>
                <a:spcPts val="800"/>
              </a:spcAft>
              <a:buClrTx/>
              <a:buSzTx/>
              <a:buFontTx/>
              <a:buNone/>
              <a:tabLst/>
            </a:pPr>
            <a:r>
              <a:rPr kumimoji="0" lang="en-US" sz="1600" b="0" i="0" u="none" strike="noStrike" cap="none" normalizeH="0" baseline="0" dirty="0">
                <a:ln>
                  <a:noFill/>
                </a:ln>
                <a:effectLst/>
                <a:latin typeface="Arial" pitchFamily="34" charset="0"/>
                <a:cs typeface="Arial" pitchFamily="34" charset="0"/>
              </a:rPr>
              <a:t> /* produce an item in </a:t>
            </a:r>
            <a:r>
              <a:rPr kumimoji="0" lang="en-US" sz="1600" b="0" i="0" u="none" strike="noStrike" cap="none" normalizeH="0" baseline="0" dirty="0" err="1">
                <a:ln>
                  <a:noFill/>
                </a:ln>
                <a:effectLst/>
                <a:latin typeface="Arial" pitchFamily="34" charset="0"/>
                <a:cs typeface="Arial" pitchFamily="34" charset="0"/>
              </a:rPr>
              <a:t>nextProduced</a:t>
            </a:r>
            <a:r>
              <a:rPr kumimoji="0" lang="en-US" sz="1600" b="0" i="0" u="none" strike="noStrike" cap="none" normalizeH="0" baseline="0" dirty="0">
                <a:ln>
                  <a:noFill/>
                </a:ln>
                <a:effectLst/>
                <a:latin typeface="Arial" pitchFamily="34" charset="0"/>
                <a:cs typeface="Arial" pitchFamily="34" charset="0"/>
              </a:rPr>
              <a:t> */ </a:t>
            </a:r>
          </a:p>
          <a:p>
            <a:pPr marL="0" marR="0" lvl="0" indent="0" algn="l" defTabSz="914400" rtl="0" eaLnBrk="1" fontAlgn="base" latinLnBrk="0" hangingPunct="1">
              <a:lnSpc>
                <a:spcPct val="100000"/>
              </a:lnSpc>
              <a:spcBef>
                <a:spcPts val="800"/>
              </a:spcBef>
              <a:spcAft>
                <a:spcPts val="800"/>
              </a:spcAft>
              <a:buClrTx/>
              <a:buSzTx/>
              <a:buFontTx/>
              <a:buNone/>
              <a:tabLst/>
            </a:pPr>
            <a:r>
              <a:rPr kumimoji="0" lang="en-US" sz="1600" b="0" i="0" u="none" strike="noStrike" cap="none" normalizeH="0" baseline="0" dirty="0">
                <a:ln>
                  <a:noFill/>
                </a:ln>
                <a:effectLst/>
                <a:latin typeface="Arial" pitchFamily="34" charset="0"/>
                <a:cs typeface="Arial" pitchFamily="34" charset="0"/>
              </a:rPr>
              <a:t>while (((in + 1) % BUFFER-SIZE) == out) ;</a:t>
            </a:r>
          </a:p>
          <a:p>
            <a:pPr marL="0" marR="0" lvl="0" indent="0" algn="l" defTabSz="914400" rtl="0" eaLnBrk="1" fontAlgn="base" latinLnBrk="0" hangingPunct="1">
              <a:lnSpc>
                <a:spcPct val="100000"/>
              </a:lnSpc>
              <a:spcBef>
                <a:spcPts val="800"/>
              </a:spcBef>
              <a:spcAft>
                <a:spcPts val="800"/>
              </a:spcAft>
              <a:buClrTx/>
              <a:buSzTx/>
              <a:buFontTx/>
              <a:buNone/>
              <a:tabLst/>
            </a:pPr>
            <a:r>
              <a:rPr kumimoji="0" lang="en-US" sz="1600" b="0" i="0" u="none" strike="noStrike" cap="none" normalizeH="0" baseline="0" dirty="0">
                <a:ln>
                  <a:noFill/>
                </a:ln>
                <a:effectLst/>
                <a:latin typeface="Arial" pitchFamily="34" charset="0"/>
                <a:cs typeface="Arial" pitchFamily="34" charset="0"/>
              </a:rPr>
              <a:t> /* do nothing */ </a:t>
            </a:r>
          </a:p>
          <a:p>
            <a:pPr marL="0" marR="0" lvl="0" indent="0" algn="l" defTabSz="914400" rtl="0" eaLnBrk="1" fontAlgn="base" latinLnBrk="0" hangingPunct="1">
              <a:lnSpc>
                <a:spcPct val="100000"/>
              </a:lnSpc>
              <a:spcBef>
                <a:spcPts val="800"/>
              </a:spcBef>
              <a:spcAft>
                <a:spcPts val="800"/>
              </a:spcAft>
              <a:buClrTx/>
              <a:buSzTx/>
              <a:buFontTx/>
              <a:buNone/>
              <a:tabLst/>
            </a:pPr>
            <a:r>
              <a:rPr kumimoji="0" lang="en-US" sz="1600" b="0" i="0" u="none" strike="noStrike" cap="none" normalizeH="0" baseline="0" dirty="0">
                <a:ln>
                  <a:noFill/>
                </a:ln>
                <a:effectLst/>
                <a:latin typeface="Arial" pitchFamily="34" charset="0"/>
                <a:cs typeface="Arial" pitchFamily="34" charset="0"/>
              </a:rPr>
              <a:t>buffer[in] = </a:t>
            </a:r>
            <a:r>
              <a:rPr kumimoji="0" lang="en-US" sz="1600" b="0" i="0" u="none" strike="noStrike" cap="none" normalizeH="0" baseline="0" dirty="0" err="1">
                <a:ln>
                  <a:noFill/>
                </a:ln>
                <a:effectLst/>
                <a:latin typeface="Arial" pitchFamily="34" charset="0"/>
                <a:cs typeface="Arial" pitchFamily="34" charset="0"/>
              </a:rPr>
              <a:t>nextProduced</a:t>
            </a:r>
            <a:r>
              <a:rPr kumimoji="0" lang="en-US" sz="1600" b="0" i="0" u="none" strike="noStrike" cap="none" normalizeH="0" baseline="0" dirty="0">
                <a:ln>
                  <a:noFill/>
                </a:ln>
                <a:effectLst/>
                <a:latin typeface="Arial" pitchFamily="34" charset="0"/>
                <a:cs typeface="Arial" pitchFamily="34" charset="0"/>
              </a:rPr>
              <a:t>;</a:t>
            </a:r>
          </a:p>
          <a:p>
            <a:pPr marL="0" marR="0" lvl="0" indent="0" algn="l" defTabSz="914400" rtl="0" eaLnBrk="1" fontAlgn="base" latinLnBrk="0" hangingPunct="1">
              <a:lnSpc>
                <a:spcPct val="100000"/>
              </a:lnSpc>
              <a:spcBef>
                <a:spcPts val="800"/>
              </a:spcBef>
              <a:spcAft>
                <a:spcPts val="800"/>
              </a:spcAft>
              <a:buClrTx/>
              <a:buSzTx/>
              <a:buFontTx/>
              <a:buNone/>
              <a:tabLst/>
            </a:pPr>
            <a:r>
              <a:rPr kumimoji="0" lang="en-US" sz="1600" b="0" i="0" u="none" strike="noStrike" cap="none" normalizeH="0" baseline="0" dirty="0">
                <a:ln>
                  <a:noFill/>
                </a:ln>
                <a:effectLst/>
                <a:latin typeface="Arial" pitchFamily="34" charset="0"/>
                <a:cs typeface="Arial" pitchFamily="34" charset="0"/>
              </a:rPr>
              <a:t> in = (in + 1) % BUFFER_SIZE;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Arial" pitchFamily="34" charset="0"/>
                <a:cs typeface="Arial"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 name="Text Box 3">
            <a:extLst>
              <a:ext uri="{FF2B5EF4-FFF2-40B4-BE49-F238E27FC236}">
                <a16:creationId xmlns:a16="http://schemas.microsoft.com/office/drawing/2014/main" id="{E1F51332-A8B5-71AF-D5AE-D168E375A984}"/>
              </a:ext>
            </a:extLst>
          </p:cNvPr>
          <p:cNvSpPr txBox="1">
            <a:spLocks noChangeArrowheads="1"/>
          </p:cNvSpPr>
          <p:nvPr/>
        </p:nvSpPr>
        <p:spPr bwMode="auto">
          <a:xfrm>
            <a:off x="6112740" y="1458550"/>
            <a:ext cx="4344493" cy="440120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ts val="800"/>
              </a:spcBef>
              <a:spcAft>
                <a:spcPts val="800"/>
              </a:spcAft>
              <a:buClrTx/>
              <a:buSzTx/>
              <a:buFontTx/>
              <a:buNone/>
              <a:tabLst/>
            </a:pPr>
            <a:r>
              <a:rPr lang="en-US" sz="1600" b="1" dirty="0">
                <a:solidFill>
                  <a:schemeClr val="accent6">
                    <a:lumMod val="75000"/>
                  </a:schemeClr>
                </a:solidFill>
                <a:latin typeface="Arial" pitchFamily="34" charset="0"/>
                <a:cs typeface="Arial" pitchFamily="34" charset="0"/>
              </a:rPr>
              <a:t>CONSUMER PROCESS:</a:t>
            </a:r>
          </a:p>
          <a:p>
            <a:pPr fontAlgn="base">
              <a:spcBef>
                <a:spcPts val="800"/>
              </a:spcBef>
              <a:spcAft>
                <a:spcPts val="800"/>
              </a:spcAft>
            </a:pPr>
            <a:r>
              <a:rPr lang="en-US" sz="1600" dirty="0">
                <a:latin typeface="Arial" pitchFamily="34" charset="0"/>
                <a:cs typeface="Arial" pitchFamily="34" charset="0"/>
              </a:rPr>
              <a:t>item </a:t>
            </a:r>
            <a:r>
              <a:rPr lang="en-US" sz="1600" dirty="0" err="1">
                <a:latin typeface="Arial" pitchFamily="34" charset="0"/>
                <a:cs typeface="Arial" pitchFamily="34" charset="0"/>
              </a:rPr>
              <a:t>nextConsumed</a:t>
            </a:r>
            <a:r>
              <a:rPr lang="en-US" sz="1600" dirty="0">
                <a:latin typeface="Arial" pitchFamily="34" charset="0"/>
                <a:cs typeface="Arial" pitchFamily="34" charset="0"/>
              </a:rPr>
              <a:t>; </a:t>
            </a:r>
          </a:p>
          <a:p>
            <a:pPr fontAlgn="base">
              <a:spcBef>
                <a:spcPts val="800"/>
              </a:spcBef>
              <a:spcAft>
                <a:spcPts val="800"/>
              </a:spcAft>
            </a:pPr>
            <a:r>
              <a:rPr lang="en-US" sz="1600" dirty="0">
                <a:latin typeface="Arial" pitchFamily="34" charset="0"/>
                <a:cs typeface="Arial" pitchFamily="34" charset="0"/>
              </a:rPr>
              <a:t>while (true)</a:t>
            </a:r>
          </a:p>
          <a:p>
            <a:pPr fontAlgn="base">
              <a:spcBef>
                <a:spcPts val="800"/>
              </a:spcBef>
              <a:spcAft>
                <a:spcPts val="800"/>
              </a:spcAft>
            </a:pPr>
            <a:r>
              <a:rPr lang="en-US" sz="1600" dirty="0">
                <a:latin typeface="Arial" pitchFamily="34" charset="0"/>
                <a:cs typeface="Arial" pitchFamily="34" charset="0"/>
              </a:rPr>
              <a:t> {</a:t>
            </a:r>
          </a:p>
          <a:p>
            <a:pPr fontAlgn="base">
              <a:spcBef>
                <a:spcPts val="800"/>
              </a:spcBef>
              <a:spcAft>
                <a:spcPts val="800"/>
              </a:spcAft>
            </a:pPr>
            <a:r>
              <a:rPr lang="en-US" sz="1600" dirty="0">
                <a:latin typeface="Arial" pitchFamily="34" charset="0"/>
                <a:cs typeface="Arial" pitchFamily="34" charset="0"/>
              </a:rPr>
              <a:t> while (in == out) ;</a:t>
            </a:r>
          </a:p>
          <a:p>
            <a:pPr fontAlgn="base">
              <a:spcBef>
                <a:spcPts val="800"/>
              </a:spcBef>
              <a:spcAft>
                <a:spcPts val="800"/>
              </a:spcAft>
            </a:pPr>
            <a:r>
              <a:rPr lang="en-US" sz="1600" dirty="0">
                <a:latin typeface="Arial" pitchFamily="34" charset="0"/>
                <a:cs typeface="Arial" pitchFamily="34" charset="0"/>
              </a:rPr>
              <a:t> //do nothing </a:t>
            </a:r>
          </a:p>
          <a:p>
            <a:pPr fontAlgn="base">
              <a:spcBef>
                <a:spcPts val="800"/>
              </a:spcBef>
              <a:spcAft>
                <a:spcPts val="800"/>
              </a:spcAft>
            </a:pPr>
            <a:r>
              <a:rPr lang="en-US" sz="1600" dirty="0" err="1">
                <a:latin typeface="Arial" pitchFamily="34" charset="0"/>
                <a:cs typeface="Arial" pitchFamily="34" charset="0"/>
              </a:rPr>
              <a:t>nextConsumed</a:t>
            </a:r>
            <a:r>
              <a:rPr lang="en-US" sz="1600" dirty="0">
                <a:latin typeface="Arial" pitchFamily="34" charset="0"/>
                <a:cs typeface="Arial" pitchFamily="34" charset="0"/>
              </a:rPr>
              <a:t> = buffer[out];</a:t>
            </a:r>
          </a:p>
          <a:p>
            <a:pPr fontAlgn="base">
              <a:spcBef>
                <a:spcPts val="800"/>
              </a:spcBef>
              <a:spcAft>
                <a:spcPts val="800"/>
              </a:spcAft>
            </a:pPr>
            <a:r>
              <a:rPr lang="en-US" sz="1600" dirty="0">
                <a:latin typeface="Arial" pitchFamily="34" charset="0"/>
                <a:cs typeface="Arial" pitchFamily="34" charset="0"/>
              </a:rPr>
              <a:t> out = (out + 1) % BUFFEFLSIZE;</a:t>
            </a:r>
          </a:p>
          <a:p>
            <a:pPr fontAlgn="base">
              <a:spcBef>
                <a:spcPts val="800"/>
              </a:spcBef>
              <a:spcAft>
                <a:spcPts val="800"/>
              </a:spcAft>
            </a:pPr>
            <a:r>
              <a:rPr lang="en-US" sz="1600" dirty="0">
                <a:latin typeface="Arial" pitchFamily="34" charset="0"/>
                <a:cs typeface="Arial" pitchFamily="34" charset="0"/>
              </a:rPr>
              <a:t> /* consume the item in </a:t>
            </a:r>
            <a:r>
              <a:rPr lang="en-US" sz="1600" dirty="0" err="1">
                <a:latin typeface="Arial" pitchFamily="34" charset="0"/>
                <a:cs typeface="Arial" pitchFamily="34" charset="0"/>
              </a:rPr>
              <a:t>nextConsumed</a:t>
            </a:r>
            <a:r>
              <a:rPr lang="en-US" sz="1600" dirty="0">
                <a:latin typeface="Arial" pitchFamily="34" charset="0"/>
                <a:cs typeface="Arial" pitchFamily="34" charset="0"/>
              </a:rPr>
              <a:t> */</a:t>
            </a:r>
          </a:p>
          <a:p>
            <a:pPr fontAlgn="base">
              <a:spcBef>
                <a:spcPts val="800"/>
              </a:spcBef>
              <a:spcAft>
                <a:spcPts val="800"/>
              </a:spcAft>
            </a:pPr>
            <a:r>
              <a:rPr lang="en-US" sz="1600" dirty="0">
                <a:latin typeface="Arial" pitchFamily="34" charset="0"/>
                <a:cs typeface="Arial" pitchFamily="34" charset="0"/>
              </a:rPr>
              <a:t> }</a:t>
            </a:r>
          </a:p>
        </p:txBody>
      </p:sp>
    </p:spTree>
    <p:extLst>
      <p:ext uri="{BB962C8B-B14F-4D97-AF65-F5344CB8AC3E}">
        <p14:creationId xmlns:p14="http://schemas.microsoft.com/office/powerpoint/2010/main" val="5176032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B12EF-B807-98D2-6385-5B0296311410}"/>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498F91F3-9FD3-E5B2-DE5B-C3DC5D121732}"/>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211DA003-6D6C-BFC8-AD88-69BB2367EDA7}"/>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IN" sz="3600" dirty="0">
                <a:solidFill>
                  <a:srgbClr val="FF6600"/>
                </a:solidFill>
                <a:latin typeface="Aharoni" pitchFamily="2" charset="-79"/>
                <a:cs typeface="Aharoni" pitchFamily="2" charset="-79"/>
              </a:rPr>
              <a:t>Producer-Consumer Problem</a:t>
            </a:r>
            <a:endParaRPr lang="en-US" altLang="zh-TW" sz="3600" dirty="0">
              <a:solidFill>
                <a:srgbClr val="FF6600"/>
              </a:solidFill>
              <a:latin typeface="Aharoni" pitchFamily="2" charset="-79"/>
              <a:cs typeface="Aharoni" pitchFamily="2" charset="-79"/>
            </a:endParaRPr>
          </a:p>
        </p:txBody>
      </p:sp>
      <p:pic>
        <p:nvPicPr>
          <p:cNvPr id="5" name="Picture 4" descr="https://www.cs.mtu.edu/~shene/NSF-3/e-Book/SEMA/DIAGRAM-buffer.jpg">
            <a:extLst>
              <a:ext uri="{FF2B5EF4-FFF2-40B4-BE49-F238E27FC236}">
                <a16:creationId xmlns:a16="http://schemas.microsoft.com/office/drawing/2014/main" id="{2F71F3BE-A84C-0099-438F-538EA10F622D}"/>
              </a:ext>
            </a:extLst>
          </p:cNvPr>
          <p:cNvPicPr/>
          <p:nvPr/>
        </p:nvPicPr>
        <p:blipFill>
          <a:blip r:embed="rId2" cstate="print"/>
          <a:srcRect/>
          <a:stretch>
            <a:fillRect/>
          </a:stretch>
        </p:blipFill>
        <p:spPr bwMode="auto">
          <a:xfrm>
            <a:off x="4423861" y="1721796"/>
            <a:ext cx="3762375" cy="2960132"/>
          </a:xfrm>
          <a:prstGeom prst="rect">
            <a:avLst/>
          </a:prstGeom>
          <a:noFill/>
          <a:ln w="9525">
            <a:noFill/>
            <a:miter lim="800000"/>
            <a:headEnd/>
            <a:tailEnd/>
          </a:ln>
        </p:spPr>
      </p:pic>
      <p:sp>
        <p:nvSpPr>
          <p:cNvPr id="6" name="Rectangle 5">
            <a:extLst>
              <a:ext uri="{FF2B5EF4-FFF2-40B4-BE49-F238E27FC236}">
                <a16:creationId xmlns:a16="http://schemas.microsoft.com/office/drawing/2014/main" id="{EEDD5D55-6BD8-ED0D-D084-684A3B9F7FA9}"/>
              </a:ext>
            </a:extLst>
          </p:cNvPr>
          <p:cNvSpPr/>
          <p:nvPr/>
        </p:nvSpPr>
        <p:spPr>
          <a:xfrm>
            <a:off x="3370634" y="5209161"/>
            <a:ext cx="6019800" cy="369332"/>
          </a:xfrm>
          <a:prstGeom prst="rect">
            <a:avLst/>
          </a:prstGeom>
        </p:spPr>
        <p:txBody>
          <a:bodyPr wrap="square">
            <a:spAutoFit/>
          </a:bodyPr>
          <a:lstStyle/>
          <a:p>
            <a:r>
              <a:rPr lang="en-US" b="1" dirty="0">
                <a:solidFill>
                  <a:srgbClr val="00B050"/>
                </a:solidFill>
              </a:rPr>
              <a:t>Fig : Circular Array representing producer-consumer process</a:t>
            </a:r>
            <a:endParaRPr lang="en-IN" dirty="0">
              <a:solidFill>
                <a:srgbClr val="00B050"/>
              </a:solidFill>
            </a:endParaRPr>
          </a:p>
        </p:txBody>
      </p:sp>
    </p:spTree>
    <p:extLst>
      <p:ext uri="{BB962C8B-B14F-4D97-AF65-F5344CB8AC3E}">
        <p14:creationId xmlns:p14="http://schemas.microsoft.com/office/powerpoint/2010/main" val="8500533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E11CA-2439-8741-CA9A-541F0B55D5DA}"/>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2B36E9DC-F04F-8BA0-CFE6-FCA21D2E5FD0}"/>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BAA05062-6D04-AE96-781E-2AEE804DD732}"/>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IN" sz="3600" dirty="0">
                <a:solidFill>
                  <a:srgbClr val="FF6600"/>
                </a:solidFill>
                <a:latin typeface="Aharoni" pitchFamily="2" charset="-79"/>
                <a:cs typeface="Aharoni" pitchFamily="2" charset="-79"/>
              </a:rPr>
              <a:t>Producer-Consumer Problem</a:t>
            </a:r>
            <a:endParaRPr lang="en-US" altLang="zh-TW" sz="3600" dirty="0">
              <a:solidFill>
                <a:srgbClr val="FF6600"/>
              </a:solidFill>
              <a:latin typeface="Aharoni" pitchFamily="2" charset="-79"/>
              <a:cs typeface="Aharoni" pitchFamily="2" charset="-79"/>
            </a:endParaRPr>
          </a:p>
        </p:txBody>
      </p:sp>
      <p:sp>
        <p:nvSpPr>
          <p:cNvPr id="2" name="Rectangle 1">
            <a:extLst>
              <a:ext uri="{FF2B5EF4-FFF2-40B4-BE49-F238E27FC236}">
                <a16:creationId xmlns:a16="http://schemas.microsoft.com/office/drawing/2014/main" id="{9601A6F6-EDF1-E3AA-8FEA-30BFECF86CE1}"/>
              </a:ext>
            </a:extLst>
          </p:cNvPr>
          <p:cNvSpPr/>
          <p:nvPr/>
        </p:nvSpPr>
        <p:spPr>
          <a:xfrm>
            <a:off x="744894" y="1524000"/>
            <a:ext cx="10630364" cy="707886"/>
          </a:xfrm>
          <a:prstGeom prst="rect">
            <a:avLst/>
          </a:prstGeom>
        </p:spPr>
        <p:txBody>
          <a:bodyPr wrap="square">
            <a:spAutoFit/>
          </a:bodyPr>
          <a:lstStyle/>
          <a:p>
            <a:pPr algn="just"/>
            <a:r>
              <a:rPr lang="en-US" sz="2000" dirty="0"/>
              <a:t>Suppose we want to modify the algorithm to remedy this deficiency. One possibility is to add an integer variable counter, initialized to 0. </a:t>
            </a:r>
            <a:endParaRPr lang="en-IN" sz="2000" dirty="0"/>
          </a:p>
        </p:txBody>
      </p:sp>
      <p:sp>
        <p:nvSpPr>
          <p:cNvPr id="4" name="Text Box 2">
            <a:extLst>
              <a:ext uri="{FF2B5EF4-FFF2-40B4-BE49-F238E27FC236}">
                <a16:creationId xmlns:a16="http://schemas.microsoft.com/office/drawing/2014/main" id="{9B7F3F04-F074-E686-73A2-E4C723842079}"/>
              </a:ext>
            </a:extLst>
          </p:cNvPr>
          <p:cNvSpPr txBox="1">
            <a:spLocks noChangeArrowheads="1"/>
          </p:cNvSpPr>
          <p:nvPr/>
        </p:nvSpPr>
        <p:spPr bwMode="auto">
          <a:xfrm>
            <a:off x="931862" y="2498725"/>
            <a:ext cx="6840537" cy="34448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ts val="800"/>
              </a:spcBef>
              <a:spcAft>
                <a:spcPts val="800"/>
              </a:spcAft>
              <a:buClrTx/>
              <a:buSzTx/>
              <a:buFontTx/>
              <a:buNone/>
              <a:tabLst/>
            </a:pPr>
            <a:r>
              <a:rPr kumimoji="0" lang="en-US" b="1" i="0" u="none" strike="noStrike" cap="none" normalizeH="0" baseline="0" dirty="0">
                <a:ln>
                  <a:noFill/>
                </a:ln>
                <a:solidFill>
                  <a:schemeClr val="accent6">
                    <a:lumMod val="75000"/>
                  </a:schemeClr>
                </a:solidFill>
                <a:effectLst/>
                <a:latin typeface="Arial" pitchFamily="34" charset="0"/>
                <a:cs typeface="Arial" pitchFamily="34" charset="0"/>
              </a:rPr>
              <a:t>PRODUCER PROCESS:</a:t>
            </a:r>
          </a:p>
          <a:p>
            <a:pPr marL="0" marR="0" lvl="0" indent="0" algn="l" defTabSz="914400" rtl="0" eaLnBrk="1" fontAlgn="base" latinLnBrk="0" hangingPunct="1">
              <a:lnSpc>
                <a:spcPct val="15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Arial" pitchFamily="34" charset="0"/>
                <a:cs typeface="Arial" pitchFamily="34" charset="0"/>
              </a:rPr>
              <a:t>while (true) </a:t>
            </a:r>
          </a:p>
          <a:p>
            <a:pPr marL="0" marR="0" lvl="0" indent="0" algn="l" defTabSz="914400" rtl="0" eaLnBrk="1" fontAlgn="base" latinLnBrk="0" hangingPunct="1">
              <a:lnSpc>
                <a:spcPct val="15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Arial" pitchFamily="34" charset="0"/>
                <a:cs typeface="Arial" pitchFamily="34" charset="0"/>
              </a:rPr>
              <a:t>{ /* produce an item in </a:t>
            </a:r>
            <a:r>
              <a:rPr kumimoji="0" lang="en-US" b="0" i="0" u="none" strike="noStrike" cap="none" normalizeH="0" baseline="0" dirty="0" err="1">
                <a:ln>
                  <a:noFill/>
                </a:ln>
                <a:solidFill>
                  <a:srgbClr val="000000"/>
                </a:solidFill>
                <a:effectLst/>
                <a:latin typeface="Arial" pitchFamily="34" charset="0"/>
                <a:cs typeface="Arial" pitchFamily="34" charset="0"/>
              </a:rPr>
              <a:t>nextProduced</a:t>
            </a:r>
            <a:r>
              <a:rPr kumimoji="0" lang="en-US" b="0" i="0" u="none" strike="noStrike" cap="none" normalizeH="0" baseline="0" dirty="0">
                <a:ln>
                  <a:noFill/>
                </a:ln>
                <a:solidFill>
                  <a:srgbClr val="000000"/>
                </a:solidFill>
                <a:effectLst/>
                <a:latin typeface="Arial" pitchFamily="34" charset="0"/>
                <a:cs typeface="Arial" pitchFamily="34" charset="0"/>
              </a:rPr>
              <a:t> */ </a:t>
            </a:r>
          </a:p>
          <a:p>
            <a:pPr marL="0" marR="0" lvl="0" indent="0" algn="l" defTabSz="914400" rtl="0" eaLnBrk="1" fontAlgn="base" latinLnBrk="0" hangingPunct="1">
              <a:lnSpc>
                <a:spcPct val="15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Arial" pitchFamily="34" charset="0"/>
                <a:cs typeface="Arial" pitchFamily="34" charset="0"/>
              </a:rPr>
              <a:t>while (counter == BUFFER.SIZE) ;</a:t>
            </a:r>
          </a:p>
          <a:p>
            <a:pPr marL="0" marR="0" lvl="0" indent="0" algn="l" defTabSz="914400" rtl="0" eaLnBrk="1" fontAlgn="base" latinLnBrk="0" hangingPunct="1">
              <a:lnSpc>
                <a:spcPct val="15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Arial" pitchFamily="34" charset="0"/>
                <a:cs typeface="Arial" pitchFamily="34" charset="0"/>
              </a:rPr>
              <a:t> /* do nothing */ </a:t>
            </a:r>
          </a:p>
          <a:p>
            <a:pPr marL="0" marR="0" lvl="0" indent="0" algn="l" defTabSz="914400" rtl="0" eaLnBrk="1" fontAlgn="base" latinLnBrk="0" hangingPunct="1">
              <a:lnSpc>
                <a:spcPct val="15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Arial" pitchFamily="34" charset="0"/>
                <a:cs typeface="Arial" pitchFamily="34" charset="0"/>
              </a:rPr>
              <a:t>buffer[in] = </a:t>
            </a:r>
            <a:r>
              <a:rPr kumimoji="0" lang="en-US" b="0" i="0" u="none" strike="noStrike" cap="none" normalizeH="0" baseline="0" dirty="0" err="1">
                <a:ln>
                  <a:noFill/>
                </a:ln>
                <a:solidFill>
                  <a:srgbClr val="000000"/>
                </a:solidFill>
                <a:effectLst/>
                <a:latin typeface="Arial" pitchFamily="34" charset="0"/>
                <a:cs typeface="Arial" pitchFamily="34" charset="0"/>
              </a:rPr>
              <a:t>nextProduced</a:t>
            </a:r>
            <a:r>
              <a:rPr kumimoji="0" lang="en-US" b="0" i="0" u="none" strike="noStrike" cap="none" normalizeH="0" baseline="0" dirty="0">
                <a:ln>
                  <a:noFill/>
                </a:ln>
                <a:solidFill>
                  <a:srgbClr val="000000"/>
                </a:solidFill>
                <a:effectLst/>
                <a:latin typeface="Arial" pitchFamily="34" charset="0"/>
                <a:cs typeface="Arial" pitchFamily="34" charset="0"/>
              </a:rPr>
              <a:t>; in = (in + 1) % BUFFER-SIZE; </a:t>
            </a:r>
          </a:p>
          <a:p>
            <a:pPr marL="0" marR="0" lvl="0" indent="0" algn="l" defTabSz="914400" rtl="0" eaLnBrk="1" fontAlgn="base" latinLnBrk="0" hangingPunct="1">
              <a:lnSpc>
                <a:spcPct val="15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Arial" pitchFamily="34" charset="0"/>
                <a:cs typeface="Arial" pitchFamily="34" charset="0"/>
              </a:rPr>
              <a:t>counter++;</a:t>
            </a:r>
          </a:p>
          <a:p>
            <a:pPr marL="0" marR="0" lvl="0" indent="0" algn="l" defTabSz="914400" rtl="0" eaLnBrk="1" fontAlgn="base" latinLnBrk="0" hangingPunct="1">
              <a:lnSpc>
                <a:spcPct val="15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Arial" pitchFamily="34" charset="0"/>
                <a:cs typeface="Arial" pitchFamily="34" charset="0"/>
              </a:rPr>
              <a:t>}</a:t>
            </a:r>
            <a:endParaRPr kumimoji="0" lang="en-US"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182641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1E243-8DA9-5BE3-6492-FEA282237247}"/>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89D7D4BF-F469-7B4A-3686-83EC9CBF115B}"/>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B5D7F98C-D84B-CC8F-38DB-F4F01E4B9EA8}"/>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IN" sz="3600" dirty="0">
                <a:solidFill>
                  <a:srgbClr val="FF6600"/>
                </a:solidFill>
                <a:latin typeface="Aharoni" pitchFamily="2" charset="-79"/>
                <a:cs typeface="Aharoni" pitchFamily="2" charset="-79"/>
              </a:rPr>
              <a:t>Producer-Consumer Problem</a:t>
            </a:r>
            <a:endParaRPr lang="en-US" altLang="zh-TW" sz="3600" dirty="0">
              <a:solidFill>
                <a:srgbClr val="FF6600"/>
              </a:solidFill>
              <a:latin typeface="Aharoni" pitchFamily="2" charset="-79"/>
              <a:cs typeface="Aharoni" pitchFamily="2" charset="-79"/>
            </a:endParaRPr>
          </a:p>
        </p:txBody>
      </p:sp>
      <p:sp>
        <p:nvSpPr>
          <p:cNvPr id="5" name="Text Box 2">
            <a:extLst>
              <a:ext uri="{FF2B5EF4-FFF2-40B4-BE49-F238E27FC236}">
                <a16:creationId xmlns:a16="http://schemas.microsoft.com/office/drawing/2014/main" id="{018F0CFC-2C15-7305-C74D-8C3D3D9D82F6}"/>
              </a:ext>
            </a:extLst>
          </p:cNvPr>
          <p:cNvSpPr txBox="1">
            <a:spLocks noChangeArrowheads="1"/>
          </p:cNvSpPr>
          <p:nvPr/>
        </p:nvSpPr>
        <p:spPr bwMode="auto">
          <a:xfrm>
            <a:off x="935477" y="1572639"/>
            <a:ext cx="6781800" cy="42672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50000"/>
              </a:lnSpc>
              <a:spcBef>
                <a:spcPts val="800"/>
              </a:spcBef>
              <a:spcAft>
                <a:spcPts val="800"/>
              </a:spcAft>
              <a:buClrTx/>
              <a:buSzTx/>
              <a:buFontTx/>
              <a:buNone/>
              <a:tabLst/>
            </a:pPr>
            <a:r>
              <a:rPr kumimoji="0" lang="en-US" b="1" i="0" u="none" strike="noStrike" cap="none" normalizeH="0" baseline="0" dirty="0">
                <a:ln>
                  <a:noFill/>
                </a:ln>
                <a:solidFill>
                  <a:schemeClr val="accent6">
                    <a:lumMod val="75000"/>
                  </a:schemeClr>
                </a:solidFill>
                <a:effectLst/>
                <a:latin typeface="Arial" pitchFamily="34" charset="0"/>
                <a:cs typeface="Arial" pitchFamily="34" charset="0"/>
              </a:rPr>
              <a:t>CONSUMER PROCESS:</a:t>
            </a:r>
          </a:p>
          <a:p>
            <a:pPr marL="0" marR="0" lvl="0" indent="0" algn="l" defTabSz="914400" rtl="0" eaLnBrk="1" fontAlgn="base" latinLnBrk="0" hangingPunct="1">
              <a:lnSpc>
                <a:spcPct val="15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Arial" pitchFamily="34" charset="0"/>
                <a:cs typeface="Arial" pitchFamily="34" charset="0"/>
              </a:rPr>
              <a:t>while (true) </a:t>
            </a:r>
          </a:p>
          <a:p>
            <a:pPr marL="0" marR="0" lvl="0" indent="0" algn="l" defTabSz="914400" rtl="0" eaLnBrk="1" fontAlgn="base" latinLnBrk="0" hangingPunct="1">
              <a:lnSpc>
                <a:spcPct val="15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Arial" pitchFamily="34" charset="0"/>
                <a:cs typeface="Arial" pitchFamily="34" charset="0"/>
              </a:rPr>
              <a:t>{</a:t>
            </a:r>
          </a:p>
          <a:p>
            <a:pPr marL="0" marR="0" lvl="0" indent="0" algn="l" defTabSz="914400" rtl="0" eaLnBrk="1" fontAlgn="base" latinLnBrk="0" hangingPunct="1">
              <a:lnSpc>
                <a:spcPct val="15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Arial" pitchFamily="34" charset="0"/>
                <a:cs typeface="Arial" pitchFamily="34" charset="0"/>
              </a:rPr>
              <a:t>while (counter == 0) ; </a:t>
            </a:r>
          </a:p>
          <a:p>
            <a:pPr marL="0" marR="0" lvl="0" indent="0" algn="l" defTabSz="914400" rtl="0" eaLnBrk="1" fontAlgn="base" latinLnBrk="0" hangingPunct="1">
              <a:lnSpc>
                <a:spcPct val="15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Arial" pitchFamily="34" charset="0"/>
                <a:cs typeface="Arial" pitchFamily="34" charset="0"/>
              </a:rPr>
              <a:t>/* do nothing */ </a:t>
            </a:r>
          </a:p>
          <a:p>
            <a:pPr marL="0" marR="0" lvl="0" indent="0" algn="l" defTabSz="914400" rtl="0" eaLnBrk="1" fontAlgn="base" latinLnBrk="0" hangingPunct="1">
              <a:lnSpc>
                <a:spcPct val="150000"/>
              </a:lnSpc>
              <a:spcBef>
                <a:spcPct val="0"/>
              </a:spcBef>
              <a:spcAft>
                <a:spcPct val="0"/>
              </a:spcAft>
              <a:buClrTx/>
              <a:buSzTx/>
              <a:buFontTx/>
              <a:buNone/>
              <a:tabLst/>
            </a:pPr>
            <a:r>
              <a:rPr kumimoji="0" lang="en-US" b="0" i="0" u="none" strike="noStrike" cap="none" normalizeH="0" baseline="0" dirty="0" err="1">
                <a:ln>
                  <a:noFill/>
                </a:ln>
                <a:solidFill>
                  <a:srgbClr val="000000"/>
                </a:solidFill>
                <a:effectLst/>
                <a:latin typeface="Arial" pitchFamily="34" charset="0"/>
                <a:cs typeface="Arial" pitchFamily="34" charset="0"/>
              </a:rPr>
              <a:t>nextConsumed</a:t>
            </a:r>
            <a:r>
              <a:rPr kumimoji="0" lang="en-US" b="0" i="0" u="none" strike="noStrike" cap="none" normalizeH="0" baseline="0" dirty="0">
                <a:ln>
                  <a:noFill/>
                </a:ln>
                <a:solidFill>
                  <a:srgbClr val="000000"/>
                </a:solidFill>
                <a:effectLst/>
                <a:latin typeface="Arial" pitchFamily="34" charset="0"/>
                <a:cs typeface="Arial" pitchFamily="34" charset="0"/>
              </a:rPr>
              <a:t> = buffer [out] ,</a:t>
            </a:r>
          </a:p>
          <a:p>
            <a:pPr marL="0" marR="0" lvl="0" indent="0" algn="l" defTabSz="914400" rtl="0" eaLnBrk="1" fontAlgn="base" latinLnBrk="0" hangingPunct="1">
              <a:lnSpc>
                <a:spcPct val="15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Arial" pitchFamily="34" charset="0"/>
                <a:cs typeface="Arial" pitchFamily="34" charset="0"/>
              </a:rPr>
              <a:t>out = (out + 1) % BUFFER_SIZE; </a:t>
            </a:r>
          </a:p>
          <a:p>
            <a:pPr marL="0" marR="0" lvl="0" indent="0" algn="l" defTabSz="914400" rtl="0" eaLnBrk="1" fontAlgn="base" latinLnBrk="0" hangingPunct="1">
              <a:lnSpc>
                <a:spcPct val="15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Arial" pitchFamily="34" charset="0"/>
                <a:cs typeface="Arial" pitchFamily="34" charset="0"/>
              </a:rPr>
              <a:t>counter--; </a:t>
            </a:r>
          </a:p>
          <a:p>
            <a:pPr marL="0" marR="0" lvl="0" indent="0" algn="l" defTabSz="914400" rtl="0" eaLnBrk="1" fontAlgn="base" latinLnBrk="0" hangingPunct="1">
              <a:lnSpc>
                <a:spcPct val="15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Arial" pitchFamily="34" charset="0"/>
                <a:cs typeface="Arial" pitchFamily="34" charset="0"/>
              </a:rPr>
              <a:t>/* consume the item in </a:t>
            </a:r>
            <a:r>
              <a:rPr kumimoji="0" lang="en-US" b="0" i="0" u="none" strike="noStrike" cap="none" normalizeH="0" baseline="0" dirty="0" err="1">
                <a:ln>
                  <a:noFill/>
                </a:ln>
                <a:solidFill>
                  <a:srgbClr val="000000"/>
                </a:solidFill>
                <a:effectLst/>
                <a:latin typeface="Arial" pitchFamily="34" charset="0"/>
                <a:cs typeface="Arial" pitchFamily="34" charset="0"/>
              </a:rPr>
              <a:t>nextConsumed</a:t>
            </a:r>
            <a:r>
              <a:rPr kumimoji="0" lang="en-US" b="0" i="0" u="none" strike="noStrike" cap="none" normalizeH="0" baseline="0" dirty="0">
                <a:ln>
                  <a:noFill/>
                </a:ln>
                <a:solidFill>
                  <a:srgbClr val="000000"/>
                </a:solidFill>
                <a:effectLst/>
                <a:latin typeface="Arial" pitchFamily="34" charset="0"/>
                <a:cs typeface="Arial" pitchFamily="34" charset="0"/>
              </a:rPr>
              <a:t> */</a:t>
            </a:r>
          </a:p>
          <a:p>
            <a:pPr marL="0" marR="0" lvl="0" indent="0" algn="l" defTabSz="914400" rtl="0" eaLnBrk="1" fontAlgn="base" latinLnBrk="0" hangingPunct="1">
              <a:lnSpc>
                <a:spcPct val="15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Arial" pitchFamily="34" charset="0"/>
                <a:cs typeface="Arial" pitchFamily="34" charset="0"/>
              </a:rPr>
              <a:t>}</a:t>
            </a:r>
            <a:endParaRPr kumimoji="0" lang="en-US"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2007374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E23C8-4F73-EA55-636B-049A6EF8D2E1}"/>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332993EF-9C4D-FA48-A505-D5CB4167D59C}"/>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18E2635C-5BA4-A24F-C4EE-7CFB35AE3D6A}"/>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IN" sz="3600" dirty="0">
                <a:solidFill>
                  <a:srgbClr val="FF6600"/>
                </a:solidFill>
                <a:latin typeface="Aharoni" pitchFamily="2" charset="-79"/>
                <a:cs typeface="Aharoni" pitchFamily="2" charset="-79"/>
              </a:rPr>
              <a:t>Producer-Consumer Problem</a:t>
            </a:r>
            <a:endParaRPr lang="en-US" altLang="zh-TW" sz="3600" dirty="0">
              <a:solidFill>
                <a:srgbClr val="FF6600"/>
              </a:solidFill>
              <a:latin typeface="Aharoni" pitchFamily="2" charset="-79"/>
              <a:cs typeface="Aharoni" pitchFamily="2" charset="-79"/>
            </a:endParaRPr>
          </a:p>
        </p:txBody>
      </p:sp>
      <p:sp>
        <p:nvSpPr>
          <p:cNvPr id="4" name="TextBox 3">
            <a:extLst>
              <a:ext uri="{FF2B5EF4-FFF2-40B4-BE49-F238E27FC236}">
                <a16:creationId xmlns:a16="http://schemas.microsoft.com/office/drawing/2014/main" id="{6E33D110-0FED-7395-F5C7-505FC5DC1B20}"/>
              </a:ext>
            </a:extLst>
          </p:cNvPr>
          <p:cNvSpPr txBox="1"/>
          <p:nvPr/>
        </p:nvSpPr>
        <p:spPr>
          <a:xfrm>
            <a:off x="749030" y="1536174"/>
            <a:ext cx="10389140" cy="2677656"/>
          </a:xfrm>
          <a:prstGeom prst="rect">
            <a:avLst/>
          </a:prstGeom>
          <a:noFill/>
        </p:spPr>
        <p:txBody>
          <a:bodyPr wrap="square">
            <a:spAutoFit/>
          </a:bodyPr>
          <a:lstStyle/>
          <a:p>
            <a:pPr marL="342900" indent="-342900" algn="just">
              <a:buFont typeface="Arial" panose="020B0604020202020204" pitchFamily="34" charset="0"/>
              <a:buChar char="•"/>
            </a:pPr>
            <a:r>
              <a:rPr lang="en-IN" sz="2400" b="0" i="0" u="none" strike="noStrike" baseline="0" dirty="0">
                <a:solidFill>
                  <a:srgbClr val="231F20"/>
                </a:solidFill>
              </a:rPr>
              <a:t>As </a:t>
            </a:r>
            <a:r>
              <a:rPr lang="en-US" sz="2400" b="0" i="0" u="none" strike="noStrike" baseline="0" dirty="0">
                <a:solidFill>
                  <a:srgbClr val="231F20"/>
                </a:solidFill>
              </a:rPr>
              <a:t>an illustration, suppose that the value of the variable counter is currently 5 and that the producer and consumer processes concurrently execute the statements “counter++” and “counter--”. </a:t>
            </a:r>
          </a:p>
          <a:p>
            <a:pPr marL="342900" indent="-342900" algn="just">
              <a:buFont typeface="Arial" panose="020B0604020202020204" pitchFamily="34" charset="0"/>
              <a:buChar char="•"/>
            </a:pPr>
            <a:r>
              <a:rPr lang="en-US" sz="2400" b="0" i="0" u="none" strike="noStrike" baseline="0" dirty="0">
                <a:solidFill>
                  <a:srgbClr val="231F20"/>
                </a:solidFill>
              </a:rPr>
              <a:t>Following the execution of these two statements, the value of the variable counter may be 4, 5, or 6! </a:t>
            </a:r>
          </a:p>
          <a:p>
            <a:pPr marL="342900" indent="-342900" algn="just">
              <a:buFont typeface="Arial" panose="020B0604020202020204" pitchFamily="34" charset="0"/>
              <a:buChar char="•"/>
            </a:pPr>
            <a:r>
              <a:rPr lang="en-US" sz="2400" b="0" i="0" u="none" strike="noStrike" baseline="0" dirty="0">
                <a:solidFill>
                  <a:srgbClr val="231F20"/>
                </a:solidFill>
              </a:rPr>
              <a:t>The only correct result, though, is counter == 5, which is generated correctly if </a:t>
            </a:r>
            <a:r>
              <a:rPr lang="en-US" sz="2400" dirty="0">
                <a:solidFill>
                  <a:srgbClr val="231F20"/>
                </a:solidFill>
              </a:rPr>
              <a:t>t</a:t>
            </a:r>
            <a:r>
              <a:rPr lang="en-US" sz="2400" b="0" i="0" u="none" strike="noStrike" baseline="0" dirty="0">
                <a:solidFill>
                  <a:srgbClr val="231F20"/>
                </a:solidFill>
              </a:rPr>
              <a:t>he producer and consumer execute separately.</a:t>
            </a:r>
            <a:endParaRPr lang="en-IN" sz="2400" dirty="0"/>
          </a:p>
        </p:txBody>
      </p:sp>
    </p:spTree>
    <p:extLst>
      <p:ext uri="{BB962C8B-B14F-4D97-AF65-F5344CB8AC3E}">
        <p14:creationId xmlns:p14="http://schemas.microsoft.com/office/powerpoint/2010/main" val="33836479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DD698-A4BB-DFE6-6F29-E1C29F8A8F00}"/>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9BCE8965-B246-E1A5-9624-899E54CB9BBC}"/>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174B71A0-FE1C-8143-5F13-83103D5C048A}"/>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IN" sz="3600" dirty="0">
                <a:solidFill>
                  <a:srgbClr val="FF6600"/>
                </a:solidFill>
                <a:latin typeface="Aharoni" pitchFamily="2" charset="-79"/>
                <a:cs typeface="Aharoni" pitchFamily="2" charset="-79"/>
              </a:rPr>
              <a:t>Producer-Consumer Problem</a:t>
            </a:r>
            <a:endParaRPr lang="en-US" altLang="zh-TW" sz="3600" dirty="0">
              <a:solidFill>
                <a:srgbClr val="FF6600"/>
              </a:solidFill>
              <a:latin typeface="Aharoni" pitchFamily="2" charset="-79"/>
              <a:cs typeface="Aharoni" pitchFamily="2" charset="-79"/>
            </a:endParaRPr>
          </a:p>
        </p:txBody>
      </p:sp>
      <p:sp>
        <p:nvSpPr>
          <p:cNvPr id="2" name="Rectangle 1027">
            <a:extLst>
              <a:ext uri="{FF2B5EF4-FFF2-40B4-BE49-F238E27FC236}">
                <a16:creationId xmlns:a16="http://schemas.microsoft.com/office/drawing/2014/main" id="{B5F8D836-E306-FEFB-9905-F54EA53BD59A}"/>
              </a:ext>
            </a:extLst>
          </p:cNvPr>
          <p:cNvSpPr txBox="1">
            <a:spLocks noChangeArrowheads="1"/>
          </p:cNvSpPr>
          <p:nvPr/>
        </p:nvSpPr>
        <p:spPr>
          <a:xfrm>
            <a:off x="1004888" y="1177925"/>
            <a:ext cx="8067675" cy="51736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a:solidFill>
                  <a:srgbClr val="000000"/>
                </a:solidFill>
                <a:latin typeface="Courier New" panose="02070309020205020404" pitchFamily="49" charset="0"/>
                <a:cs typeface="Courier New" panose="02070309020205020404" pitchFamily="49" charset="0"/>
              </a:rPr>
              <a:t>counter++ </a:t>
            </a:r>
            <a:r>
              <a:rPr lang="en-US" altLang="en-US" sz="1600"/>
              <a:t>could be implemented as</a:t>
            </a:r>
            <a:br>
              <a:rPr lang="en-US" altLang="en-US" sz="1600"/>
            </a:br>
            <a:br>
              <a:rPr lang="en-US" altLang="en-US" sz="1600"/>
            </a:br>
            <a:r>
              <a:rPr lang="en-US" altLang="en-US" sz="1600" b="1">
                <a:latin typeface="Courier New" panose="02070309020205020404" pitchFamily="49" charset="0"/>
                <a:cs typeface="Courier New" panose="02070309020205020404" pitchFamily="49" charset="0"/>
              </a:rPr>
              <a:t>     </a:t>
            </a:r>
            <a:r>
              <a:rPr lang="en-US" altLang="en-US" sz="1600" b="1">
                <a:solidFill>
                  <a:srgbClr val="0000FF"/>
                </a:solidFill>
                <a:latin typeface="Courier New" panose="02070309020205020404" pitchFamily="49" charset="0"/>
                <a:cs typeface="Courier New" panose="02070309020205020404" pitchFamily="49" charset="0"/>
              </a:rPr>
              <a:t>register1 = counter</a:t>
            </a:r>
            <a:br>
              <a:rPr lang="en-US" altLang="en-US" sz="1600" b="1">
                <a:solidFill>
                  <a:srgbClr val="0000FF"/>
                </a:solidFill>
                <a:latin typeface="Courier New" panose="02070309020205020404" pitchFamily="49" charset="0"/>
                <a:cs typeface="Courier New" panose="02070309020205020404" pitchFamily="49" charset="0"/>
              </a:rPr>
            </a:br>
            <a:r>
              <a:rPr lang="en-US" altLang="en-US" sz="1600" b="1">
                <a:solidFill>
                  <a:srgbClr val="0000FF"/>
                </a:solidFill>
                <a:latin typeface="Courier New" panose="02070309020205020404" pitchFamily="49" charset="0"/>
                <a:cs typeface="Courier New" panose="02070309020205020404" pitchFamily="49" charset="0"/>
              </a:rPr>
              <a:t>     register1 = register1 + 1</a:t>
            </a:r>
            <a:br>
              <a:rPr lang="en-US" altLang="en-US" sz="1600" b="1">
                <a:solidFill>
                  <a:srgbClr val="0000FF"/>
                </a:solidFill>
                <a:latin typeface="Courier New" panose="02070309020205020404" pitchFamily="49" charset="0"/>
                <a:cs typeface="Courier New" panose="02070309020205020404" pitchFamily="49" charset="0"/>
              </a:rPr>
            </a:br>
            <a:r>
              <a:rPr lang="en-US" altLang="en-US" sz="1600" b="1">
                <a:solidFill>
                  <a:srgbClr val="0000FF"/>
                </a:solidFill>
                <a:latin typeface="Courier New" panose="02070309020205020404" pitchFamily="49" charset="0"/>
                <a:cs typeface="Courier New" panose="02070309020205020404" pitchFamily="49" charset="0"/>
              </a:rPr>
              <a:t>     counter = register1</a:t>
            </a:r>
            <a:endParaRPr lang="en-US" altLang="en-US" sz="800">
              <a:solidFill>
                <a:srgbClr val="0000FF"/>
              </a:solidFill>
            </a:endParaRPr>
          </a:p>
          <a:p>
            <a:r>
              <a:rPr lang="en-US" altLang="en-US" b="1">
                <a:solidFill>
                  <a:srgbClr val="000000"/>
                </a:solidFill>
                <a:latin typeface="Courier New" panose="02070309020205020404" pitchFamily="49" charset="0"/>
                <a:cs typeface="Courier New" panose="02070309020205020404" pitchFamily="49" charset="0"/>
              </a:rPr>
              <a:t>counter--</a:t>
            </a:r>
            <a:r>
              <a:rPr lang="en-US" altLang="en-US" sz="1600" b="1">
                <a:solidFill>
                  <a:schemeClr val="tx2"/>
                </a:solidFill>
                <a:latin typeface="Courier New" panose="02070309020205020404" pitchFamily="49" charset="0"/>
                <a:cs typeface="Courier New" panose="02070309020205020404" pitchFamily="49" charset="0"/>
              </a:rPr>
              <a:t> </a:t>
            </a:r>
            <a:r>
              <a:rPr lang="en-US" altLang="en-US" sz="1600"/>
              <a:t>could be implemented as</a:t>
            </a:r>
            <a:br>
              <a:rPr lang="en-US" altLang="en-US" sz="1600"/>
            </a:br>
            <a:br>
              <a:rPr lang="en-US" altLang="en-US" sz="1600"/>
            </a:br>
            <a:r>
              <a:rPr lang="en-US" altLang="en-US" sz="1600" b="1">
                <a:latin typeface="Courier New" panose="02070309020205020404" pitchFamily="49" charset="0"/>
                <a:cs typeface="Courier New" panose="02070309020205020404" pitchFamily="49" charset="0"/>
              </a:rPr>
              <a:t>     </a:t>
            </a:r>
            <a:r>
              <a:rPr lang="en-US" altLang="en-US" sz="1600" b="1">
                <a:solidFill>
                  <a:schemeClr val="tx2"/>
                </a:solidFill>
                <a:latin typeface="Courier New" panose="02070309020205020404" pitchFamily="49" charset="0"/>
                <a:cs typeface="Courier New" panose="02070309020205020404" pitchFamily="49" charset="0"/>
              </a:rPr>
              <a:t>register2 = counter</a:t>
            </a:r>
            <a:br>
              <a:rPr lang="en-US" altLang="en-US" sz="1600" b="1">
                <a:solidFill>
                  <a:schemeClr val="tx2"/>
                </a:solidFill>
                <a:latin typeface="Courier New" panose="02070309020205020404" pitchFamily="49" charset="0"/>
                <a:cs typeface="Courier New" panose="02070309020205020404" pitchFamily="49" charset="0"/>
              </a:rPr>
            </a:br>
            <a:r>
              <a:rPr lang="en-US" altLang="en-US" sz="1600" b="1">
                <a:solidFill>
                  <a:schemeClr val="tx2"/>
                </a:solidFill>
                <a:latin typeface="Courier New" panose="02070309020205020404" pitchFamily="49" charset="0"/>
                <a:cs typeface="Courier New" panose="02070309020205020404" pitchFamily="49" charset="0"/>
              </a:rPr>
              <a:t>     register2 = register2 - 1</a:t>
            </a:r>
            <a:br>
              <a:rPr lang="en-US" altLang="en-US" sz="1600" b="1">
                <a:solidFill>
                  <a:schemeClr val="tx2"/>
                </a:solidFill>
                <a:latin typeface="Courier New" panose="02070309020205020404" pitchFamily="49" charset="0"/>
                <a:cs typeface="Courier New" panose="02070309020205020404" pitchFamily="49" charset="0"/>
              </a:rPr>
            </a:br>
            <a:r>
              <a:rPr lang="en-US" altLang="en-US" sz="1600" b="1">
                <a:solidFill>
                  <a:schemeClr val="tx2"/>
                </a:solidFill>
                <a:latin typeface="Courier New" panose="02070309020205020404" pitchFamily="49" charset="0"/>
                <a:cs typeface="Courier New" panose="02070309020205020404" pitchFamily="49" charset="0"/>
              </a:rPr>
              <a:t>     counter = register2</a:t>
            </a:r>
          </a:p>
          <a:p>
            <a:pPr>
              <a:buFont typeface="Monotype Sorts" pitchFamily="-84" charset="2"/>
              <a:buNone/>
            </a:pPr>
            <a:endParaRPr lang="en-US" altLang="en-US" sz="800">
              <a:solidFill>
                <a:schemeClr val="tx2"/>
              </a:solidFill>
            </a:endParaRPr>
          </a:p>
          <a:p>
            <a:r>
              <a:rPr lang="en-US" altLang="en-US" sz="1600"/>
              <a:t>Consider this execution interleaving with </a:t>
            </a:r>
            <a:r>
              <a:rPr lang="ja-JP" altLang="en-US" sz="1600"/>
              <a:t>“</a:t>
            </a:r>
            <a:r>
              <a:rPr lang="en-US" altLang="ja-JP" sz="1600"/>
              <a:t>count = 5</a:t>
            </a:r>
            <a:r>
              <a:rPr lang="ja-JP" altLang="en-US" sz="1600"/>
              <a:t>”</a:t>
            </a:r>
            <a:r>
              <a:rPr lang="en-US" altLang="ja-JP" sz="1600"/>
              <a:t> initially:</a:t>
            </a:r>
          </a:p>
          <a:p>
            <a:pPr lvl="1">
              <a:buFont typeface="Monotype Sorts" pitchFamily="-84" charset="2"/>
              <a:buNone/>
            </a:pPr>
            <a:r>
              <a:rPr lang="en-US" altLang="en-US" sz="1600"/>
              <a:t>	S0: producer execute </a:t>
            </a:r>
            <a:r>
              <a:rPr lang="en-US" altLang="en-US" sz="1600" b="1">
                <a:solidFill>
                  <a:srgbClr val="0000FF"/>
                </a:solidFill>
                <a:latin typeface="Courier New" panose="02070309020205020404" pitchFamily="49" charset="0"/>
              </a:rPr>
              <a:t>register1 = counter</a:t>
            </a:r>
            <a:r>
              <a:rPr lang="en-US" altLang="en-US" sz="1600" b="1">
                <a:latin typeface="Courier New" panose="02070309020205020404" pitchFamily="49" charset="0"/>
              </a:rPr>
              <a:t>         </a:t>
            </a:r>
            <a:r>
              <a:rPr lang="en-US" altLang="en-US" sz="1600"/>
              <a:t>{register1 = 5}</a:t>
            </a:r>
            <a:br>
              <a:rPr lang="en-US" altLang="en-US" sz="1600"/>
            </a:br>
            <a:r>
              <a:rPr lang="en-US" altLang="en-US" sz="1600"/>
              <a:t>S1: producer execute </a:t>
            </a:r>
            <a:r>
              <a:rPr lang="en-US" altLang="en-US" sz="1600" b="1">
                <a:solidFill>
                  <a:srgbClr val="0000FF"/>
                </a:solidFill>
                <a:latin typeface="Courier New" panose="02070309020205020404" pitchFamily="49" charset="0"/>
              </a:rPr>
              <a:t>register1 = register1 + 1   </a:t>
            </a:r>
            <a:r>
              <a:rPr lang="en-US" altLang="en-US" sz="1600"/>
              <a:t>{register1 = 6} </a:t>
            </a:r>
            <a:br>
              <a:rPr lang="en-US" altLang="en-US" sz="1600"/>
            </a:br>
            <a:r>
              <a:rPr lang="en-US" altLang="en-US" sz="1600"/>
              <a:t>S2: consumer execute </a:t>
            </a:r>
            <a:r>
              <a:rPr lang="en-US" altLang="en-US" sz="1600" b="1">
                <a:solidFill>
                  <a:schemeClr val="tx2"/>
                </a:solidFill>
                <a:latin typeface="Courier New" panose="02070309020205020404" pitchFamily="49" charset="0"/>
              </a:rPr>
              <a:t>register2 = counter</a:t>
            </a:r>
            <a:r>
              <a:rPr lang="en-US" altLang="en-US" sz="1600" b="1">
                <a:latin typeface="Courier New" panose="02070309020205020404" pitchFamily="49" charset="0"/>
              </a:rPr>
              <a:t>        </a:t>
            </a:r>
            <a:r>
              <a:rPr lang="en-US" altLang="en-US" sz="1600"/>
              <a:t>{register2 = 5} </a:t>
            </a:r>
            <a:br>
              <a:rPr lang="en-US" altLang="en-US" sz="1600"/>
            </a:br>
            <a:r>
              <a:rPr lang="en-US" altLang="en-US" sz="1600"/>
              <a:t>S3: consumer execute </a:t>
            </a:r>
            <a:r>
              <a:rPr lang="en-US" altLang="en-US" sz="1600" b="1">
                <a:solidFill>
                  <a:schemeClr val="tx2"/>
                </a:solidFill>
                <a:latin typeface="Courier New" panose="02070309020205020404" pitchFamily="49" charset="0"/>
              </a:rPr>
              <a:t>register2 = register2 – 1  </a:t>
            </a:r>
            <a:r>
              <a:rPr lang="en-US" altLang="en-US" sz="1600"/>
              <a:t>{register2 = 4} </a:t>
            </a:r>
            <a:br>
              <a:rPr lang="en-US" altLang="en-US" sz="1600"/>
            </a:br>
            <a:r>
              <a:rPr lang="en-US" altLang="en-US" sz="1600"/>
              <a:t>S4: producer execute </a:t>
            </a:r>
            <a:r>
              <a:rPr lang="en-US" altLang="en-US" sz="1600" b="1">
                <a:solidFill>
                  <a:srgbClr val="0000FF"/>
                </a:solidFill>
                <a:latin typeface="Courier New" panose="02070309020205020404" pitchFamily="49" charset="0"/>
              </a:rPr>
              <a:t>counter = register1         </a:t>
            </a:r>
            <a:r>
              <a:rPr lang="en-US" altLang="en-US" sz="1600"/>
              <a:t>{counter = 6 } </a:t>
            </a:r>
            <a:br>
              <a:rPr lang="en-US" altLang="en-US" sz="1600"/>
            </a:br>
            <a:r>
              <a:rPr lang="en-US" altLang="en-US" sz="1600"/>
              <a:t>S5: consumer execute </a:t>
            </a:r>
            <a:r>
              <a:rPr lang="en-US" altLang="en-US" sz="1600" b="1">
                <a:solidFill>
                  <a:schemeClr val="tx2"/>
                </a:solidFill>
                <a:latin typeface="Courier New" panose="02070309020205020404" pitchFamily="49" charset="0"/>
              </a:rPr>
              <a:t>counter = register2        </a:t>
            </a:r>
            <a:r>
              <a:rPr lang="en-US" altLang="en-US" sz="1600"/>
              <a:t>{counter = 4}</a:t>
            </a:r>
          </a:p>
          <a:p>
            <a:pPr lvl="1">
              <a:buFont typeface="Monotype Sorts" pitchFamily="-84" charset="2"/>
              <a:buNone/>
            </a:pPr>
            <a:endParaRPr lang="en-US" altLang="en-US" dirty="0"/>
          </a:p>
        </p:txBody>
      </p:sp>
    </p:spTree>
    <p:extLst>
      <p:ext uri="{BB962C8B-B14F-4D97-AF65-F5344CB8AC3E}">
        <p14:creationId xmlns:p14="http://schemas.microsoft.com/office/powerpoint/2010/main" val="30944854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09E50-BF12-8704-8B10-F814FD6B3F2C}"/>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F59C9939-F7EC-AFE4-846A-18D465D053CF}"/>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FD73AE5F-6721-65FB-0D18-90B84B5FFDDE}"/>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IN" sz="3600" dirty="0">
                <a:solidFill>
                  <a:srgbClr val="FF6600"/>
                </a:solidFill>
                <a:latin typeface="Aharoni" pitchFamily="2" charset="-79"/>
                <a:cs typeface="Aharoni" pitchFamily="2" charset="-79"/>
              </a:rPr>
              <a:t>Producer-Consumer Problem</a:t>
            </a:r>
            <a:endParaRPr lang="en-US" altLang="zh-TW" sz="3600" dirty="0">
              <a:solidFill>
                <a:srgbClr val="FF6600"/>
              </a:solidFill>
              <a:latin typeface="Aharoni" pitchFamily="2" charset="-79"/>
              <a:cs typeface="Aharoni" pitchFamily="2" charset="-79"/>
            </a:endParaRPr>
          </a:p>
        </p:txBody>
      </p:sp>
      <p:sp>
        <p:nvSpPr>
          <p:cNvPr id="5" name="TextBox 4">
            <a:extLst>
              <a:ext uri="{FF2B5EF4-FFF2-40B4-BE49-F238E27FC236}">
                <a16:creationId xmlns:a16="http://schemas.microsoft.com/office/drawing/2014/main" id="{AD03065B-FACB-EF91-F67A-32AC375E6818}"/>
              </a:ext>
            </a:extLst>
          </p:cNvPr>
          <p:cNvSpPr txBox="1"/>
          <p:nvPr/>
        </p:nvSpPr>
        <p:spPr>
          <a:xfrm>
            <a:off x="924128" y="2090172"/>
            <a:ext cx="10155676" cy="2308324"/>
          </a:xfrm>
          <a:prstGeom prst="rect">
            <a:avLst/>
          </a:prstGeom>
          <a:noFill/>
        </p:spPr>
        <p:txBody>
          <a:bodyPr wrap="square">
            <a:spAutoFit/>
          </a:bodyPr>
          <a:lstStyle/>
          <a:p>
            <a:pPr marL="342900" indent="-342900" algn="just">
              <a:buFont typeface="Arial" panose="020B0604020202020204" pitchFamily="34" charset="0"/>
              <a:buChar char="•"/>
            </a:pPr>
            <a:r>
              <a:rPr lang="en-US" sz="2400" b="0" i="0" u="none" strike="noStrike" baseline="0" dirty="0">
                <a:solidFill>
                  <a:srgbClr val="231F20"/>
                </a:solidFill>
              </a:rPr>
              <a:t>We would arrive at this incorrect state because we allowed both processes to manipulate the variable counter concurrently. </a:t>
            </a:r>
          </a:p>
          <a:p>
            <a:pPr marL="342900" indent="-342900" algn="just">
              <a:buFont typeface="Arial" panose="020B0604020202020204" pitchFamily="34" charset="0"/>
              <a:buChar char="•"/>
            </a:pPr>
            <a:endParaRPr lang="en-US" sz="2400" b="0" i="0" u="none" strike="noStrike" baseline="0" dirty="0">
              <a:solidFill>
                <a:srgbClr val="231F20"/>
              </a:solidFill>
            </a:endParaRPr>
          </a:p>
          <a:p>
            <a:pPr marL="342900" indent="-342900" algn="just">
              <a:buFont typeface="Arial" panose="020B0604020202020204" pitchFamily="34" charset="0"/>
              <a:buChar char="•"/>
            </a:pPr>
            <a:r>
              <a:rPr lang="en-US" sz="2400" b="0" i="0" u="none" strike="noStrike" baseline="0" dirty="0">
                <a:solidFill>
                  <a:srgbClr val="231F20"/>
                </a:solidFill>
              </a:rPr>
              <a:t>A situation like this, where several processes access and manipulate the same data concurrently and the outcome of the execution depends on the particular order in which the access takes place, is called a </a:t>
            </a:r>
            <a:r>
              <a:rPr lang="en-US" sz="2400" b="1" i="0" u="none" strike="noStrike" baseline="0" dirty="0">
                <a:solidFill>
                  <a:srgbClr val="00AEF0"/>
                </a:solidFill>
              </a:rPr>
              <a:t>race condition</a:t>
            </a:r>
            <a:r>
              <a:rPr lang="en-US" sz="2400" b="0" i="0" u="none" strike="noStrike" baseline="0" dirty="0">
                <a:solidFill>
                  <a:srgbClr val="231F20"/>
                </a:solidFill>
              </a:rPr>
              <a:t>.</a:t>
            </a:r>
            <a:endParaRPr lang="en-IN" sz="2400" dirty="0"/>
          </a:p>
        </p:txBody>
      </p:sp>
    </p:spTree>
    <p:extLst>
      <p:ext uri="{BB962C8B-B14F-4D97-AF65-F5344CB8AC3E}">
        <p14:creationId xmlns:p14="http://schemas.microsoft.com/office/powerpoint/2010/main" val="33662651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400CB-00CE-1827-D32E-25717464264E}"/>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AF6EA783-259B-9475-AB77-538FED9D2A0F}"/>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E1F82B0C-FC68-B2AE-CB3B-629EA55AEA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D75392EA-E0FE-96F7-40E7-80AC122A05D0}"/>
              </a:ext>
            </a:extLst>
          </p:cNvPr>
          <p:cNvSpPr>
            <a:spLocks noGrp="1" noChangeArrowheads="1"/>
          </p:cNvSpPr>
          <p:nvPr>
            <p:ph type="title"/>
          </p:nvPr>
        </p:nvSpPr>
        <p:spPr>
          <a:xfrm>
            <a:off x="4074462" y="143574"/>
            <a:ext cx="4205832" cy="1143000"/>
          </a:xfrm>
        </p:spPr>
        <p:txBody>
          <a:bodyPr/>
          <a:lstStyle/>
          <a:p>
            <a:pPr>
              <a:lnSpc>
                <a:spcPct val="100000"/>
              </a:lnSpc>
            </a:pPr>
            <a:r>
              <a:rPr lang="en-US" altLang="zh-TW" sz="3600" dirty="0">
                <a:solidFill>
                  <a:srgbClr val="FF6600"/>
                </a:solidFill>
                <a:latin typeface="Aharoni" pitchFamily="2" charset="-79"/>
                <a:cs typeface="Aharoni" pitchFamily="2" charset="-79"/>
              </a:rPr>
              <a:t>Introduction to OS</a:t>
            </a:r>
          </a:p>
        </p:txBody>
      </p:sp>
      <p:sp>
        <p:nvSpPr>
          <p:cNvPr id="2" name="Rectangle 2">
            <a:extLst>
              <a:ext uri="{FF2B5EF4-FFF2-40B4-BE49-F238E27FC236}">
                <a16:creationId xmlns:a16="http://schemas.microsoft.com/office/drawing/2014/main" id="{3D0C3E23-4D44-4DE2-06D3-E01871D99724}"/>
              </a:ext>
            </a:extLst>
          </p:cNvPr>
          <p:cNvSpPr txBox="1">
            <a:spLocks noChangeArrowheads="1"/>
          </p:cNvSpPr>
          <p:nvPr/>
        </p:nvSpPr>
        <p:spPr>
          <a:xfrm>
            <a:off x="557107" y="1063904"/>
            <a:ext cx="7723187"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400" b="1" dirty="0">
                <a:highlight>
                  <a:srgbClr val="99FFCC"/>
                </a:highlight>
                <a:latin typeface="+mn-lt"/>
                <a:ea typeface="+mn-ea"/>
                <a:cs typeface="+mn-cs"/>
              </a:rPr>
              <a:t>Computer System Structure</a:t>
            </a:r>
          </a:p>
        </p:txBody>
      </p:sp>
      <p:sp>
        <p:nvSpPr>
          <p:cNvPr id="4" name="Rectangle 3">
            <a:extLst>
              <a:ext uri="{FF2B5EF4-FFF2-40B4-BE49-F238E27FC236}">
                <a16:creationId xmlns:a16="http://schemas.microsoft.com/office/drawing/2014/main" id="{4B4D61B4-98CD-0040-DF08-86CC74BB4CCE}"/>
              </a:ext>
            </a:extLst>
          </p:cNvPr>
          <p:cNvSpPr txBox="1">
            <a:spLocks noChangeArrowheads="1"/>
          </p:cNvSpPr>
          <p:nvPr/>
        </p:nvSpPr>
        <p:spPr>
          <a:xfrm>
            <a:off x="996528" y="1888651"/>
            <a:ext cx="10198944" cy="35951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solidFill>
                  <a:srgbClr val="0070C0"/>
                </a:solidFill>
              </a:rPr>
              <a:t>Computer system can be divided into four components:</a:t>
            </a:r>
          </a:p>
          <a:p>
            <a:pPr marL="914400" lvl="1" indent="-457200">
              <a:lnSpc>
                <a:spcPct val="150000"/>
              </a:lnSpc>
              <a:buFont typeface="+mj-lt"/>
              <a:buAutoNum type="arabicPeriod"/>
            </a:pPr>
            <a:r>
              <a:rPr lang="en-US" altLang="en-US" sz="2000" dirty="0"/>
              <a:t>Hardware – provides basic computing resources</a:t>
            </a:r>
          </a:p>
          <a:p>
            <a:pPr lvl="2">
              <a:buFont typeface="Wingdings" panose="05000000000000000000" pitchFamily="2" charset="2"/>
              <a:buChar char="§"/>
            </a:pPr>
            <a:r>
              <a:rPr lang="en-US" altLang="en-US" dirty="0"/>
              <a:t>CPU, memory, I/O devices</a:t>
            </a:r>
          </a:p>
          <a:p>
            <a:pPr marL="914400" lvl="1" indent="-457200">
              <a:buFont typeface="+mj-lt"/>
              <a:buAutoNum type="arabicPeriod"/>
            </a:pPr>
            <a:r>
              <a:rPr lang="en-US" altLang="en-US" sz="2000" dirty="0"/>
              <a:t>Operating system</a:t>
            </a:r>
          </a:p>
          <a:p>
            <a:pPr lvl="2">
              <a:buFont typeface="Wingdings" panose="05000000000000000000" pitchFamily="2" charset="2"/>
              <a:buChar char="§"/>
            </a:pPr>
            <a:r>
              <a:rPr lang="en-US" altLang="en-US" dirty="0"/>
              <a:t>Controls and coordinates use of hardware among various applications and users</a:t>
            </a:r>
          </a:p>
          <a:p>
            <a:pPr marL="914400" lvl="1" indent="-457200">
              <a:buFont typeface="+mj-lt"/>
              <a:buAutoNum type="arabicPeriod"/>
            </a:pPr>
            <a:r>
              <a:rPr lang="en-US" altLang="en-US" sz="2000" dirty="0"/>
              <a:t>Application programs – define the ways in which the system resources are used to solve the computing problems of the users</a:t>
            </a:r>
          </a:p>
          <a:p>
            <a:pPr lvl="2">
              <a:buFont typeface="Wingdings" panose="05000000000000000000" pitchFamily="2" charset="2"/>
              <a:buChar char="§"/>
            </a:pPr>
            <a:r>
              <a:rPr lang="en-US" altLang="en-US" dirty="0"/>
              <a:t>Word processors, compilers, web browsers, database systems, video games</a:t>
            </a:r>
          </a:p>
          <a:p>
            <a:pPr marL="914400" lvl="1" indent="-457200">
              <a:buFont typeface="+mj-lt"/>
              <a:buAutoNum type="arabicPeriod"/>
            </a:pPr>
            <a:r>
              <a:rPr lang="en-US" altLang="en-US" sz="2000" dirty="0"/>
              <a:t>Users</a:t>
            </a:r>
          </a:p>
          <a:p>
            <a:pPr lvl="2">
              <a:buFont typeface="Wingdings" panose="05000000000000000000" pitchFamily="2" charset="2"/>
              <a:buChar char="§"/>
            </a:pPr>
            <a:r>
              <a:rPr lang="en-US" altLang="en-US" dirty="0"/>
              <a:t>People, machines, other computers</a:t>
            </a:r>
            <a:endParaRPr lang="en-US" altLang="en-US" sz="2400" dirty="0"/>
          </a:p>
        </p:txBody>
      </p:sp>
    </p:spTree>
    <p:extLst>
      <p:ext uri="{BB962C8B-B14F-4D97-AF65-F5344CB8AC3E}">
        <p14:creationId xmlns:p14="http://schemas.microsoft.com/office/powerpoint/2010/main" val="650786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703B9-6C72-D449-63A7-7A95E1CB0D17}"/>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7799241C-16B8-E017-3402-77B4D5B8D157}"/>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5" name="Subtitle 4">
            <a:extLst>
              <a:ext uri="{FF2B5EF4-FFF2-40B4-BE49-F238E27FC236}">
                <a16:creationId xmlns:a16="http://schemas.microsoft.com/office/drawing/2014/main" id="{6932FF7E-1293-067E-3C06-C34008C3AB21}"/>
              </a:ext>
            </a:extLst>
          </p:cNvPr>
          <p:cNvSpPr>
            <a:spLocks noGrp="1"/>
          </p:cNvSpPr>
          <p:nvPr>
            <p:ph type="subTitle" idx="1"/>
          </p:nvPr>
        </p:nvSpPr>
        <p:spPr>
          <a:xfrm>
            <a:off x="1047345" y="2601119"/>
            <a:ext cx="9144000" cy="1655762"/>
          </a:xfrm>
        </p:spPr>
        <p:txBody>
          <a:bodyPr>
            <a:normAutofit/>
          </a:bodyPr>
          <a:lstStyle/>
          <a:p>
            <a:r>
              <a:rPr lang="en-US" sz="4400" dirty="0">
                <a:solidFill>
                  <a:srgbClr val="0066CC"/>
                </a:solidFill>
              </a:rPr>
              <a:t>Lecture – 12 </a:t>
            </a:r>
          </a:p>
        </p:txBody>
      </p:sp>
    </p:spTree>
    <p:extLst>
      <p:ext uri="{BB962C8B-B14F-4D97-AF65-F5344CB8AC3E}">
        <p14:creationId xmlns:p14="http://schemas.microsoft.com/office/powerpoint/2010/main" val="11685334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3A568-FD66-9EDA-E533-BD71AC90CC6A}"/>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C69FFC9E-D3DD-E17B-AF6F-7D8FB1A13FE7}"/>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6" name="Title 1">
            <a:extLst>
              <a:ext uri="{FF2B5EF4-FFF2-40B4-BE49-F238E27FC236}">
                <a16:creationId xmlns:a16="http://schemas.microsoft.com/office/drawing/2014/main" id="{6F27EF9D-6E08-0C94-C9AB-E5FA28287722}"/>
              </a:ext>
            </a:extLst>
          </p:cNvPr>
          <p:cNvSpPr txBox="1">
            <a:spLocks/>
          </p:cNvSpPr>
          <p:nvPr/>
        </p:nvSpPr>
        <p:spPr>
          <a:xfrm>
            <a:off x="364043" y="709813"/>
            <a:ext cx="2664296" cy="6480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6600"/>
                </a:solidFill>
              </a:rPr>
              <a:t>Recap</a:t>
            </a:r>
          </a:p>
        </p:txBody>
      </p:sp>
      <p:sp>
        <p:nvSpPr>
          <p:cNvPr id="8" name="Text Placeholder 3">
            <a:extLst>
              <a:ext uri="{FF2B5EF4-FFF2-40B4-BE49-F238E27FC236}">
                <a16:creationId xmlns:a16="http://schemas.microsoft.com/office/drawing/2014/main" id="{71402A51-9FF3-C60E-64D4-97C772DF5388}"/>
              </a:ext>
            </a:extLst>
          </p:cNvPr>
          <p:cNvSpPr txBox="1">
            <a:spLocks/>
          </p:cNvSpPr>
          <p:nvPr/>
        </p:nvSpPr>
        <p:spPr>
          <a:xfrm>
            <a:off x="735128" y="1611683"/>
            <a:ext cx="8136904" cy="2532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CPU Scheduling Algorithms</a:t>
            </a:r>
          </a:p>
          <a:p>
            <a:pPr lvl="1"/>
            <a:r>
              <a:rPr lang="en-US" sz="2000" dirty="0"/>
              <a:t>Round Robin Scheduling</a:t>
            </a:r>
          </a:p>
          <a:p>
            <a:r>
              <a:rPr lang="en-US" sz="2400" dirty="0"/>
              <a:t>Process Synchronization</a:t>
            </a:r>
          </a:p>
          <a:p>
            <a:pPr lvl="1"/>
            <a:r>
              <a:rPr lang="en-US" sz="2000" dirty="0"/>
              <a:t>Producer Consumer Problem</a:t>
            </a:r>
          </a:p>
          <a:p>
            <a:endParaRPr lang="en-US" sz="2400" dirty="0"/>
          </a:p>
          <a:p>
            <a:endParaRPr lang="en-US" sz="2400" dirty="0"/>
          </a:p>
        </p:txBody>
      </p:sp>
    </p:spTree>
    <p:extLst>
      <p:ext uri="{BB962C8B-B14F-4D97-AF65-F5344CB8AC3E}">
        <p14:creationId xmlns:p14="http://schemas.microsoft.com/office/powerpoint/2010/main" val="39365382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F0B8A-3E6C-F1D9-0AC5-6AC8A651A7EF}"/>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590ED11E-9BF0-7625-4310-70D03C393B03}"/>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6" name="Title 1">
            <a:extLst>
              <a:ext uri="{FF2B5EF4-FFF2-40B4-BE49-F238E27FC236}">
                <a16:creationId xmlns:a16="http://schemas.microsoft.com/office/drawing/2014/main" id="{6521E165-5588-6E08-B9A6-51583AE22A87}"/>
              </a:ext>
            </a:extLst>
          </p:cNvPr>
          <p:cNvSpPr txBox="1">
            <a:spLocks/>
          </p:cNvSpPr>
          <p:nvPr/>
        </p:nvSpPr>
        <p:spPr>
          <a:xfrm>
            <a:off x="364043" y="709813"/>
            <a:ext cx="2664296" cy="6480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6600"/>
                </a:solidFill>
              </a:rPr>
              <a:t>Agenda</a:t>
            </a:r>
          </a:p>
        </p:txBody>
      </p:sp>
      <p:sp>
        <p:nvSpPr>
          <p:cNvPr id="8" name="Text Placeholder 3">
            <a:extLst>
              <a:ext uri="{FF2B5EF4-FFF2-40B4-BE49-F238E27FC236}">
                <a16:creationId xmlns:a16="http://schemas.microsoft.com/office/drawing/2014/main" id="{2A5F14CB-76E7-7844-8B74-6BF67DBD3664}"/>
              </a:ext>
            </a:extLst>
          </p:cNvPr>
          <p:cNvSpPr txBox="1">
            <a:spLocks/>
          </p:cNvSpPr>
          <p:nvPr/>
        </p:nvSpPr>
        <p:spPr>
          <a:xfrm>
            <a:off x="735128" y="1611683"/>
            <a:ext cx="8136904" cy="2532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Critical Section Problem</a:t>
            </a:r>
          </a:p>
          <a:p>
            <a:r>
              <a:rPr lang="en-US" sz="2400" dirty="0"/>
              <a:t>Synchronization Hardware</a:t>
            </a:r>
          </a:p>
          <a:p>
            <a:endParaRPr lang="en-US" sz="2000" dirty="0"/>
          </a:p>
          <a:p>
            <a:endParaRPr lang="en-US" sz="2400" dirty="0"/>
          </a:p>
          <a:p>
            <a:endParaRPr lang="en-US" sz="2400" dirty="0"/>
          </a:p>
        </p:txBody>
      </p:sp>
    </p:spTree>
    <p:extLst>
      <p:ext uri="{BB962C8B-B14F-4D97-AF65-F5344CB8AC3E}">
        <p14:creationId xmlns:p14="http://schemas.microsoft.com/office/powerpoint/2010/main" val="15481137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038B1-3731-648B-AD79-9B2B1769E6C4}"/>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63966DE8-56A4-7A90-6580-F0CCDF29FB90}"/>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E7F3B3AD-2194-4BDC-E7D4-AC6E1EE436B0}"/>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IN" sz="3600" dirty="0">
                <a:solidFill>
                  <a:srgbClr val="FF6600"/>
                </a:solidFill>
                <a:latin typeface="Aharoni" pitchFamily="2" charset="-79"/>
                <a:cs typeface="Aharoni" pitchFamily="2" charset="-79"/>
              </a:rPr>
              <a:t>The Critical Section Problem</a:t>
            </a:r>
            <a:endParaRPr lang="en-US" altLang="zh-TW" sz="3600" dirty="0">
              <a:solidFill>
                <a:srgbClr val="FF6600"/>
              </a:solidFill>
              <a:latin typeface="Aharoni" pitchFamily="2" charset="-79"/>
              <a:cs typeface="Aharoni" pitchFamily="2" charset="-79"/>
            </a:endParaRPr>
          </a:p>
        </p:txBody>
      </p:sp>
      <p:sp>
        <p:nvSpPr>
          <p:cNvPr id="2" name="Content Placeholder 2">
            <a:extLst>
              <a:ext uri="{FF2B5EF4-FFF2-40B4-BE49-F238E27FC236}">
                <a16:creationId xmlns:a16="http://schemas.microsoft.com/office/drawing/2014/main" id="{8DB76ED0-BFCC-A529-445C-12BDB8F08ADD}"/>
              </a:ext>
            </a:extLst>
          </p:cNvPr>
          <p:cNvSpPr txBox="1">
            <a:spLocks/>
          </p:cNvSpPr>
          <p:nvPr/>
        </p:nvSpPr>
        <p:spPr>
          <a:xfrm>
            <a:off x="950135" y="1458550"/>
            <a:ext cx="10896727" cy="4530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t>Consider system of </a:t>
            </a:r>
            <a:r>
              <a:rPr lang="en-US" altLang="en-US" sz="2400" b="1" i="1" dirty="0"/>
              <a:t>n</a:t>
            </a:r>
            <a:r>
              <a:rPr lang="en-US" altLang="en-US" sz="2400" b="1" dirty="0"/>
              <a:t> </a:t>
            </a:r>
            <a:r>
              <a:rPr lang="en-US" altLang="en-US" sz="2400" dirty="0"/>
              <a:t>processes {</a:t>
            </a:r>
            <a:r>
              <a:rPr lang="en-US" altLang="en-US" sz="2400" b="1" i="1" dirty="0"/>
              <a:t>p</a:t>
            </a:r>
            <a:r>
              <a:rPr lang="en-US" altLang="en-US" sz="2400" b="1" i="1" baseline="-25000" dirty="0"/>
              <a:t>0</a:t>
            </a:r>
            <a:r>
              <a:rPr lang="en-US" altLang="en-US" sz="2400" b="1" i="1" dirty="0"/>
              <a:t>, p</a:t>
            </a:r>
            <a:r>
              <a:rPr lang="en-US" altLang="en-US" sz="2400" b="1" i="1" baseline="-25000" dirty="0"/>
              <a:t>1</a:t>
            </a:r>
            <a:r>
              <a:rPr lang="en-US" altLang="en-US" sz="2400" b="1" i="1" dirty="0"/>
              <a:t>, … p</a:t>
            </a:r>
            <a:r>
              <a:rPr lang="en-US" altLang="en-US" sz="2400" b="1" i="1" baseline="-25000" dirty="0"/>
              <a:t>n-1</a:t>
            </a:r>
            <a:r>
              <a:rPr lang="en-US" altLang="en-US" sz="2400" dirty="0"/>
              <a:t>}</a:t>
            </a:r>
          </a:p>
          <a:p>
            <a:endParaRPr lang="en-US" altLang="en-US" sz="2400" dirty="0"/>
          </a:p>
          <a:p>
            <a:r>
              <a:rPr lang="en-US" altLang="en-US" sz="2400" dirty="0"/>
              <a:t>Each process has a </a:t>
            </a:r>
            <a:r>
              <a:rPr lang="en-US" altLang="en-US" sz="2400" b="1" dirty="0">
                <a:solidFill>
                  <a:srgbClr val="3366FF"/>
                </a:solidFill>
              </a:rPr>
              <a:t>critical section </a:t>
            </a:r>
            <a:r>
              <a:rPr lang="en-US" altLang="en-US" sz="2400" dirty="0"/>
              <a:t>segment of code</a:t>
            </a:r>
          </a:p>
          <a:p>
            <a:pPr lvl="1"/>
            <a:r>
              <a:rPr lang="en-US" altLang="en-US" dirty="0"/>
              <a:t>Process may be changing common variables, updating the table, writing file, </a:t>
            </a:r>
            <a:r>
              <a:rPr lang="en-US" altLang="en-US" dirty="0" err="1"/>
              <a:t>etc</a:t>
            </a:r>
            <a:endParaRPr lang="en-US" altLang="en-US" dirty="0"/>
          </a:p>
          <a:p>
            <a:pPr lvl="1"/>
            <a:r>
              <a:rPr lang="en-US" altLang="en-US" dirty="0"/>
              <a:t>When one process is in the critical section, no other may be in its critical section</a:t>
            </a:r>
          </a:p>
          <a:p>
            <a:pPr lvl="1"/>
            <a:endParaRPr lang="en-US" altLang="en-US" dirty="0"/>
          </a:p>
          <a:p>
            <a:r>
              <a:rPr lang="en-US" altLang="en-US" sz="2400" b="1" i="1" dirty="0"/>
              <a:t>The Critical section problem </a:t>
            </a:r>
            <a:r>
              <a:rPr lang="en-US" altLang="en-US" sz="2400" dirty="0"/>
              <a:t>is to design a protocol to solve this</a:t>
            </a:r>
          </a:p>
          <a:p>
            <a:endParaRPr lang="en-US" altLang="en-US" sz="2400" dirty="0"/>
          </a:p>
          <a:p>
            <a:r>
              <a:rPr lang="en-US" altLang="en-US" sz="2400" dirty="0"/>
              <a:t>Each process must ask permission to enter the critical section in the </a:t>
            </a:r>
            <a:r>
              <a:rPr lang="en-US" altLang="en-US" sz="2400" b="1" dirty="0">
                <a:solidFill>
                  <a:srgbClr val="3366FF"/>
                </a:solidFill>
              </a:rPr>
              <a:t>entry section</a:t>
            </a:r>
            <a:r>
              <a:rPr lang="en-US" altLang="en-US" sz="2400" dirty="0"/>
              <a:t>, may follow the critical section with the </a:t>
            </a:r>
            <a:r>
              <a:rPr lang="en-US" altLang="en-US" sz="2400" b="1" dirty="0">
                <a:solidFill>
                  <a:srgbClr val="3366FF"/>
                </a:solidFill>
              </a:rPr>
              <a:t>exit section</a:t>
            </a:r>
            <a:r>
              <a:rPr lang="en-US" altLang="en-US" sz="2400" dirty="0"/>
              <a:t>, then the </a:t>
            </a:r>
            <a:r>
              <a:rPr lang="en-US" altLang="en-US" sz="2400" b="1" dirty="0">
                <a:solidFill>
                  <a:srgbClr val="3366FF"/>
                </a:solidFill>
              </a:rPr>
              <a:t>remainder section</a:t>
            </a:r>
          </a:p>
          <a:p>
            <a:endParaRPr lang="en-US" altLang="en-US" b="1" dirty="0">
              <a:solidFill>
                <a:srgbClr val="3366FF"/>
              </a:solidFill>
            </a:endParaRPr>
          </a:p>
          <a:p>
            <a:pPr>
              <a:buFont typeface="Monotype Sorts" pitchFamily="-84" charset="2"/>
              <a:buNone/>
            </a:pPr>
            <a:endParaRPr lang="en-US" altLang="en-US" dirty="0"/>
          </a:p>
        </p:txBody>
      </p:sp>
    </p:spTree>
    <p:extLst>
      <p:ext uri="{BB962C8B-B14F-4D97-AF65-F5344CB8AC3E}">
        <p14:creationId xmlns:p14="http://schemas.microsoft.com/office/powerpoint/2010/main" val="10639493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D059B-B41A-5246-5CEF-6DB6150D5831}"/>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A2C2CECF-34B7-6FD7-AF88-F616B3D901D3}"/>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64760925-6438-FB61-F73B-3A19A6D0672D}"/>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IN" sz="3600" dirty="0">
                <a:solidFill>
                  <a:srgbClr val="FF6600"/>
                </a:solidFill>
                <a:latin typeface="Aharoni" pitchFamily="2" charset="-79"/>
                <a:cs typeface="Aharoni" pitchFamily="2" charset="-79"/>
              </a:rPr>
              <a:t>The Critical Section Problem</a:t>
            </a:r>
            <a:endParaRPr lang="en-US" altLang="zh-TW" sz="3600" dirty="0">
              <a:solidFill>
                <a:srgbClr val="FF6600"/>
              </a:solidFill>
              <a:latin typeface="Aharoni" pitchFamily="2" charset="-79"/>
              <a:cs typeface="Aharoni" pitchFamily="2" charset="-79"/>
            </a:endParaRPr>
          </a:p>
        </p:txBody>
      </p:sp>
      <p:sp>
        <p:nvSpPr>
          <p:cNvPr id="4" name="Rectangle 3">
            <a:extLst>
              <a:ext uri="{FF2B5EF4-FFF2-40B4-BE49-F238E27FC236}">
                <a16:creationId xmlns:a16="http://schemas.microsoft.com/office/drawing/2014/main" id="{C4FF2674-F11D-AEC1-C792-C6FBB32AD50B}"/>
              </a:ext>
            </a:extLst>
          </p:cNvPr>
          <p:cNvSpPr/>
          <p:nvPr/>
        </p:nvSpPr>
        <p:spPr>
          <a:xfrm>
            <a:off x="685799" y="1524000"/>
            <a:ext cx="10257817" cy="967957"/>
          </a:xfrm>
          <a:prstGeom prst="rect">
            <a:avLst/>
          </a:prstGeom>
        </p:spPr>
        <p:txBody>
          <a:bodyPr wrap="square">
            <a:spAutoFit/>
          </a:bodyPr>
          <a:lstStyle/>
          <a:p>
            <a:pPr lvl="0" algn="just">
              <a:lnSpc>
                <a:spcPct val="150000"/>
              </a:lnSpc>
            </a:pPr>
            <a:r>
              <a:rPr lang="en-US" sz="2000" dirty="0">
                <a:solidFill>
                  <a:srgbClr val="C00000"/>
                </a:solidFill>
              </a:rPr>
              <a:t>A Critical Section is a code segment that accesses shared variables and has to be executed as an atomic action. </a:t>
            </a:r>
            <a:endParaRPr lang="en-IN" sz="2000" dirty="0">
              <a:solidFill>
                <a:srgbClr val="C00000"/>
              </a:solidFill>
            </a:endParaRPr>
          </a:p>
        </p:txBody>
      </p:sp>
      <p:pic>
        <p:nvPicPr>
          <p:cNvPr id="6" name="image01.png" descr="Critical Section Problem">
            <a:extLst>
              <a:ext uri="{FF2B5EF4-FFF2-40B4-BE49-F238E27FC236}">
                <a16:creationId xmlns:a16="http://schemas.microsoft.com/office/drawing/2014/main" id="{39BDC2A1-969C-B83D-7344-B96FA07001DA}"/>
              </a:ext>
            </a:extLst>
          </p:cNvPr>
          <p:cNvPicPr/>
          <p:nvPr/>
        </p:nvPicPr>
        <p:blipFill>
          <a:blip r:embed="rId2" cstate="print"/>
          <a:srcRect/>
          <a:stretch>
            <a:fillRect/>
          </a:stretch>
        </p:blipFill>
        <p:spPr>
          <a:xfrm>
            <a:off x="3124200" y="2375319"/>
            <a:ext cx="5943600" cy="3981450"/>
          </a:xfrm>
          <a:prstGeom prst="rect">
            <a:avLst/>
          </a:prstGeom>
          <a:ln>
            <a:solidFill>
              <a:schemeClr val="accent1"/>
            </a:solidFill>
          </a:ln>
        </p:spPr>
      </p:pic>
    </p:spTree>
    <p:extLst>
      <p:ext uri="{BB962C8B-B14F-4D97-AF65-F5344CB8AC3E}">
        <p14:creationId xmlns:p14="http://schemas.microsoft.com/office/powerpoint/2010/main" val="14584812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7509F-54FA-DE5F-52A2-DBD1DB78E0E0}"/>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CDE58940-8E89-648E-D20D-5B287134A2DE}"/>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4E42153E-154A-23D5-64D4-80A7B0F3FC73}"/>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IN" sz="3600" dirty="0">
                <a:solidFill>
                  <a:srgbClr val="FF6600"/>
                </a:solidFill>
                <a:latin typeface="Aharoni" pitchFamily="2" charset="-79"/>
                <a:cs typeface="Aharoni" pitchFamily="2" charset="-79"/>
              </a:rPr>
              <a:t>The Critical Section Problem</a:t>
            </a:r>
            <a:endParaRPr lang="en-US" altLang="zh-TW" sz="3600" dirty="0">
              <a:solidFill>
                <a:srgbClr val="FF6600"/>
              </a:solidFill>
              <a:latin typeface="Aharoni" pitchFamily="2" charset="-79"/>
              <a:cs typeface="Aharoni" pitchFamily="2" charset="-79"/>
            </a:endParaRPr>
          </a:p>
        </p:txBody>
      </p:sp>
      <p:sp>
        <p:nvSpPr>
          <p:cNvPr id="2" name="Rectangle 1">
            <a:extLst>
              <a:ext uri="{FF2B5EF4-FFF2-40B4-BE49-F238E27FC236}">
                <a16:creationId xmlns:a16="http://schemas.microsoft.com/office/drawing/2014/main" id="{3F7B8D7C-CC58-B14E-ADD1-6D9E9F4EC20D}"/>
              </a:ext>
            </a:extLst>
          </p:cNvPr>
          <p:cNvSpPr/>
          <p:nvPr/>
        </p:nvSpPr>
        <p:spPr>
          <a:xfrm>
            <a:off x="685800" y="2438400"/>
            <a:ext cx="8001000" cy="3276282"/>
          </a:xfrm>
          <a:prstGeom prst="rect">
            <a:avLst/>
          </a:prstGeom>
        </p:spPr>
        <p:txBody>
          <a:bodyPr wrap="square">
            <a:spAutoFit/>
          </a:bodyPr>
          <a:lstStyle/>
          <a:p>
            <a:pPr lvl="0" algn="just">
              <a:lnSpc>
                <a:spcPct val="150000"/>
              </a:lnSpc>
            </a:pPr>
            <a:r>
              <a:rPr lang="en-US" sz="2400" dirty="0">
                <a:solidFill>
                  <a:srgbClr val="C00000"/>
                </a:solidFill>
              </a:rPr>
              <a:t>A solution to the critical section problem must satisfy the following three conditions :</a:t>
            </a:r>
          </a:p>
          <a:p>
            <a:pPr marL="457200" indent="-457200" algn="just">
              <a:lnSpc>
                <a:spcPct val="150000"/>
              </a:lnSpc>
              <a:buFont typeface="+mj-lt"/>
              <a:buAutoNum type="arabicPeriod"/>
            </a:pPr>
            <a:r>
              <a:rPr lang="en-US" sz="2400" b="1" dirty="0">
                <a:solidFill>
                  <a:schemeClr val="accent4">
                    <a:lumMod val="75000"/>
                  </a:schemeClr>
                </a:solidFill>
              </a:rPr>
              <a:t>Mutual Exclusion</a:t>
            </a:r>
            <a:endParaRPr lang="en-IN" sz="2400" dirty="0">
              <a:solidFill>
                <a:schemeClr val="accent4">
                  <a:lumMod val="75000"/>
                </a:schemeClr>
              </a:solidFill>
            </a:endParaRPr>
          </a:p>
          <a:p>
            <a:pPr marL="457200" indent="-457200" algn="just">
              <a:lnSpc>
                <a:spcPct val="150000"/>
              </a:lnSpc>
              <a:buFont typeface="+mj-lt"/>
              <a:buAutoNum type="arabicPeriod"/>
            </a:pPr>
            <a:r>
              <a:rPr lang="en-US" sz="2400" b="1" dirty="0">
                <a:solidFill>
                  <a:schemeClr val="accent4">
                    <a:lumMod val="75000"/>
                  </a:schemeClr>
                </a:solidFill>
              </a:rPr>
              <a:t>Progress</a:t>
            </a:r>
            <a:endParaRPr lang="en-IN" sz="2400" dirty="0">
              <a:solidFill>
                <a:schemeClr val="accent4">
                  <a:lumMod val="75000"/>
                </a:schemeClr>
              </a:solidFill>
            </a:endParaRPr>
          </a:p>
          <a:p>
            <a:pPr marL="457200" indent="-457200" algn="just">
              <a:lnSpc>
                <a:spcPct val="150000"/>
              </a:lnSpc>
              <a:buFont typeface="+mj-lt"/>
              <a:buAutoNum type="arabicPeriod"/>
            </a:pPr>
            <a:r>
              <a:rPr lang="en-US" sz="2400" b="1" dirty="0">
                <a:solidFill>
                  <a:schemeClr val="accent4">
                    <a:lumMod val="75000"/>
                  </a:schemeClr>
                </a:solidFill>
              </a:rPr>
              <a:t>Bounded Waiting</a:t>
            </a:r>
            <a:endParaRPr lang="en-IN" sz="2400" dirty="0">
              <a:solidFill>
                <a:schemeClr val="accent4">
                  <a:lumMod val="75000"/>
                </a:schemeClr>
              </a:solidFill>
            </a:endParaRPr>
          </a:p>
          <a:p>
            <a:pPr marL="457200" lvl="0" indent="-457200" algn="just">
              <a:lnSpc>
                <a:spcPct val="150000"/>
              </a:lnSpc>
              <a:buFont typeface="+mj-lt"/>
              <a:buAutoNum type="arabicPeriod"/>
            </a:pPr>
            <a:endParaRPr lang="en-IN" sz="2000" dirty="0">
              <a:solidFill>
                <a:srgbClr val="C00000"/>
              </a:solidFill>
            </a:endParaRPr>
          </a:p>
        </p:txBody>
      </p:sp>
      <p:sp>
        <p:nvSpPr>
          <p:cNvPr id="5" name="TextBox 4">
            <a:extLst>
              <a:ext uri="{FF2B5EF4-FFF2-40B4-BE49-F238E27FC236}">
                <a16:creationId xmlns:a16="http://schemas.microsoft.com/office/drawing/2014/main" id="{ED9ABC20-88F9-4990-30E8-3B70E0C377F8}"/>
              </a:ext>
            </a:extLst>
          </p:cNvPr>
          <p:cNvSpPr txBox="1"/>
          <p:nvPr/>
        </p:nvSpPr>
        <p:spPr>
          <a:xfrm>
            <a:off x="533400" y="1719590"/>
            <a:ext cx="5899948" cy="523220"/>
          </a:xfrm>
          <a:prstGeom prst="rect">
            <a:avLst/>
          </a:prstGeom>
          <a:noFill/>
        </p:spPr>
        <p:txBody>
          <a:bodyPr wrap="none" rtlCol="0">
            <a:spAutoFit/>
          </a:bodyPr>
          <a:lstStyle/>
          <a:p>
            <a:r>
              <a:rPr lang="en-IN" sz="2800" dirty="0">
                <a:solidFill>
                  <a:srgbClr val="0070C0"/>
                </a:solidFill>
              </a:rPr>
              <a:t>Solution to the Critical Section Problem</a:t>
            </a:r>
          </a:p>
        </p:txBody>
      </p:sp>
    </p:spTree>
    <p:extLst>
      <p:ext uri="{BB962C8B-B14F-4D97-AF65-F5344CB8AC3E}">
        <p14:creationId xmlns:p14="http://schemas.microsoft.com/office/powerpoint/2010/main" val="20545849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11FDA-B04A-CFA0-ACFB-A407751E800E}"/>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41AF199A-7685-96D7-DD17-18D3779137D1}"/>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D7FB6EA3-434D-0325-C325-48B7E7FBC11A}"/>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IN" sz="3600" dirty="0">
                <a:solidFill>
                  <a:srgbClr val="FF6600"/>
                </a:solidFill>
                <a:latin typeface="Aharoni" pitchFamily="2" charset="-79"/>
                <a:cs typeface="Aharoni" pitchFamily="2" charset="-79"/>
              </a:rPr>
              <a:t>The Critical Section Problem</a:t>
            </a:r>
            <a:endParaRPr lang="en-US" altLang="zh-TW" sz="3600" dirty="0">
              <a:solidFill>
                <a:srgbClr val="FF6600"/>
              </a:solidFill>
              <a:latin typeface="Aharoni" pitchFamily="2" charset="-79"/>
              <a:cs typeface="Aharoni" pitchFamily="2" charset="-79"/>
            </a:endParaRPr>
          </a:p>
        </p:txBody>
      </p:sp>
      <p:sp>
        <p:nvSpPr>
          <p:cNvPr id="4" name="Rectangle 3">
            <a:extLst>
              <a:ext uri="{FF2B5EF4-FFF2-40B4-BE49-F238E27FC236}">
                <a16:creationId xmlns:a16="http://schemas.microsoft.com/office/drawing/2014/main" id="{21E61063-4EFB-E508-34F6-871AC54AB555}"/>
              </a:ext>
            </a:extLst>
          </p:cNvPr>
          <p:cNvSpPr txBox="1">
            <a:spLocks noChangeArrowheads="1"/>
          </p:cNvSpPr>
          <p:nvPr/>
        </p:nvSpPr>
        <p:spPr>
          <a:xfrm>
            <a:off x="1067273" y="1458550"/>
            <a:ext cx="10057454" cy="4530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buFont typeface="+mj-lt"/>
              <a:buAutoNum type="arabicPeriod"/>
            </a:pPr>
            <a:r>
              <a:rPr lang="en-US" altLang="en-US" sz="2400" b="1" dirty="0">
                <a:solidFill>
                  <a:srgbClr val="3366FF"/>
                </a:solidFill>
              </a:rPr>
              <a:t>Mutual Exclusion </a:t>
            </a:r>
            <a:r>
              <a:rPr lang="en-US" altLang="en-US" sz="2400" dirty="0"/>
              <a:t>- If process </a:t>
            </a:r>
            <a:r>
              <a:rPr lang="en-US" altLang="en-US" sz="2400" b="1" i="1" dirty="0"/>
              <a:t>P</a:t>
            </a:r>
            <a:r>
              <a:rPr lang="en-US" altLang="en-US" sz="2400" b="1" i="1" baseline="-25000" dirty="0"/>
              <a:t>i</a:t>
            </a:r>
            <a:r>
              <a:rPr lang="en-US" altLang="en-US" sz="2400" b="1" dirty="0"/>
              <a:t> </a:t>
            </a:r>
            <a:r>
              <a:rPr lang="en-US" altLang="en-US" sz="2400" dirty="0"/>
              <a:t>is executing in its critical section, then no other processes can be executing in their critical sections</a:t>
            </a:r>
          </a:p>
          <a:p>
            <a:pPr marL="514350" indent="-514350" algn="just">
              <a:buFont typeface="+mj-lt"/>
              <a:buAutoNum type="arabicPeriod"/>
            </a:pPr>
            <a:endParaRPr lang="en-US" altLang="en-US" sz="2400" dirty="0"/>
          </a:p>
          <a:p>
            <a:pPr marL="457200" indent="-457200" algn="just">
              <a:buFont typeface="+mj-lt"/>
              <a:buAutoNum type="arabicPeriod"/>
            </a:pPr>
            <a:r>
              <a:rPr lang="en-US" altLang="en-US" sz="2400" b="1" dirty="0">
                <a:solidFill>
                  <a:srgbClr val="3366FF"/>
                </a:solidFill>
              </a:rPr>
              <a:t>Progress</a:t>
            </a:r>
            <a:r>
              <a:rPr lang="en-US" altLang="en-US" sz="2400" b="1" dirty="0"/>
              <a:t> </a:t>
            </a:r>
            <a:r>
              <a:rPr lang="en-US" altLang="en-US" sz="2400" dirty="0"/>
              <a:t>- If no process is executing in its critical section and there exist some processes that wish to enter their critical section, then the selection of the processes that will enter the critical section next cannot be postponed indefinitely</a:t>
            </a:r>
          </a:p>
          <a:p>
            <a:pPr marL="457200" indent="-457200" algn="just">
              <a:buFont typeface="+mj-lt"/>
              <a:buAutoNum type="arabicPeriod"/>
            </a:pPr>
            <a:endParaRPr lang="en-US" altLang="en-US" sz="2400" dirty="0"/>
          </a:p>
          <a:p>
            <a:pPr marL="457200" indent="-457200" algn="just">
              <a:buFont typeface="+mj-lt"/>
              <a:buAutoNum type="arabicPeriod"/>
            </a:pPr>
            <a:r>
              <a:rPr lang="en-US" altLang="en-US" sz="2400" b="1" dirty="0">
                <a:solidFill>
                  <a:srgbClr val="3366FF"/>
                </a:solidFill>
              </a:rPr>
              <a:t>Bounded Waiting </a:t>
            </a:r>
            <a:r>
              <a:rPr lang="en-US" altLang="en-US" sz="2400" dirty="0"/>
              <a:t>-  A bound must exist on the number of times that other processes are allowed to enter their critical sections after a process has made a request to enter its critical section and before that request is granted</a:t>
            </a:r>
          </a:p>
        </p:txBody>
      </p:sp>
    </p:spTree>
    <p:extLst>
      <p:ext uri="{BB962C8B-B14F-4D97-AF65-F5344CB8AC3E}">
        <p14:creationId xmlns:p14="http://schemas.microsoft.com/office/powerpoint/2010/main" val="35952201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C69B9-D1ED-DE67-EEDA-DDEFA67A4099}"/>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A3F87D5B-A8D8-3CF5-20DE-93E7F930F6E1}"/>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6B7B1961-84CF-003D-8B6C-8905683ED9D4}"/>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IN" sz="3600" dirty="0">
                <a:solidFill>
                  <a:srgbClr val="FF6600"/>
                </a:solidFill>
                <a:latin typeface="Aharoni" pitchFamily="2" charset="-79"/>
                <a:cs typeface="Aharoni" pitchFamily="2" charset="-79"/>
              </a:rPr>
              <a:t>Synchronization Hardware</a:t>
            </a:r>
            <a:endParaRPr lang="en-US" altLang="zh-TW" sz="3600" dirty="0">
              <a:solidFill>
                <a:srgbClr val="FF6600"/>
              </a:solidFill>
              <a:latin typeface="Aharoni" pitchFamily="2" charset="-79"/>
              <a:cs typeface="Aharoni" pitchFamily="2" charset="-79"/>
            </a:endParaRPr>
          </a:p>
        </p:txBody>
      </p:sp>
      <p:sp>
        <p:nvSpPr>
          <p:cNvPr id="2" name="Rectangle 3">
            <a:extLst>
              <a:ext uri="{FF2B5EF4-FFF2-40B4-BE49-F238E27FC236}">
                <a16:creationId xmlns:a16="http://schemas.microsoft.com/office/drawing/2014/main" id="{CA0C7632-81E1-B355-40DA-765244178690}"/>
              </a:ext>
            </a:extLst>
          </p:cNvPr>
          <p:cNvSpPr txBox="1">
            <a:spLocks noChangeArrowheads="1"/>
          </p:cNvSpPr>
          <p:nvPr/>
        </p:nvSpPr>
        <p:spPr>
          <a:xfrm>
            <a:off x="908050" y="1233488"/>
            <a:ext cx="10833235" cy="44227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tabLst>
                <a:tab pos="739775" algn="l"/>
                <a:tab pos="1020763" algn="l"/>
                <a:tab pos="1257300" algn="l"/>
              </a:tabLst>
            </a:pPr>
            <a:r>
              <a:rPr lang="en-US" altLang="en-US" sz="2400" dirty="0"/>
              <a:t>Many systems provide hardware support for implementing the critical section code.</a:t>
            </a:r>
          </a:p>
          <a:p>
            <a:pPr>
              <a:tabLst>
                <a:tab pos="739775" algn="l"/>
                <a:tab pos="1020763" algn="l"/>
                <a:tab pos="1257300" algn="l"/>
              </a:tabLst>
            </a:pPr>
            <a:r>
              <a:rPr lang="en-US" altLang="en-US" sz="2400" dirty="0"/>
              <a:t>All solutions below are based on the idea of </a:t>
            </a:r>
            <a:r>
              <a:rPr lang="en-US" altLang="en-US" sz="2400" b="1" dirty="0">
                <a:solidFill>
                  <a:srgbClr val="3366FF"/>
                </a:solidFill>
              </a:rPr>
              <a:t>locking</a:t>
            </a:r>
          </a:p>
          <a:p>
            <a:pPr lvl="1">
              <a:tabLst>
                <a:tab pos="739775" algn="l"/>
                <a:tab pos="1020763" algn="l"/>
                <a:tab pos="1257300" algn="l"/>
              </a:tabLst>
            </a:pPr>
            <a:r>
              <a:rPr lang="en-US" altLang="en-US" sz="2000" dirty="0"/>
              <a:t>Protecting critical regions via locks</a:t>
            </a:r>
          </a:p>
          <a:p>
            <a:pPr>
              <a:tabLst>
                <a:tab pos="739775" algn="l"/>
                <a:tab pos="1020763" algn="l"/>
                <a:tab pos="1257300" algn="l"/>
              </a:tabLst>
            </a:pPr>
            <a:r>
              <a:rPr lang="en-US" altLang="en-US" sz="2400" dirty="0"/>
              <a:t>Uniprocessors – could disable interrupts</a:t>
            </a:r>
          </a:p>
          <a:p>
            <a:pPr lvl="1">
              <a:tabLst>
                <a:tab pos="739775" algn="l"/>
                <a:tab pos="1020763" algn="l"/>
                <a:tab pos="1257300" algn="l"/>
              </a:tabLst>
            </a:pPr>
            <a:r>
              <a:rPr lang="en-US" altLang="en-US" sz="2000" dirty="0"/>
              <a:t>Currently running code would execute without preemption</a:t>
            </a:r>
          </a:p>
          <a:p>
            <a:pPr lvl="1">
              <a:tabLst>
                <a:tab pos="739775" algn="l"/>
                <a:tab pos="1020763" algn="l"/>
                <a:tab pos="1257300" algn="l"/>
              </a:tabLst>
            </a:pPr>
            <a:r>
              <a:rPr lang="en-US" altLang="en-US" sz="2000" dirty="0"/>
              <a:t>Generally too inefficient on multiprocessor systems</a:t>
            </a:r>
          </a:p>
          <a:p>
            <a:pPr lvl="2">
              <a:tabLst>
                <a:tab pos="739775" algn="l"/>
                <a:tab pos="1020763" algn="l"/>
                <a:tab pos="1257300" algn="l"/>
              </a:tabLst>
            </a:pPr>
            <a:r>
              <a:rPr lang="en-US" altLang="en-US" sz="1800" dirty="0"/>
              <a:t>Operating systems using this not broadly scalable</a:t>
            </a:r>
          </a:p>
          <a:p>
            <a:pPr>
              <a:tabLst>
                <a:tab pos="739775" algn="l"/>
                <a:tab pos="1020763" algn="l"/>
                <a:tab pos="1257300" algn="l"/>
              </a:tabLst>
            </a:pPr>
            <a:r>
              <a:rPr lang="en-US" altLang="en-US" sz="2400" dirty="0"/>
              <a:t>Modern machines provide special atomic hardware instructions</a:t>
            </a:r>
          </a:p>
          <a:p>
            <a:pPr lvl="2">
              <a:tabLst>
                <a:tab pos="739775" algn="l"/>
                <a:tab pos="1020763" algn="l"/>
                <a:tab pos="1257300" algn="l"/>
              </a:tabLst>
            </a:pPr>
            <a:r>
              <a:rPr lang="en-US" altLang="en-US" sz="1800" b="1" dirty="0">
                <a:solidFill>
                  <a:srgbClr val="3366FF"/>
                </a:solidFill>
              </a:rPr>
              <a:t>Atomic</a:t>
            </a:r>
            <a:r>
              <a:rPr lang="en-US" altLang="en-US" sz="1800" dirty="0"/>
              <a:t> = non-interruptible</a:t>
            </a:r>
          </a:p>
          <a:p>
            <a:pPr lvl="1">
              <a:tabLst>
                <a:tab pos="739775" algn="l"/>
                <a:tab pos="1020763" algn="l"/>
                <a:tab pos="1257300" algn="l"/>
              </a:tabLst>
            </a:pPr>
            <a:r>
              <a:rPr lang="en-US" altLang="en-US" sz="2000" dirty="0"/>
              <a:t>Either test memory word and set value</a:t>
            </a:r>
          </a:p>
          <a:p>
            <a:pPr lvl="1">
              <a:tabLst>
                <a:tab pos="739775" algn="l"/>
                <a:tab pos="1020763" algn="l"/>
                <a:tab pos="1257300" algn="l"/>
              </a:tabLst>
            </a:pPr>
            <a:r>
              <a:rPr lang="en-US" altLang="en-US" sz="2000" dirty="0"/>
              <a:t>Or swap contents of two memory words</a:t>
            </a:r>
          </a:p>
        </p:txBody>
      </p:sp>
    </p:spTree>
    <p:extLst>
      <p:ext uri="{BB962C8B-B14F-4D97-AF65-F5344CB8AC3E}">
        <p14:creationId xmlns:p14="http://schemas.microsoft.com/office/powerpoint/2010/main" val="37047667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98CB5-A6ED-7087-19A2-348B4265D18A}"/>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2D3D4667-D998-FEAE-8941-D2CDFE7A4C20}"/>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40D4402F-57BF-E787-D4A9-85DEA2BEED4F}"/>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IN" sz="3600" dirty="0">
                <a:solidFill>
                  <a:srgbClr val="FF6600"/>
                </a:solidFill>
                <a:latin typeface="Aharoni" pitchFamily="2" charset="-79"/>
                <a:cs typeface="Aharoni" pitchFamily="2" charset="-79"/>
              </a:rPr>
              <a:t>Synchronization Hardware</a:t>
            </a:r>
            <a:endParaRPr lang="en-US" altLang="zh-TW" sz="3600" dirty="0">
              <a:solidFill>
                <a:srgbClr val="FF6600"/>
              </a:solidFill>
              <a:latin typeface="Aharoni" pitchFamily="2" charset="-79"/>
              <a:cs typeface="Aharoni" pitchFamily="2" charset="-79"/>
            </a:endParaRPr>
          </a:p>
        </p:txBody>
      </p:sp>
      <p:sp>
        <p:nvSpPr>
          <p:cNvPr id="4" name="TextBox 3">
            <a:extLst>
              <a:ext uri="{FF2B5EF4-FFF2-40B4-BE49-F238E27FC236}">
                <a16:creationId xmlns:a16="http://schemas.microsoft.com/office/drawing/2014/main" id="{6648066C-5C0C-D094-FE65-094949B1F01E}"/>
              </a:ext>
            </a:extLst>
          </p:cNvPr>
          <p:cNvSpPr txBox="1"/>
          <p:nvPr/>
        </p:nvSpPr>
        <p:spPr>
          <a:xfrm>
            <a:off x="533399" y="1719590"/>
            <a:ext cx="11032787" cy="523220"/>
          </a:xfrm>
          <a:prstGeom prst="rect">
            <a:avLst/>
          </a:prstGeom>
          <a:noFill/>
        </p:spPr>
        <p:txBody>
          <a:bodyPr wrap="square" rtlCol="0">
            <a:spAutoFit/>
          </a:bodyPr>
          <a:lstStyle/>
          <a:p>
            <a:r>
              <a:rPr lang="en-US" sz="2800" dirty="0">
                <a:solidFill>
                  <a:srgbClr val="0070C0"/>
                </a:solidFill>
              </a:rPr>
              <a:t>Any solution to the critical-section problem requires a simple tool—a lock</a:t>
            </a:r>
            <a:endParaRPr lang="en-IN" sz="2800" dirty="0">
              <a:solidFill>
                <a:srgbClr val="0070C0"/>
              </a:solidFill>
            </a:endParaRPr>
          </a:p>
        </p:txBody>
      </p:sp>
      <p:grpSp>
        <p:nvGrpSpPr>
          <p:cNvPr id="5" name="Group 4">
            <a:extLst>
              <a:ext uri="{FF2B5EF4-FFF2-40B4-BE49-F238E27FC236}">
                <a16:creationId xmlns:a16="http://schemas.microsoft.com/office/drawing/2014/main" id="{641C2C96-74EC-8A21-0E4D-4553ED48A6AF}"/>
              </a:ext>
            </a:extLst>
          </p:cNvPr>
          <p:cNvGrpSpPr>
            <a:grpSpLocks/>
          </p:cNvGrpSpPr>
          <p:nvPr/>
        </p:nvGrpSpPr>
        <p:grpSpPr bwMode="auto">
          <a:xfrm>
            <a:off x="3057055" y="2767253"/>
            <a:ext cx="2923922" cy="3016097"/>
            <a:chOff x="4514" y="3775"/>
            <a:chExt cx="4607" cy="3008"/>
          </a:xfrm>
        </p:grpSpPr>
        <p:sp>
          <p:nvSpPr>
            <p:cNvPr id="6" name="Text Box 5">
              <a:extLst>
                <a:ext uri="{FF2B5EF4-FFF2-40B4-BE49-F238E27FC236}">
                  <a16:creationId xmlns:a16="http://schemas.microsoft.com/office/drawing/2014/main" id="{5F97CD88-2651-7B90-AE4F-A9F4584C25DE}"/>
                </a:ext>
              </a:extLst>
            </p:cNvPr>
            <p:cNvSpPr txBox="1">
              <a:spLocks noChangeArrowheads="1"/>
            </p:cNvSpPr>
            <p:nvPr/>
          </p:nvSpPr>
          <p:spPr bwMode="auto">
            <a:xfrm>
              <a:off x="4514" y="3775"/>
              <a:ext cx="4607" cy="300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2000" b="0" i="0" u="none" strike="noStrike" cap="none" normalizeH="0" baseline="0" dirty="0">
                  <a:ln>
                    <a:noFill/>
                  </a:ln>
                  <a:solidFill>
                    <a:schemeClr val="tx1"/>
                  </a:solidFill>
                  <a:effectLst/>
                  <a:latin typeface="Calibri" pitchFamily="34" charset="0"/>
                  <a:cs typeface="Arial" pitchFamily="34" charset="0"/>
                </a:rPr>
                <a:t>do { </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sz="2000" b="0" i="0" u="none" strike="noStrike" cap="none" normalizeH="0" baseline="0" dirty="0">
                  <a:ln>
                    <a:noFill/>
                  </a:ln>
                  <a:solidFill>
                    <a:schemeClr val="tx1"/>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sz="2000" b="0" i="0" u="none" strike="noStrike" cap="none" normalizeH="0" baseline="0" dirty="0">
                  <a:ln>
                    <a:noFill/>
                  </a:ln>
                  <a:solidFill>
                    <a:schemeClr val="tx1"/>
                  </a:solidFill>
                  <a:effectLst/>
                  <a:latin typeface="Calibri" pitchFamily="34" charset="0"/>
                  <a:cs typeface="Arial" pitchFamily="34" charset="0"/>
                </a:rPr>
                <a:t>critical section </a:t>
              </a: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IN" sz="2000" b="0" i="0" u="none" strike="noStrike" cap="none" normalizeH="0" baseline="0" dirty="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sz="2000" b="0" i="0" u="none" strike="noStrike" cap="none" normalizeH="0" baseline="0" dirty="0">
                  <a:ln>
                    <a:noFill/>
                  </a:ln>
                  <a:solidFill>
                    <a:schemeClr val="tx1"/>
                  </a:solidFill>
                  <a:effectLst/>
                  <a:latin typeface="Calibri" pitchFamily="34" charset="0"/>
                  <a:cs typeface="Arial" pitchFamily="34" charset="0"/>
                </a:rPr>
                <a:t>remainder section</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sz="2000" b="0" i="0" u="none" strike="noStrike" cap="none" normalizeH="0" baseline="0" dirty="0">
                  <a:ln>
                    <a:noFill/>
                  </a:ln>
                  <a:solidFill>
                    <a:schemeClr val="tx1"/>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sz="2000" b="0" i="0" u="none" strike="noStrike" cap="none" normalizeH="0" baseline="0" dirty="0">
                  <a:ln>
                    <a:noFill/>
                  </a:ln>
                  <a:solidFill>
                    <a:schemeClr val="tx1"/>
                  </a:solidFill>
                  <a:effectLst/>
                  <a:latin typeface="Calibri" pitchFamily="34" charset="0"/>
                  <a:cs typeface="Arial" pitchFamily="34" charset="0"/>
                </a:rPr>
                <a:t> while (TRUE);</a:t>
              </a:r>
              <a:endParaRPr kumimoji="0" lang="en-US" sz="3600" b="0" i="0" u="none" strike="noStrike" cap="none" normalizeH="0" baseline="0" dirty="0">
                <a:ln>
                  <a:noFill/>
                </a:ln>
                <a:solidFill>
                  <a:schemeClr val="tx1"/>
                </a:solidFill>
                <a:effectLst/>
                <a:latin typeface="Arial" pitchFamily="34" charset="0"/>
                <a:cs typeface="Arial" pitchFamily="34" charset="0"/>
              </a:endParaRPr>
            </a:p>
          </p:txBody>
        </p:sp>
        <p:sp>
          <p:nvSpPr>
            <p:cNvPr id="7" name="Text Box 6">
              <a:extLst>
                <a:ext uri="{FF2B5EF4-FFF2-40B4-BE49-F238E27FC236}">
                  <a16:creationId xmlns:a16="http://schemas.microsoft.com/office/drawing/2014/main" id="{41E03DC7-2D5C-EF65-F42C-DC7E53A49F70}"/>
                </a:ext>
              </a:extLst>
            </p:cNvPr>
            <p:cNvSpPr txBox="1">
              <a:spLocks noChangeArrowheads="1"/>
            </p:cNvSpPr>
            <p:nvPr/>
          </p:nvSpPr>
          <p:spPr bwMode="auto">
            <a:xfrm>
              <a:off x="4839" y="4244"/>
              <a:ext cx="2301" cy="33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600" b="0" i="0" u="none" strike="noStrike" cap="none" normalizeH="0" baseline="0" dirty="0">
                  <a:ln>
                    <a:noFill/>
                  </a:ln>
                  <a:solidFill>
                    <a:schemeClr val="tx1"/>
                  </a:solidFill>
                  <a:effectLst/>
                  <a:latin typeface="Calibri" pitchFamily="34" charset="0"/>
                  <a:cs typeface="Arial" pitchFamily="34" charset="0"/>
                </a:rPr>
                <a:t>acquire lock</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37068555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E4224-3559-5034-88AC-F60F97619957}"/>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6707444A-D5CE-7459-2F4E-C4D286CB26F6}"/>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5" name="Subtitle 4">
            <a:extLst>
              <a:ext uri="{FF2B5EF4-FFF2-40B4-BE49-F238E27FC236}">
                <a16:creationId xmlns:a16="http://schemas.microsoft.com/office/drawing/2014/main" id="{6D9CE164-093C-09DD-94C1-49E60F9E9AED}"/>
              </a:ext>
            </a:extLst>
          </p:cNvPr>
          <p:cNvSpPr>
            <a:spLocks noGrp="1"/>
          </p:cNvSpPr>
          <p:nvPr>
            <p:ph type="subTitle" idx="1"/>
          </p:nvPr>
        </p:nvSpPr>
        <p:spPr>
          <a:xfrm>
            <a:off x="1047345" y="2601119"/>
            <a:ext cx="9144000" cy="1655762"/>
          </a:xfrm>
        </p:spPr>
        <p:txBody>
          <a:bodyPr>
            <a:normAutofit/>
          </a:bodyPr>
          <a:lstStyle/>
          <a:p>
            <a:r>
              <a:rPr lang="en-US" sz="4400" dirty="0">
                <a:solidFill>
                  <a:srgbClr val="0066CC"/>
                </a:solidFill>
              </a:rPr>
              <a:t>Lecture – 13 </a:t>
            </a:r>
          </a:p>
        </p:txBody>
      </p:sp>
    </p:spTree>
    <p:extLst>
      <p:ext uri="{BB962C8B-B14F-4D97-AF65-F5344CB8AC3E}">
        <p14:creationId xmlns:p14="http://schemas.microsoft.com/office/powerpoint/2010/main" val="13161419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98335-6F39-88C7-D5CF-791CE5EE291F}"/>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887863A9-46E6-1AAC-795A-3963862AF469}"/>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5" name="Subtitle 4">
            <a:extLst>
              <a:ext uri="{FF2B5EF4-FFF2-40B4-BE49-F238E27FC236}">
                <a16:creationId xmlns:a16="http://schemas.microsoft.com/office/drawing/2014/main" id="{0ECCED30-4574-CA0F-18BE-FDA3DAACCDC4}"/>
              </a:ext>
            </a:extLst>
          </p:cNvPr>
          <p:cNvSpPr>
            <a:spLocks noGrp="1"/>
          </p:cNvSpPr>
          <p:nvPr>
            <p:ph type="subTitle" idx="1"/>
          </p:nvPr>
        </p:nvSpPr>
        <p:spPr>
          <a:xfrm>
            <a:off x="1047345" y="2601119"/>
            <a:ext cx="9144000" cy="1655762"/>
          </a:xfrm>
        </p:spPr>
        <p:txBody>
          <a:bodyPr>
            <a:normAutofit/>
          </a:bodyPr>
          <a:lstStyle/>
          <a:p>
            <a:r>
              <a:rPr lang="en-US" sz="4400" dirty="0">
                <a:solidFill>
                  <a:srgbClr val="0066CC"/>
                </a:solidFill>
              </a:rPr>
              <a:t>Lecture - 1</a:t>
            </a:r>
          </a:p>
        </p:txBody>
      </p:sp>
    </p:spTree>
    <p:extLst>
      <p:ext uri="{BB962C8B-B14F-4D97-AF65-F5344CB8AC3E}">
        <p14:creationId xmlns:p14="http://schemas.microsoft.com/office/powerpoint/2010/main" val="28418558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0E065-6924-46E7-CFA8-D8ABB6E19965}"/>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F3C32F54-13AF-962C-2768-CAB6A9A6B3E1}"/>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813C9517-5C37-C21B-F50A-D854D309C6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30A3198E-FCC0-8649-9769-EA0D686EAE46}"/>
              </a:ext>
            </a:extLst>
          </p:cNvPr>
          <p:cNvSpPr>
            <a:spLocks noGrp="1" noChangeArrowheads="1"/>
          </p:cNvSpPr>
          <p:nvPr>
            <p:ph type="title"/>
          </p:nvPr>
        </p:nvSpPr>
        <p:spPr>
          <a:xfrm>
            <a:off x="4419600" y="0"/>
            <a:ext cx="7772400" cy="1143000"/>
          </a:xfrm>
        </p:spPr>
        <p:txBody>
          <a:bodyPr/>
          <a:lstStyle/>
          <a:p>
            <a:pPr>
              <a:lnSpc>
                <a:spcPct val="100000"/>
              </a:lnSpc>
            </a:pPr>
            <a:r>
              <a:rPr lang="en-US" altLang="zh-TW" sz="3600" dirty="0">
                <a:solidFill>
                  <a:srgbClr val="FF6600"/>
                </a:solidFill>
                <a:latin typeface="Aharoni" pitchFamily="2" charset="-79"/>
                <a:cs typeface="Aharoni" pitchFamily="2" charset="-79"/>
              </a:rPr>
              <a:t>Introduction to OS</a:t>
            </a:r>
          </a:p>
        </p:txBody>
      </p:sp>
      <p:sp>
        <p:nvSpPr>
          <p:cNvPr id="2" name="Rectangle 2">
            <a:extLst>
              <a:ext uri="{FF2B5EF4-FFF2-40B4-BE49-F238E27FC236}">
                <a16:creationId xmlns:a16="http://schemas.microsoft.com/office/drawing/2014/main" id="{5D147296-3316-197B-8AF1-E48146BD5464}"/>
              </a:ext>
            </a:extLst>
          </p:cNvPr>
          <p:cNvSpPr txBox="1">
            <a:spLocks noChangeArrowheads="1"/>
          </p:cNvSpPr>
          <p:nvPr/>
        </p:nvSpPr>
        <p:spPr>
          <a:xfrm>
            <a:off x="362554" y="723436"/>
            <a:ext cx="7723187"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400" b="1" dirty="0">
                <a:highlight>
                  <a:srgbClr val="99FFCC"/>
                </a:highlight>
                <a:latin typeface="+mn-lt"/>
                <a:ea typeface="+mn-ea"/>
                <a:cs typeface="+mn-cs"/>
              </a:rPr>
              <a:t>Four Components of a Computer System </a:t>
            </a:r>
          </a:p>
        </p:txBody>
      </p:sp>
      <p:pic>
        <p:nvPicPr>
          <p:cNvPr id="5" name="Picture 4">
            <a:extLst>
              <a:ext uri="{FF2B5EF4-FFF2-40B4-BE49-F238E27FC236}">
                <a16:creationId xmlns:a16="http://schemas.microsoft.com/office/drawing/2014/main" id="{AD381A94-999E-9378-D111-30EC50A51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174" y="1640166"/>
            <a:ext cx="54483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31988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0F587-2A91-8537-98C3-87E9270E27D0}"/>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4F20BF94-93AD-0845-963A-F63755B982E7}"/>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6" name="Title 1">
            <a:extLst>
              <a:ext uri="{FF2B5EF4-FFF2-40B4-BE49-F238E27FC236}">
                <a16:creationId xmlns:a16="http://schemas.microsoft.com/office/drawing/2014/main" id="{1291E496-0882-493A-0222-745F960EA4A6}"/>
              </a:ext>
            </a:extLst>
          </p:cNvPr>
          <p:cNvSpPr txBox="1">
            <a:spLocks/>
          </p:cNvSpPr>
          <p:nvPr/>
        </p:nvSpPr>
        <p:spPr>
          <a:xfrm>
            <a:off x="364043" y="709813"/>
            <a:ext cx="2664296" cy="6480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6600"/>
                </a:solidFill>
              </a:rPr>
              <a:t>Recap</a:t>
            </a:r>
          </a:p>
        </p:txBody>
      </p:sp>
      <p:sp>
        <p:nvSpPr>
          <p:cNvPr id="8" name="Text Placeholder 3">
            <a:extLst>
              <a:ext uri="{FF2B5EF4-FFF2-40B4-BE49-F238E27FC236}">
                <a16:creationId xmlns:a16="http://schemas.microsoft.com/office/drawing/2014/main" id="{6AEBD3D5-E0B6-3610-B75D-375DCEDB1ACA}"/>
              </a:ext>
            </a:extLst>
          </p:cNvPr>
          <p:cNvSpPr txBox="1">
            <a:spLocks/>
          </p:cNvSpPr>
          <p:nvPr/>
        </p:nvSpPr>
        <p:spPr>
          <a:xfrm>
            <a:off x="735128" y="1611683"/>
            <a:ext cx="8136904" cy="2532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Critical Section Problem</a:t>
            </a:r>
          </a:p>
          <a:p>
            <a:r>
              <a:rPr lang="en-US" sz="2400" dirty="0"/>
              <a:t>Synchronization Hardware</a:t>
            </a:r>
          </a:p>
          <a:p>
            <a:endParaRPr lang="en-US" sz="2000" dirty="0"/>
          </a:p>
          <a:p>
            <a:endParaRPr lang="en-US" sz="2400" dirty="0"/>
          </a:p>
          <a:p>
            <a:endParaRPr lang="en-US" sz="2400" dirty="0"/>
          </a:p>
        </p:txBody>
      </p:sp>
    </p:spTree>
    <p:extLst>
      <p:ext uri="{BB962C8B-B14F-4D97-AF65-F5344CB8AC3E}">
        <p14:creationId xmlns:p14="http://schemas.microsoft.com/office/powerpoint/2010/main" val="22479086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3E40A-DF4C-2862-4E2A-EBC0D6400F35}"/>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6111CC78-5581-237C-CD3B-FADD7F720DB8}"/>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6" name="Title 1">
            <a:extLst>
              <a:ext uri="{FF2B5EF4-FFF2-40B4-BE49-F238E27FC236}">
                <a16:creationId xmlns:a16="http://schemas.microsoft.com/office/drawing/2014/main" id="{3CE1D82A-2433-9468-903B-EF5F086E9BDF}"/>
              </a:ext>
            </a:extLst>
          </p:cNvPr>
          <p:cNvSpPr txBox="1">
            <a:spLocks/>
          </p:cNvSpPr>
          <p:nvPr/>
        </p:nvSpPr>
        <p:spPr>
          <a:xfrm>
            <a:off x="364043" y="709813"/>
            <a:ext cx="2664296" cy="6480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6600"/>
                </a:solidFill>
              </a:rPr>
              <a:t>Agenda</a:t>
            </a:r>
          </a:p>
        </p:txBody>
      </p:sp>
      <p:sp>
        <p:nvSpPr>
          <p:cNvPr id="8" name="Text Placeholder 3">
            <a:extLst>
              <a:ext uri="{FF2B5EF4-FFF2-40B4-BE49-F238E27FC236}">
                <a16:creationId xmlns:a16="http://schemas.microsoft.com/office/drawing/2014/main" id="{7BCA42FE-999D-B63A-FAAB-8E05583BE8BE}"/>
              </a:ext>
            </a:extLst>
          </p:cNvPr>
          <p:cNvSpPr txBox="1">
            <a:spLocks/>
          </p:cNvSpPr>
          <p:nvPr/>
        </p:nvSpPr>
        <p:spPr>
          <a:xfrm>
            <a:off x="735128" y="1611683"/>
            <a:ext cx="8136904" cy="2532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Semaphore</a:t>
            </a:r>
          </a:p>
          <a:p>
            <a:r>
              <a:rPr lang="en-US" sz="2400" dirty="0"/>
              <a:t>Classical Problems of Synchronization</a:t>
            </a:r>
          </a:p>
          <a:p>
            <a:endParaRPr lang="en-US" sz="2000" dirty="0"/>
          </a:p>
          <a:p>
            <a:endParaRPr lang="en-US" sz="2400" dirty="0"/>
          </a:p>
          <a:p>
            <a:endParaRPr lang="en-US" sz="2400" dirty="0"/>
          </a:p>
        </p:txBody>
      </p:sp>
    </p:spTree>
    <p:extLst>
      <p:ext uri="{BB962C8B-B14F-4D97-AF65-F5344CB8AC3E}">
        <p14:creationId xmlns:p14="http://schemas.microsoft.com/office/powerpoint/2010/main" val="1489090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4414-0E2F-AF68-48E2-3C217F98BB85}"/>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9868445C-1AEC-042D-7DD2-98E9FFC331EA}"/>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F112F450-0C2B-9C03-EBD0-024717F8F368}"/>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IN" sz="3600" dirty="0">
                <a:solidFill>
                  <a:srgbClr val="FF6600"/>
                </a:solidFill>
                <a:latin typeface="Aharoni" pitchFamily="2" charset="-79"/>
                <a:cs typeface="Aharoni" pitchFamily="2" charset="-79"/>
              </a:rPr>
              <a:t>Semaphore</a:t>
            </a:r>
            <a:endParaRPr lang="en-US" altLang="zh-TW" sz="3600" dirty="0">
              <a:solidFill>
                <a:srgbClr val="FF6600"/>
              </a:solidFill>
              <a:latin typeface="Aharoni" pitchFamily="2" charset="-79"/>
              <a:cs typeface="Aharoni" pitchFamily="2" charset="-79"/>
            </a:endParaRPr>
          </a:p>
        </p:txBody>
      </p:sp>
      <p:sp>
        <p:nvSpPr>
          <p:cNvPr id="2" name="Rectangle 3">
            <a:extLst>
              <a:ext uri="{FF2B5EF4-FFF2-40B4-BE49-F238E27FC236}">
                <a16:creationId xmlns:a16="http://schemas.microsoft.com/office/drawing/2014/main" id="{4674EB41-4128-226C-EAA0-4E8241A3DD37}"/>
              </a:ext>
            </a:extLst>
          </p:cNvPr>
          <p:cNvSpPr txBox="1">
            <a:spLocks noChangeArrowheads="1"/>
          </p:cNvSpPr>
          <p:nvPr/>
        </p:nvSpPr>
        <p:spPr>
          <a:xfrm>
            <a:off x="807633" y="1458550"/>
            <a:ext cx="10408359" cy="44005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200" dirty="0"/>
              <a:t>Synchronization tool that provides more sophisticated ways for processes to synchronize their activities.</a:t>
            </a:r>
            <a:endParaRPr lang="en-US" altLang="en-US" sz="2200" i="1" dirty="0">
              <a:solidFill>
                <a:schemeClr val="tx2"/>
              </a:solidFill>
            </a:endParaRPr>
          </a:p>
          <a:p>
            <a:r>
              <a:rPr lang="en-US" altLang="en-US" sz="2200" dirty="0"/>
              <a:t>Semaphore </a:t>
            </a:r>
            <a:r>
              <a:rPr lang="en-US" altLang="en-US" sz="2200" b="1" i="1" dirty="0"/>
              <a:t>S</a:t>
            </a:r>
            <a:r>
              <a:rPr lang="en-US" altLang="en-US" sz="2200" dirty="0"/>
              <a:t> – integer variable</a:t>
            </a:r>
          </a:p>
          <a:p>
            <a:r>
              <a:rPr lang="en-US" altLang="en-US" sz="2200" dirty="0"/>
              <a:t>Can only be accessed via two indivisible (atomic) operations</a:t>
            </a:r>
          </a:p>
          <a:p>
            <a:pPr lvl="1"/>
            <a:r>
              <a:rPr lang="en-US" altLang="en-US" sz="2200" b="1" dirty="0">
                <a:solidFill>
                  <a:srgbClr val="000000"/>
                </a:solidFill>
              </a:rPr>
              <a:t>wait()</a:t>
            </a:r>
            <a:r>
              <a:rPr lang="en-US" altLang="en-US" sz="2200" dirty="0">
                <a:solidFill>
                  <a:srgbClr val="000000"/>
                </a:solidFill>
              </a:rPr>
              <a:t> and </a:t>
            </a:r>
            <a:r>
              <a:rPr lang="en-US" altLang="en-US" sz="2200" b="1" dirty="0">
                <a:solidFill>
                  <a:srgbClr val="000000"/>
                </a:solidFill>
              </a:rPr>
              <a:t>signal()</a:t>
            </a:r>
          </a:p>
          <a:p>
            <a:pPr lvl="2"/>
            <a:r>
              <a:rPr lang="en-US" altLang="en-US" sz="2200" dirty="0"/>
              <a:t>Originally called </a:t>
            </a:r>
            <a:r>
              <a:rPr lang="en-US" altLang="en-US" sz="2200" b="1" dirty="0">
                <a:solidFill>
                  <a:srgbClr val="000000"/>
                </a:solidFill>
              </a:rPr>
              <a:t>P()</a:t>
            </a:r>
            <a:r>
              <a:rPr lang="en-US" altLang="en-US" sz="2200" dirty="0"/>
              <a:t> and </a:t>
            </a:r>
            <a:r>
              <a:rPr lang="en-US" altLang="en-US" sz="2200" b="1" dirty="0">
                <a:solidFill>
                  <a:srgbClr val="000000"/>
                </a:solidFill>
              </a:rPr>
              <a:t>V()</a:t>
            </a:r>
          </a:p>
          <a:p>
            <a:r>
              <a:rPr lang="en-US" altLang="en-US" sz="2200" dirty="0"/>
              <a:t>Definition of  the </a:t>
            </a:r>
            <a:r>
              <a:rPr lang="en-US" altLang="en-US" sz="2200" b="1" dirty="0">
                <a:solidFill>
                  <a:srgbClr val="000000"/>
                </a:solidFill>
                <a:cs typeface="Courier New" panose="02070309020205020404" pitchFamily="49" charset="0"/>
              </a:rPr>
              <a:t>wait() operation</a:t>
            </a:r>
          </a:p>
          <a:p>
            <a:pPr lvl="1">
              <a:buFont typeface="Monotype Sorts" pitchFamily="-84" charset="2"/>
              <a:buNone/>
            </a:pPr>
            <a:r>
              <a:rPr lang="en-US" altLang="en-US" sz="2000" dirty="0">
                <a:solidFill>
                  <a:srgbClr val="0000FF"/>
                </a:solidFill>
                <a:sym typeface="Symbol" panose="05050102010706020507" pitchFamily="18" charset="2"/>
              </a:rPr>
              <a:t>wait(S) { </a:t>
            </a:r>
          </a:p>
          <a:p>
            <a:pPr lvl="1">
              <a:buFont typeface="Monotype Sorts" pitchFamily="-84" charset="2"/>
              <a:buNone/>
            </a:pPr>
            <a:r>
              <a:rPr lang="en-US" altLang="en-US" sz="2000" dirty="0">
                <a:solidFill>
                  <a:srgbClr val="0000FF"/>
                </a:solidFill>
                <a:sym typeface="Symbol" panose="05050102010706020507" pitchFamily="18" charset="2"/>
              </a:rPr>
              <a:t>    while (S &lt;= 0)</a:t>
            </a:r>
          </a:p>
          <a:p>
            <a:pPr lvl="1">
              <a:buFont typeface="Monotype Sorts" pitchFamily="-84" charset="2"/>
              <a:buNone/>
            </a:pPr>
            <a:r>
              <a:rPr lang="en-US" altLang="en-US" sz="2000" dirty="0">
                <a:solidFill>
                  <a:srgbClr val="0000FF"/>
                </a:solidFill>
                <a:sym typeface="Symbol" panose="05050102010706020507" pitchFamily="18" charset="2"/>
              </a:rPr>
              <a:t>       ; // busy-wait</a:t>
            </a:r>
          </a:p>
          <a:p>
            <a:pPr lvl="1">
              <a:buFont typeface="Monotype Sorts" pitchFamily="-84" charset="2"/>
              <a:buNone/>
            </a:pPr>
            <a:r>
              <a:rPr lang="en-US" altLang="en-US" sz="2000" dirty="0">
                <a:solidFill>
                  <a:srgbClr val="0000FF"/>
                </a:solidFill>
                <a:sym typeface="Symbol" panose="05050102010706020507" pitchFamily="18" charset="2"/>
              </a:rPr>
              <a:t>    S--;</a:t>
            </a:r>
          </a:p>
          <a:p>
            <a:pPr lvl="1">
              <a:buFont typeface="Monotype Sorts" pitchFamily="-84" charset="2"/>
              <a:buNone/>
            </a:pPr>
            <a:r>
              <a:rPr lang="en-US" altLang="en-US" sz="2000" dirty="0">
                <a:solidFill>
                  <a:srgbClr val="0000FF"/>
                </a:solidFill>
                <a:sym typeface="Symbol" panose="05050102010706020507" pitchFamily="18" charset="2"/>
              </a:rPr>
              <a:t>}</a:t>
            </a:r>
          </a:p>
          <a:p>
            <a:endParaRPr lang="en-US" altLang="en-US" sz="2000" dirty="0">
              <a:solidFill>
                <a:srgbClr val="0000FF"/>
              </a:solidFill>
              <a:sym typeface="Symbol" panose="05050102010706020507" pitchFamily="18" charset="2"/>
            </a:endParaRPr>
          </a:p>
        </p:txBody>
      </p:sp>
      <p:sp>
        <p:nvSpPr>
          <p:cNvPr id="9" name="TextBox 8">
            <a:extLst>
              <a:ext uri="{FF2B5EF4-FFF2-40B4-BE49-F238E27FC236}">
                <a16:creationId xmlns:a16="http://schemas.microsoft.com/office/drawing/2014/main" id="{8B4295BC-452C-6D9C-9462-5A71426DE2D8}"/>
              </a:ext>
            </a:extLst>
          </p:cNvPr>
          <p:cNvSpPr txBox="1"/>
          <p:nvPr/>
        </p:nvSpPr>
        <p:spPr>
          <a:xfrm>
            <a:off x="5654202" y="3779195"/>
            <a:ext cx="6094378" cy="1354217"/>
          </a:xfrm>
          <a:prstGeom prst="rect">
            <a:avLst/>
          </a:prstGeom>
          <a:noFill/>
        </p:spPr>
        <p:txBody>
          <a:bodyPr wrap="square">
            <a:spAutoFit/>
          </a:bodyPr>
          <a:lstStyle/>
          <a:p>
            <a:r>
              <a:rPr lang="en-US" altLang="en-US" sz="2200" dirty="0"/>
              <a:t>Definition of  the </a:t>
            </a:r>
            <a:r>
              <a:rPr lang="en-US" altLang="en-US" sz="2200" b="1" dirty="0">
                <a:solidFill>
                  <a:srgbClr val="000000"/>
                </a:solidFill>
                <a:cs typeface="Courier New" panose="02070309020205020404" pitchFamily="49" charset="0"/>
              </a:rPr>
              <a:t>signal() operation</a:t>
            </a:r>
            <a:endParaRPr lang="en-US" altLang="en-US" sz="2200" b="1" dirty="0">
              <a:cs typeface="Courier New" panose="02070309020205020404" pitchFamily="49" charset="0"/>
              <a:sym typeface="Symbol" panose="05050102010706020507" pitchFamily="18" charset="2"/>
            </a:endParaRPr>
          </a:p>
          <a:p>
            <a:pPr lvl="1">
              <a:buNone/>
            </a:pPr>
            <a:r>
              <a:rPr lang="en-US" altLang="en-US" sz="2000" dirty="0">
                <a:solidFill>
                  <a:srgbClr val="0000FF"/>
                </a:solidFill>
                <a:sym typeface="Symbol" panose="05050102010706020507" pitchFamily="18" charset="2"/>
              </a:rPr>
              <a:t>signal(S) { </a:t>
            </a:r>
          </a:p>
          <a:p>
            <a:pPr lvl="1">
              <a:buNone/>
            </a:pPr>
            <a:r>
              <a:rPr lang="en-US" altLang="en-US" sz="2000" dirty="0">
                <a:solidFill>
                  <a:srgbClr val="0000FF"/>
                </a:solidFill>
                <a:sym typeface="Symbol" panose="05050102010706020507" pitchFamily="18" charset="2"/>
              </a:rPr>
              <a:t>    S++;</a:t>
            </a:r>
          </a:p>
          <a:p>
            <a:pPr lvl="1">
              <a:buNone/>
            </a:pPr>
            <a:r>
              <a:rPr lang="en-US" altLang="en-US" sz="2000" dirty="0">
                <a:solidFill>
                  <a:srgbClr val="0000FF"/>
                </a:solidFill>
                <a:sym typeface="Symbol" panose="05050102010706020507" pitchFamily="18" charset="2"/>
              </a:rPr>
              <a:t>}</a:t>
            </a:r>
            <a:endParaRPr lang="en-IN" dirty="0"/>
          </a:p>
        </p:txBody>
      </p:sp>
    </p:spTree>
    <p:extLst>
      <p:ext uri="{BB962C8B-B14F-4D97-AF65-F5344CB8AC3E}">
        <p14:creationId xmlns:p14="http://schemas.microsoft.com/office/powerpoint/2010/main" val="16453276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3ACCF-EA20-E5CA-028A-EEDA59D44950}"/>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AFC9A2E9-DA95-6B76-F00A-3BB34B3DDBD1}"/>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BB7B768A-6F14-4D68-C541-FEA39C5614DE}"/>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IN" sz="3600" dirty="0">
                <a:solidFill>
                  <a:srgbClr val="FF6600"/>
                </a:solidFill>
                <a:latin typeface="Aharoni" pitchFamily="2" charset="-79"/>
                <a:cs typeface="Aharoni" pitchFamily="2" charset="-79"/>
              </a:rPr>
              <a:t>Semaphore</a:t>
            </a:r>
            <a:endParaRPr lang="en-US" altLang="zh-TW" sz="3600" dirty="0">
              <a:solidFill>
                <a:srgbClr val="FF6600"/>
              </a:solidFill>
              <a:latin typeface="Aharoni" pitchFamily="2" charset="-79"/>
              <a:cs typeface="Aharoni" pitchFamily="2" charset="-79"/>
            </a:endParaRPr>
          </a:p>
        </p:txBody>
      </p:sp>
      <p:sp>
        <p:nvSpPr>
          <p:cNvPr id="4" name="TextBox 3">
            <a:extLst>
              <a:ext uri="{FF2B5EF4-FFF2-40B4-BE49-F238E27FC236}">
                <a16:creationId xmlns:a16="http://schemas.microsoft.com/office/drawing/2014/main" id="{3256D1D2-5C4E-2A24-0B5C-F7B30FB9F589}"/>
              </a:ext>
            </a:extLst>
          </p:cNvPr>
          <p:cNvSpPr txBox="1"/>
          <p:nvPr/>
        </p:nvSpPr>
        <p:spPr>
          <a:xfrm>
            <a:off x="533399" y="1719590"/>
            <a:ext cx="10935511" cy="3970318"/>
          </a:xfrm>
          <a:prstGeom prst="rect">
            <a:avLst/>
          </a:prstGeom>
          <a:noFill/>
        </p:spPr>
        <p:txBody>
          <a:bodyPr wrap="square" rtlCol="0">
            <a:spAutoFit/>
          </a:bodyPr>
          <a:lstStyle/>
          <a:p>
            <a:pPr algn="just">
              <a:lnSpc>
                <a:spcPct val="150000"/>
              </a:lnSpc>
            </a:pPr>
            <a:r>
              <a:rPr lang="en-US" sz="2800" dirty="0"/>
              <a:t>A semaphore, in its most basic form, is a protected integer variable that can facilitate and restrict access to shared resources in a multi-processing environment. </a:t>
            </a:r>
            <a:endParaRPr lang="en-IN" sz="2800" dirty="0"/>
          </a:p>
          <a:p>
            <a:pPr algn="just">
              <a:lnSpc>
                <a:spcPct val="150000"/>
              </a:lnSpc>
            </a:pPr>
            <a:r>
              <a:rPr lang="en-US" sz="2800" dirty="0"/>
              <a:t>The two most common kinds of semaphores are </a:t>
            </a:r>
            <a:endParaRPr lang="en-IN" sz="2800" dirty="0"/>
          </a:p>
          <a:p>
            <a:pPr marL="514350" indent="-514350" algn="just">
              <a:lnSpc>
                <a:spcPct val="150000"/>
              </a:lnSpc>
              <a:buFont typeface="+mj-lt"/>
              <a:buAutoNum type="arabicPeriod"/>
            </a:pPr>
            <a:r>
              <a:rPr lang="en-US" sz="2800" dirty="0">
                <a:solidFill>
                  <a:srgbClr val="00B0F0"/>
                </a:solidFill>
              </a:rPr>
              <a:t>Counting semaphores and </a:t>
            </a:r>
          </a:p>
          <a:p>
            <a:pPr marL="514350" indent="-514350" algn="just">
              <a:lnSpc>
                <a:spcPct val="150000"/>
              </a:lnSpc>
              <a:buFont typeface="+mj-lt"/>
              <a:buAutoNum type="arabicPeriod"/>
            </a:pPr>
            <a:r>
              <a:rPr lang="en-US" sz="2800" dirty="0">
                <a:solidFill>
                  <a:srgbClr val="00B0F0"/>
                </a:solidFill>
              </a:rPr>
              <a:t>Binary semaphores. </a:t>
            </a:r>
            <a:endParaRPr lang="en-IN" sz="2800" dirty="0">
              <a:solidFill>
                <a:srgbClr val="00B0F0"/>
              </a:solidFill>
            </a:endParaRPr>
          </a:p>
        </p:txBody>
      </p:sp>
    </p:spTree>
    <p:extLst>
      <p:ext uri="{BB962C8B-B14F-4D97-AF65-F5344CB8AC3E}">
        <p14:creationId xmlns:p14="http://schemas.microsoft.com/office/powerpoint/2010/main" val="37619059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32982-9BCF-14D6-8D5B-C4458DA56FA9}"/>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862C7A0-B200-F3B0-9AD8-2BA7DADCC854}"/>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4274A1B9-C527-2172-F658-89D53BC75A38}"/>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IN" sz="3600" dirty="0">
                <a:solidFill>
                  <a:srgbClr val="FF6600"/>
                </a:solidFill>
                <a:latin typeface="Aharoni" pitchFamily="2" charset="-79"/>
                <a:cs typeface="Aharoni" pitchFamily="2" charset="-79"/>
              </a:rPr>
              <a:t>Semaphore</a:t>
            </a:r>
            <a:endParaRPr lang="en-US" altLang="zh-TW" sz="3600" dirty="0">
              <a:solidFill>
                <a:srgbClr val="FF6600"/>
              </a:solidFill>
              <a:latin typeface="Aharoni" pitchFamily="2" charset="-79"/>
              <a:cs typeface="Aharoni" pitchFamily="2" charset="-79"/>
            </a:endParaRPr>
          </a:p>
        </p:txBody>
      </p:sp>
      <p:sp>
        <p:nvSpPr>
          <p:cNvPr id="2" name="Rectangle 3">
            <a:extLst>
              <a:ext uri="{FF2B5EF4-FFF2-40B4-BE49-F238E27FC236}">
                <a16:creationId xmlns:a16="http://schemas.microsoft.com/office/drawing/2014/main" id="{7D8232C2-7D28-94A1-CFE1-5FA9456388BB}"/>
              </a:ext>
            </a:extLst>
          </p:cNvPr>
          <p:cNvSpPr txBox="1">
            <a:spLocks noChangeArrowheads="1"/>
          </p:cNvSpPr>
          <p:nvPr/>
        </p:nvSpPr>
        <p:spPr>
          <a:xfrm>
            <a:off x="922370" y="1307797"/>
            <a:ext cx="9661323" cy="4530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tabLst>
                <a:tab pos="2001838" algn="ctr"/>
                <a:tab pos="4513263" algn="ctr"/>
              </a:tabLst>
            </a:pPr>
            <a:r>
              <a:rPr lang="en-US" altLang="en-US" sz="2200" b="1" dirty="0">
                <a:solidFill>
                  <a:srgbClr val="3366FF"/>
                </a:solidFill>
              </a:rPr>
              <a:t>Counting semaphore </a:t>
            </a:r>
            <a:r>
              <a:rPr lang="en-US" altLang="en-US" sz="2200" dirty="0"/>
              <a:t>– integer value can range over an unrestricted domain</a:t>
            </a:r>
          </a:p>
          <a:p>
            <a:pPr>
              <a:tabLst>
                <a:tab pos="2001838" algn="ctr"/>
                <a:tab pos="4513263" algn="ctr"/>
              </a:tabLst>
            </a:pPr>
            <a:r>
              <a:rPr lang="en-US" altLang="en-US" sz="2200" b="1" dirty="0">
                <a:solidFill>
                  <a:srgbClr val="3366FF"/>
                </a:solidFill>
              </a:rPr>
              <a:t>Binary semaphore </a:t>
            </a:r>
            <a:r>
              <a:rPr lang="en-US" altLang="en-US" sz="2200" dirty="0"/>
              <a:t>– integer value can range only between 0 and 1</a:t>
            </a:r>
          </a:p>
          <a:p>
            <a:pPr lvl="1">
              <a:tabLst>
                <a:tab pos="2001838" algn="ctr"/>
                <a:tab pos="4513263" algn="ctr"/>
              </a:tabLst>
            </a:pPr>
            <a:r>
              <a:rPr lang="en-US" altLang="en-US" sz="2200" dirty="0">
                <a:sym typeface="MT Extra" panose="05050102010205020202" pitchFamily="18" charset="2"/>
              </a:rPr>
              <a:t>Same as a </a:t>
            </a:r>
            <a:r>
              <a:rPr lang="en-US" altLang="en-US" sz="2200" b="1" dirty="0">
                <a:solidFill>
                  <a:srgbClr val="3366FF"/>
                </a:solidFill>
                <a:sym typeface="MT Extra" panose="05050102010205020202" pitchFamily="18" charset="2"/>
              </a:rPr>
              <a:t>mutex lock</a:t>
            </a:r>
            <a:endParaRPr lang="en-US" altLang="en-US" sz="2200" b="1" dirty="0">
              <a:solidFill>
                <a:srgbClr val="3366FF"/>
              </a:solidFill>
            </a:endParaRPr>
          </a:p>
          <a:p>
            <a:pPr>
              <a:tabLst>
                <a:tab pos="2001838" algn="ctr"/>
                <a:tab pos="4513263" algn="ctr"/>
              </a:tabLst>
            </a:pPr>
            <a:r>
              <a:rPr lang="en-US" altLang="en-US" sz="2200" dirty="0">
                <a:sym typeface="MT Extra" panose="05050102010205020202" pitchFamily="18" charset="2"/>
              </a:rPr>
              <a:t>Can solve various synchronization problems</a:t>
            </a:r>
          </a:p>
          <a:p>
            <a:pPr>
              <a:tabLst>
                <a:tab pos="2001838" algn="ctr"/>
                <a:tab pos="4513263" algn="ctr"/>
              </a:tabLst>
            </a:pPr>
            <a:r>
              <a:rPr lang="en-US" altLang="en-US" sz="2200" dirty="0">
                <a:sym typeface="MT Extra" panose="05050102010205020202" pitchFamily="18" charset="2"/>
              </a:rPr>
              <a:t>Consider </a:t>
            </a:r>
            <a:r>
              <a:rPr lang="en-US" altLang="en-US" sz="2200" b="1" i="1" dirty="0">
                <a:sym typeface="MT Extra" panose="05050102010205020202" pitchFamily="18" charset="2"/>
              </a:rPr>
              <a:t>P</a:t>
            </a:r>
            <a:r>
              <a:rPr lang="en-US" altLang="en-US" sz="2200" b="1" i="1" baseline="-25000" dirty="0">
                <a:sym typeface="MT Extra" panose="05050102010205020202" pitchFamily="18" charset="2"/>
              </a:rPr>
              <a:t>1</a:t>
            </a:r>
            <a:r>
              <a:rPr lang="en-US" altLang="en-US" sz="2200" b="1" i="1" dirty="0">
                <a:sym typeface="MT Extra" panose="05050102010205020202" pitchFamily="18" charset="2"/>
              </a:rPr>
              <a:t> </a:t>
            </a:r>
            <a:r>
              <a:rPr lang="en-US" altLang="en-US" sz="2200" dirty="0">
                <a:sym typeface="MT Extra" panose="05050102010205020202" pitchFamily="18" charset="2"/>
              </a:rPr>
              <a:t> and </a:t>
            </a:r>
            <a:r>
              <a:rPr lang="en-US" altLang="en-US" sz="2200" b="1" i="1" dirty="0">
                <a:sym typeface="MT Extra" panose="05050102010205020202" pitchFamily="18" charset="2"/>
              </a:rPr>
              <a:t>P</a:t>
            </a:r>
            <a:r>
              <a:rPr lang="en-US" altLang="en-US" sz="2200" b="1" i="1" baseline="-25000" dirty="0">
                <a:sym typeface="MT Extra" panose="05050102010205020202" pitchFamily="18" charset="2"/>
              </a:rPr>
              <a:t>2</a:t>
            </a:r>
            <a:r>
              <a:rPr lang="en-US" altLang="en-US" sz="2200" dirty="0">
                <a:sym typeface="MT Extra" panose="05050102010205020202" pitchFamily="18" charset="2"/>
              </a:rPr>
              <a:t> that require</a:t>
            </a:r>
            <a:r>
              <a:rPr lang="en-US" altLang="en-US" sz="2200" b="1" i="1" dirty="0">
                <a:sym typeface="MT Extra" panose="05050102010205020202" pitchFamily="18" charset="2"/>
              </a:rPr>
              <a:t> S</a:t>
            </a:r>
            <a:r>
              <a:rPr lang="en-US" altLang="en-US" sz="2200" b="1" i="1" baseline="-25000" dirty="0">
                <a:sym typeface="MT Extra" panose="05050102010205020202" pitchFamily="18" charset="2"/>
              </a:rPr>
              <a:t>1</a:t>
            </a:r>
            <a:r>
              <a:rPr lang="en-US" altLang="en-US" sz="2200" b="1" i="1" dirty="0">
                <a:sym typeface="MT Extra" panose="05050102010205020202" pitchFamily="18" charset="2"/>
              </a:rPr>
              <a:t> </a:t>
            </a:r>
            <a:r>
              <a:rPr lang="en-US" altLang="en-US" sz="2200" dirty="0">
                <a:sym typeface="MT Extra" panose="05050102010205020202" pitchFamily="18" charset="2"/>
              </a:rPr>
              <a:t>to happen before </a:t>
            </a:r>
            <a:r>
              <a:rPr lang="en-US" altLang="en-US" sz="2200" b="1" i="1" dirty="0">
                <a:sym typeface="MT Extra" panose="05050102010205020202" pitchFamily="18" charset="2"/>
              </a:rPr>
              <a:t>S</a:t>
            </a:r>
            <a:r>
              <a:rPr lang="en-US" altLang="en-US" sz="2200" b="1" i="1" baseline="-25000" dirty="0">
                <a:sym typeface="MT Extra" panose="05050102010205020202" pitchFamily="18" charset="2"/>
              </a:rPr>
              <a:t>2</a:t>
            </a:r>
          </a:p>
          <a:p>
            <a:pPr>
              <a:buFont typeface="Monotype Sorts" pitchFamily="-84" charset="2"/>
              <a:buNone/>
              <a:tabLst>
                <a:tab pos="2001838" algn="ctr"/>
                <a:tab pos="4513263" algn="ctr"/>
              </a:tabLst>
            </a:pPr>
            <a:r>
              <a:rPr lang="en-US" altLang="en-US" sz="2200" dirty="0">
                <a:sym typeface="MT Extra" panose="05050102010205020202" pitchFamily="18" charset="2"/>
              </a:rPr>
              <a:t>       Create a semaphore “</a:t>
            </a:r>
            <a:r>
              <a:rPr lang="en-US" altLang="ja-JP" sz="2200" b="1" dirty="0">
                <a:solidFill>
                  <a:srgbClr val="000000"/>
                </a:solidFill>
                <a:latin typeface="Courier New" panose="02070309020205020404" pitchFamily="49" charset="0"/>
                <a:cs typeface="Courier New" panose="02070309020205020404" pitchFamily="49" charset="0"/>
                <a:sym typeface="MT Extra" panose="05050102010205020202" pitchFamily="18" charset="2"/>
              </a:rPr>
              <a:t>synch</a:t>
            </a:r>
            <a:r>
              <a:rPr lang="en-US" altLang="en-US" sz="2200" dirty="0">
                <a:sym typeface="MT Extra" panose="05050102010205020202" pitchFamily="18" charset="2"/>
              </a:rPr>
              <a:t>”</a:t>
            </a:r>
            <a:r>
              <a:rPr lang="en-US" altLang="ja-JP" sz="2200" dirty="0">
                <a:sym typeface="MT Extra" panose="05050102010205020202" pitchFamily="18" charset="2"/>
              </a:rPr>
              <a:t> initialized to 0 </a:t>
            </a:r>
          </a:p>
          <a:p>
            <a:pPr lvl="1">
              <a:buFont typeface="Monotype Sorts" pitchFamily="-84" charset="2"/>
              <a:buNone/>
              <a:tabLst>
                <a:tab pos="2001838" algn="ctr"/>
                <a:tab pos="4513263" algn="ctr"/>
              </a:tabLst>
            </a:pPr>
            <a:r>
              <a:rPr lang="en-US" altLang="en-US" sz="2200" b="1" dirty="0">
                <a:solidFill>
                  <a:srgbClr val="000000"/>
                </a:solidFill>
                <a:latin typeface="Courier New" panose="02070309020205020404" pitchFamily="49" charset="0"/>
                <a:cs typeface="Courier New" panose="02070309020205020404" pitchFamily="49" charset="0"/>
                <a:sym typeface="MT Extra" panose="05050102010205020202" pitchFamily="18" charset="2"/>
              </a:rPr>
              <a:t>P1:</a:t>
            </a:r>
          </a:p>
          <a:p>
            <a:pPr lvl="1">
              <a:buFont typeface="Monotype Sorts" pitchFamily="-84" charset="2"/>
              <a:buNone/>
              <a:tabLst>
                <a:tab pos="2001838" algn="ctr"/>
                <a:tab pos="4513263" algn="ctr"/>
              </a:tabLst>
            </a:pPr>
            <a:r>
              <a:rPr lang="en-US" altLang="en-US" sz="2200" b="1" dirty="0">
                <a:solidFill>
                  <a:srgbClr val="000000"/>
                </a:solidFill>
                <a:latin typeface="Courier New" panose="02070309020205020404" pitchFamily="49" charset="0"/>
                <a:cs typeface="Courier New" panose="02070309020205020404" pitchFamily="49" charset="0"/>
                <a:sym typeface="MT Extra" panose="05050102010205020202" pitchFamily="18" charset="2"/>
              </a:rPr>
              <a:t>   S</a:t>
            </a:r>
            <a:r>
              <a:rPr lang="en-US" altLang="en-US" sz="2200" b="1" baseline="-25000" dirty="0">
                <a:solidFill>
                  <a:srgbClr val="000000"/>
                </a:solidFill>
                <a:latin typeface="Courier New" panose="02070309020205020404" pitchFamily="49" charset="0"/>
                <a:cs typeface="Courier New" panose="02070309020205020404" pitchFamily="49" charset="0"/>
                <a:sym typeface="MT Extra" panose="05050102010205020202" pitchFamily="18" charset="2"/>
              </a:rPr>
              <a:t>1</a:t>
            </a:r>
            <a:r>
              <a:rPr lang="en-US" altLang="en-US" sz="2200" b="1" dirty="0">
                <a:solidFill>
                  <a:srgbClr val="000000"/>
                </a:solidFill>
                <a:latin typeface="Courier New" panose="02070309020205020404" pitchFamily="49" charset="0"/>
                <a:cs typeface="Courier New" panose="02070309020205020404" pitchFamily="49" charset="0"/>
                <a:sym typeface="MT Extra" panose="05050102010205020202" pitchFamily="18" charset="2"/>
              </a:rPr>
              <a:t>;</a:t>
            </a:r>
          </a:p>
          <a:p>
            <a:pPr lvl="1">
              <a:buFont typeface="Monotype Sorts" pitchFamily="-84" charset="2"/>
              <a:buNone/>
              <a:tabLst>
                <a:tab pos="2001838" algn="ctr"/>
                <a:tab pos="4513263" algn="ctr"/>
              </a:tabLst>
            </a:pPr>
            <a:r>
              <a:rPr lang="en-US" altLang="en-US" sz="2200" b="1" dirty="0">
                <a:solidFill>
                  <a:srgbClr val="000000"/>
                </a:solidFill>
                <a:latin typeface="Courier New" panose="02070309020205020404" pitchFamily="49" charset="0"/>
                <a:cs typeface="Courier New" panose="02070309020205020404" pitchFamily="49" charset="0"/>
                <a:sym typeface="MT Extra" panose="05050102010205020202" pitchFamily="18" charset="2"/>
              </a:rPr>
              <a:t>   signal(synch);</a:t>
            </a:r>
          </a:p>
          <a:p>
            <a:pPr lvl="1">
              <a:buFont typeface="Monotype Sorts" pitchFamily="-84" charset="2"/>
              <a:buNone/>
              <a:tabLst>
                <a:tab pos="2001838" algn="ctr"/>
                <a:tab pos="4513263" algn="ctr"/>
              </a:tabLst>
            </a:pPr>
            <a:r>
              <a:rPr lang="en-US" altLang="en-US" sz="2200" b="1" dirty="0">
                <a:solidFill>
                  <a:srgbClr val="000000"/>
                </a:solidFill>
                <a:latin typeface="Courier New" panose="02070309020205020404" pitchFamily="49" charset="0"/>
                <a:cs typeface="Courier New" panose="02070309020205020404" pitchFamily="49" charset="0"/>
                <a:sym typeface="MT Extra" panose="05050102010205020202" pitchFamily="18" charset="2"/>
              </a:rPr>
              <a:t>P2:</a:t>
            </a:r>
          </a:p>
          <a:p>
            <a:pPr lvl="1">
              <a:buFont typeface="Monotype Sorts" pitchFamily="-84" charset="2"/>
              <a:buNone/>
              <a:tabLst>
                <a:tab pos="2001838" algn="ctr"/>
                <a:tab pos="4513263" algn="ctr"/>
              </a:tabLst>
            </a:pPr>
            <a:r>
              <a:rPr lang="en-US" altLang="en-US" sz="2200" b="1" dirty="0">
                <a:solidFill>
                  <a:srgbClr val="000000"/>
                </a:solidFill>
                <a:latin typeface="Courier New" panose="02070309020205020404" pitchFamily="49" charset="0"/>
                <a:cs typeface="Courier New" panose="02070309020205020404" pitchFamily="49" charset="0"/>
                <a:sym typeface="MT Extra" panose="05050102010205020202" pitchFamily="18" charset="2"/>
              </a:rPr>
              <a:t>   wait(synch)</a:t>
            </a:r>
            <a:r>
              <a:rPr lang="en-US" altLang="en-US" sz="2200" dirty="0">
                <a:solidFill>
                  <a:srgbClr val="0000FF"/>
                </a:solidFill>
                <a:sym typeface="MT Extra" panose="05050102010205020202" pitchFamily="18" charset="2"/>
              </a:rPr>
              <a:t>;</a:t>
            </a:r>
            <a:endParaRPr lang="en-US" altLang="en-US" sz="2200" b="1" dirty="0">
              <a:solidFill>
                <a:srgbClr val="000000"/>
              </a:solidFill>
              <a:latin typeface="Courier New" panose="02070309020205020404" pitchFamily="49" charset="0"/>
              <a:cs typeface="Courier New" panose="02070309020205020404" pitchFamily="49" charset="0"/>
              <a:sym typeface="MT Extra" panose="05050102010205020202" pitchFamily="18" charset="2"/>
            </a:endParaRPr>
          </a:p>
          <a:p>
            <a:pPr lvl="1">
              <a:buFont typeface="Monotype Sorts" pitchFamily="-84" charset="2"/>
              <a:buNone/>
              <a:tabLst>
                <a:tab pos="2001838" algn="ctr"/>
                <a:tab pos="4513263" algn="ctr"/>
              </a:tabLst>
            </a:pPr>
            <a:r>
              <a:rPr lang="en-US" altLang="en-US" sz="2200" b="1" dirty="0">
                <a:solidFill>
                  <a:srgbClr val="000000"/>
                </a:solidFill>
                <a:latin typeface="Courier New" panose="02070309020205020404" pitchFamily="49" charset="0"/>
                <a:cs typeface="Courier New" panose="02070309020205020404" pitchFamily="49" charset="0"/>
                <a:sym typeface="MT Extra" panose="05050102010205020202" pitchFamily="18" charset="2"/>
              </a:rPr>
              <a:t>   S</a:t>
            </a:r>
            <a:r>
              <a:rPr lang="en-US" altLang="en-US" sz="2200" b="1" baseline="-25000" dirty="0">
                <a:solidFill>
                  <a:srgbClr val="000000"/>
                </a:solidFill>
                <a:latin typeface="Courier New" panose="02070309020205020404" pitchFamily="49" charset="0"/>
                <a:cs typeface="Courier New" panose="02070309020205020404" pitchFamily="49" charset="0"/>
                <a:sym typeface="MT Extra" panose="05050102010205020202" pitchFamily="18" charset="2"/>
              </a:rPr>
              <a:t>2</a:t>
            </a:r>
            <a:r>
              <a:rPr lang="en-US" altLang="en-US" sz="2200" b="1" dirty="0">
                <a:solidFill>
                  <a:srgbClr val="000000"/>
                </a:solidFill>
                <a:latin typeface="Courier New" panose="02070309020205020404" pitchFamily="49" charset="0"/>
                <a:cs typeface="Courier New" panose="02070309020205020404" pitchFamily="49" charset="0"/>
                <a:sym typeface="MT Extra" panose="05050102010205020202" pitchFamily="18" charset="2"/>
              </a:rPr>
              <a:t>;</a:t>
            </a:r>
            <a:endParaRPr lang="en-US" altLang="en-US" sz="2200" dirty="0">
              <a:sym typeface="MT Extra" panose="05050102010205020202" pitchFamily="18" charset="2"/>
            </a:endParaRPr>
          </a:p>
          <a:p>
            <a:pPr>
              <a:tabLst>
                <a:tab pos="2001838" algn="ctr"/>
                <a:tab pos="4513263" algn="ctr"/>
              </a:tabLst>
            </a:pPr>
            <a:r>
              <a:rPr lang="en-US" altLang="en-US" sz="2200" dirty="0"/>
              <a:t>Can implement a counting semaphore </a:t>
            </a:r>
            <a:r>
              <a:rPr lang="en-US" altLang="en-US" sz="2200" b="1" i="1" dirty="0">
                <a:solidFill>
                  <a:srgbClr val="000000"/>
                </a:solidFill>
              </a:rPr>
              <a:t>S</a:t>
            </a:r>
            <a:r>
              <a:rPr lang="en-US" altLang="en-US" sz="2200" dirty="0"/>
              <a:t> as a binary semaphore</a:t>
            </a:r>
          </a:p>
          <a:p>
            <a:pPr>
              <a:tabLst>
                <a:tab pos="2001838" algn="ctr"/>
                <a:tab pos="4513263" algn="ctr"/>
              </a:tabLst>
            </a:pPr>
            <a:endParaRPr lang="en-US" altLang="en-US" sz="1600" b="1" i="1" baseline="-25000" dirty="0">
              <a:sym typeface="MT Extra" panose="05050102010205020202" pitchFamily="18" charset="2"/>
            </a:endParaRPr>
          </a:p>
        </p:txBody>
      </p:sp>
    </p:spTree>
    <p:extLst>
      <p:ext uri="{BB962C8B-B14F-4D97-AF65-F5344CB8AC3E}">
        <p14:creationId xmlns:p14="http://schemas.microsoft.com/office/powerpoint/2010/main" val="7644418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433C1-1F66-D39F-F2CF-0ECFE95F0D59}"/>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0ECA6B3E-9BCA-9F4E-347D-BF9566C3A2AA}"/>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506B3D41-901A-3B91-E725-2E8EE92D69C2}"/>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IN" sz="3600" dirty="0">
                <a:solidFill>
                  <a:srgbClr val="FF6600"/>
                </a:solidFill>
                <a:latin typeface="Aharoni" pitchFamily="2" charset="-79"/>
                <a:cs typeface="Aharoni" pitchFamily="2" charset="-79"/>
              </a:rPr>
              <a:t>Semaphore Implementation</a:t>
            </a:r>
            <a:endParaRPr lang="en-US" altLang="zh-TW" sz="3600" dirty="0">
              <a:solidFill>
                <a:srgbClr val="FF6600"/>
              </a:solidFill>
              <a:latin typeface="Aharoni" pitchFamily="2" charset="-79"/>
              <a:cs typeface="Aharoni" pitchFamily="2" charset="-79"/>
            </a:endParaRPr>
          </a:p>
        </p:txBody>
      </p:sp>
      <p:sp>
        <p:nvSpPr>
          <p:cNvPr id="4" name="Rectangle 3">
            <a:extLst>
              <a:ext uri="{FF2B5EF4-FFF2-40B4-BE49-F238E27FC236}">
                <a16:creationId xmlns:a16="http://schemas.microsoft.com/office/drawing/2014/main" id="{20BCC19C-9728-911A-A774-7323E8638A2F}"/>
              </a:ext>
            </a:extLst>
          </p:cNvPr>
          <p:cNvSpPr txBox="1">
            <a:spLocks noChangeArrowheads="1"/>
          </p:cNvSpPr>
          <p:nvPr/>
        </p:nvSpPr>
        <p:spPr>
          <a:xfrm>
            <a:off x="869950" y="1499203"/>
            <a:ext cx="10112578" cy="4530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Must guarantee that no two processes can execute  the </a:t>
            </a:r>
            <a:r>
              <a:rPr lang="en-US" altLang="en-US" sz="2000" b="1" dirty="0">
                <a:latin typeface="Courier New" panose="02070309020205020404" pitchFamily="49" charset="0"/>
                <a:cs typeface="Courier New" panose="02070309020205020404" pitchFamily="49" charset="0"/>
              </a:rPr>
              <a:t>wait() </a:t>
            </a:r>
            <a:r>
              <a:rPr lang="en-US" altLang="en-US" dirty="0"/>
              <a:t>and </a:t>
            </a:r>
            <a:r>
              <a:rPr lang="en-US" altLang="en-US" sz="2000" b="1" dirty="0">
                <a:latin typeface="Courier New" panose="02070309020205020404" pitchFamily="49" charset="0"/>
                <a:cs typeface="Courier New" panose="02070309020205020404" pitchFamily="49" charset="0"/>
              </a:rPr>
              <a:t>signal() </a:t>
            </a:r>
            <a:r>
              <a:rPr lang="en-US" altLang="en-US" dirty="0"/>
              <a:t>on the same semaphore at the same time</a:t>
            </a:r>
          </a:p>
          <a:p>
            <a:r>
              <a:rPr lang="en-US" altLang="en-US" dirty="0"/>
              <a:t>Thus, the implementation becomes the critical section problem where the </a:t>
            </a:r>
            <a:r>
              <a:rPr lang="en-US" altLang="en-US" sz="2000" b="1" dirty="0">
                <a:latin typeface="Courier New" panose="02070309020205020404" pitchFamily="49" charset="0"/>
                <a:cs typeface="Courier New" panose="02070309020205020404" pitchFamily="49" charset="0"/>
              </a:rPr>
              <a:t>wait</a:t>
            </a:r>
            <a:r>
              <a:rPr lang="en-US" altLang="en-US" dirty="0"/>
              <a:t> and </a:t>
            </a:r>
            <a:r>
              <a:rPr lang="en-US" altLang="en-US" sz="2000" b="1" dirty="0">
                <a:latin typeface="Courier New" panose="02070309020205020404" pitchFamily="49" charset="0"/>
                <a:cs typeface="Courier New" panose="02070309020205020404" pitchFamily="49" charset="0"/>
              </a:rPr>
              <a:t>signal</a:t>
            </a:r>
            <a:r>
              <a:rPr lang="en-US" altLang="en-US" dirty="0"/>
              <a:t> code are placed in the critical section</a:t>
            </a:r>
          </a:p>
          <a:p>
            <a:pPr lvl="1"/>
            <a:r>
              <a:rPr lang="en-US" altLang="en-US" dirty="0"/>
              <a:t>Could now have </a:t>
            </a:r>
            <a:r>
              <a:rPr lang="en-US" altLang="en-US" b="1" dirty="0">
                <a:solidFill>
                  <a:srgbClr val="3366FF"/>
                </a:solidFill>
              </a:rPr>
              <a:t>busy waiting</a:t>
            </a:r>
            <a:r>
              <a:rPr lang="en-US" altLang="en-US" dirty="0">
                <a:solidFill>
                  <a:srgbClr val="3366FF"/>
                </a:solidFill>
              </a:rPr>
              <a:t> </a:t>
            </a:r>
            <a:r>
              <a:rPr lang="en-US" altLang="en-US" dirty="0"/>
              <a:t>in critical section implementation</a:t>
            </a:r>
          </a:p>
          <a:p>
            <a:pPr lvl="2"/>
            <a:r>
              <a:rPr lang="en-US" altLang="en-US" dirty="0"/>
              <a:t>But implementation code is short</a:t>
            </a:r>
          </a:p>
          <a:p>
            <a:pPr lvl="2"/>
            <a:r>
              <a:rPr lang="en-US" altLang="en-US" dirty="0"/>
              <a:t>Little busy waiting if critical section rarely occupied</a:t>
            </a:r>
          </a:p>
          <a:p>
            <a:r>
              <a:rPr lang="en-US" altLang="en-US" dirty="0"/>
              <a:t>Note that applications may spend lots of time in critical sections and therefore this is not a good solution</a:t>
            </a:r>
          </a:p>
          <a:p>
            <a:pPr>
              <a:buFont typeface="Monotype Sorts" pitchFamily="-84" charset="2"/>
              <a:buNone/>
            </a:pPr>
            <a:r>
              <a:rPr lang="en-US" altLang="en-US" dirty="0"/>
              <a:t> </a:t>
            </a:r>
          </a:p>
          <a:p>
            <a:pPr lvl="1">
              <a:buFont typeface="Monotype Sorts" pitchFamily="-84" charset="2"/>
              <a:buNone/>
            </a:pPr>
            <a:endParaRPr lang="en-US" altLang="en-US" dirty="0"/>
          </a:p>
        </p:txBody>
      </p:sp>
    </p:spTree>
    <p:extLst>
      <p:ext uri="{BB962C8B-B14F-4D97-AF65-F5344CB8AC3E}">
        <p14:creationId xmlns:p14="http://schemas.microsoft.com/office/powerpoint/2010/main" val="15552630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32A3E-BEA5-192C-6408-A8D79C8CB22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6081FA2-0AFE-4194-6F03-AE3F90D09DC0}"/>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BC3BAC05-F38B-DCFA-33C1-947ABE3AAF82}"/>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IN" sz="3600" dirty="0">
                <a:solidFill>
                  <a:srgbClr val="FF6600"/>
                </a:solidFill>
                <a:latin typeface="Aharoni" pitchFamily="2" charset="-79"/>
                <a:cs typeface="Aharoni" pitchFamily="2" charset="-79"/>
              </a:rPr>
              <a:t>Semaphore Implementation</a:t>
            </a:r>
            <a:endParaRPr lang="en-US" altLang="zh-TW" sz="3600" dirty="0">
              <a:solidFill>
                <a:srgbClr val="FF6600"/>
              </a:solidFill>
              <a:latin typeface="Aharoni" pitchFamily="2" charset="-79"/>
              <a:cs typeface="Aharoni" pitchFamily="2" charset="-79"/>
            </a:endParaRPr>
          </a:p>
        </p:txBody>
      </p:sp>
      <p:sp>
        <p:nvSpPr>
          <p:cNvPr id="2" name="TextBox 1">
            <a:extLst>
              <a:ext uri="{FF2B5EF4-FFF2-40B4-BE49-F238E27FC236}">
                <a16:creationId xmlns:a16="http://schemas.microsoft.com/office/drawing/2014/main" id="{01E94CF3-A0AB-F63D-89E1-18C91673D8FC}"/>
              </a:ext>
            </a:extLst>
          </p:cNvPr>
          <p:cNvSpPr txBox="1"/>
          <p:nvPr/>
        </p:nvSpPr>
        <p:spPr>
          <a:xfrm>
            <a:off x="643646" y="1536391"/>
            <a:ext cx="10144327" cy="3728393"/>
          </a:xfrm>
          <a:prstGeom prst="rect">
            <a:avLst/>
          </a:prstGeom>
          <a:noFill/>
        </p:spPr>
        <p:txBody>
          <a:bodyPr wrap="square" rtlCol="0">
            <a:spAutoFit/>
          </a:bodyPr>
          <a:lstStyle/>
          <a:p>
            <a:r>
              <a:rPr lang="en-US" sz="2400" b="1" dirty="0"/>
              <a:t>Properties of Semaphores :</a:t>
            </a:r>
          </a:p>
          <a:p>
            <a:pPr marL="457200" lvl="0" indent="-457200" algn="just">
              <a:lnSpc>
                <a:spcPct val="150000"/>
              </a:lnSpc>
              <a:buFont typeface="+mj-lt"/>
              <a:buAutoNum type="arabicPeriod"/>
            </a:pPr>
            <a:r>
              <a:rPr lang="en-US" sz="2400" dirty="0"/>
              <a:t>Simple</a:t>
            </a:r>
            <a:endParaRPr lang="en-IN" sz="2400" dirty="0"/>
          </a:p>
          <a:p>
            <a:pPr marL="457200" lvl="0" indent="-457200" algn="just">
              <a:lnSpc>
                <a:spcPct val="150000"/>
              </a:lnSpc>
              <a:buFont typeface="+mj-lt"/>
              <a:buAutoNum type="arabicPeriod"/>
            </a:pPr>
            <a:r>
              <a:rPr lang="en-US" sz="2400" dirty="0"/>
              <a:t>Works with many processes</a:t>
            </a:r>
            <a:endParaRPr lang="en-IN" sz="2400" dirty="0"/>
          </a:p>
          <a:p>
            <a:pPr marL="457200" lvl="0" indent="-457200" algn="just">
              <a:lnSpc>
                <a:spcPct val="150000"/>
              </a:lnSpc>
              <a:buFont typeface="+mj-lt"/>
              <a:buAutoNum type="arabicPeriod"/>
            </a:pPr>
            <a:r>
              <a:rPr lang="en-US" sz="2400" dirty="0"/>
              <a:t>Can have many different critical sections with different semaphores</a:t>
            </a:r>
            <a:endParaRPr lang="en-IN" sz="2400" dirty="0"/>
          </a:p>
          <a:p>
            <a:pPr marL="457200" lvl="0" indent="-457200" algn="just">
              <a:lnSpc>
                <a:spcPct val="150000"/>
              </a:lnSpc>
              <a:buFont typeface="+mj-lt"/>
              <a:buAutoNum type="arabicPeriod"/>
            </a:pPr>
            <a:r>
              <a:rPr lang="en-US" sz="2400" dirty="0"/>
              <a:t>Each critical section has unique access semaphores</a:t>
            </a:r>
            <a:endParaRPr lang="en-IN" sz="2400" dirty="0"/>
          </a:p>
          <a:p>
            <a:pPr marL="457200" lvl="0" indent="-457200" algn="just">
              <a:lnSpc>
                <a:spcPct val="150000"/>
              </a:lnSpc>
              <a:buFont typeface="+mj-lt"/>
              <a:buAutoNum type="arabicPeriod"/>
            </a:pPr>
            <a:r>
              <a:rPr lang="en-US" sz="2400" dirty="0"/>
              <a:t>Can permit multiple processes into the critical section at once, if desirable.</a:t>
            </a:r>
            <a:endParaRPr lang="en-IN" sz="2400" dirty="0"/>
          </a:p>
          <a:p>
            <a:pPr marL="457200" indent="-457200" algn="just">
              <a:lnSpc>
                <a:spcPct val="150000"/>
              </a:lnSpc>
              <a:buFont typeface="+mj-lt"/>
              <a:buAutoNum type="arabicPeriod"/>
            </a:pPr>
            <a:endParaRPr lang="en-IN" sz="2400" b="1" dirty="0"/>
          </a:p>
        </p:txBody>
      </p:sp>
    </p:spTree>
    <p:extLst>
      <p:ext uri="{BB962C8B-B14F-4D97-AF65-F5344CB8AC3E}">
        <p14:creationId xmlns:p14="http://schemas.microsoft.com/office/powerpoint/2010/main" val="18035630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C7362-1E4B-68F1-EC52-2C1052440022}"/>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73F9C255-371B-84FE-F221-BBEA90DE0483}"/>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DFFB1784-DE0B-CC6E-9D8A-CE52C8A01F3E}"/>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IN" sz="3600" dirty="0">
                <a:solidFill>
                  <a:srgbClr val="FF6600"/>
                </a:solidFill>
                <a:latin typeface="Aharoni" pitchFamily="2" charset="-79"/>
                <a:cs typeface="Aharoni" pitchFamily="2" charset="-79"/>
              </a:rPr>
              <a:t>Semaphore Implementation</a:t>
            </a:r>
            <a:endParaRPr lang="en-US" altLang="zh-TW" sz="3600" dirty="0">
              <a:solidFill>
                <a:srgbClr val="FF6600"/>
              </a:solidFill>
              <a:latin typeface="Aharoni" pitchFamily="2" charset="-79"/>
              <a:cs typeface="Aharoni" pitchFamily="2" charset="-79"/>
            </a:endParaRPr>
          </a:p>
        </p:txBody>
      </p:sp>
      <p:sp>
        <p:nvSpPr>
          <p:cNvPr id="4" name="TextBox 3">
            <a:extLst>
              <a:ext uri="{FF2B5EF4-FFF2-40B4-BE49-F238E27FC236}">
                <a16:creationId xmlns:a16="http://schemas.microsoft.com/office/drawing/2014/main" id="{D9849C7D-78FD-EA30-D896-26D1A6BE7B6C}"/>
              </a:ext>
            </a:extLst>
          </p:cNvPr>
          <p:cNvSpPr txBox="1"/>
          <p:nvPr/>
        </p:nvSpPr>
        <p:spPr>
          <a:xfrm>
            <a:off x="799290" y="1545802"/>
            <a:ext cx="10348608" cy="2805063"/>
          </a:xfrm>
          <a:prstGeom prst="rect">
            <a:avLst/>
          </a:prstGeom>
          <a:noFill/>
        </p:spPr>
        <p:txBody>
          <a:bodyPr wrap="square" rtlCol="0">
            <a:spAutoFit/>
          </a:bodyPr>
          <a:lstStyle/>
          <a:p>
            <a:pPr algn="just">
              <a:lnSpc>
                <a:spcPct val="150000"/>
              </a:lnSpc>
            </a:pPr>
            <a:r>
              <a:rPr lang="en-US" sz="2400" b="1" dirty="0"/>
              <a:t>Limitations of Semaphores</a:t>
            </a:r>
            <a:endParaRPr lang="en-IN" sz="2400" b="1" dirty="0"/>
          </a:p>
          <a:p>
            <a:pPr marL="457200" lvl="0" indent="-457200" algn="just">
              <a:lnSpc>
                <a:spcPct val="150000"/>
              </a:lnSpc>
              <a:buFont typeface="+mj-lt"/>
              <a:buAutoNum type="arabicPeriod"/>
            </a:pPr>
            <a:r>
              <a:rPr lang="en-US" sz="2400" dirty="0"/>
              <a:t>Priority Inversion is a big limitation on semaphores.</a:t>
            </a:r>
            <a:endParaRPr lang="en-IN" sz="2400" dirty="0"/>
          </a:p>
          <a:p>
            <a:pPr marL="457200" lvl="0" indent="-457200" algn="just">
              <a:lnSpc>
                <a:spcPct val="150000"/>
              </a:lnSpc>
              <a:buFont typeface="+mj-lt"/>
              <a:buAutoNum type="arabicPeriod"/>
            </a:pPr>
            <a:r>
              <a:rPr lang="en-US" sz="2400" dirty="0"/>
              <a:t>Their use is not enforced but is by convention only.</a:t>
            </a:r>
            <a:endParaRPr lang="en-IN" sz="2400" dirty="0"/>
          </a:p>
          <a:p>
            <a:pPr marL="457200" lvl="0" indent="-457200" algn="just">
              <a:lnSpc>
                <a:spcPct val="150000"/>
              </a:lnSpc>
              <a:buFont typeface="+mj-lt"/>
              <a:buAutoNum type="arabicPeriod"/>
            </a:pPr>
            <a:r>
              <a:rPr lang="en-US" sz="2400" dirty="0"/>
              <a:t>With improper use, a process may be blocked indefinitely. Such a situation is called a Deadlock. </a:t>
            </a:r>
            <a:endParaRPr lang="en-IN" sz="2400" b="1" dirty="0"/>
          </a:p>
        </p:txBody>
      </p:sp>
    </p:spTree>
    <p:extLst>
      <p:ext uri="{BB962C8B-B14F-4D97-AF65-F5344CB8AC3E}">
        <p14:creationId xmlns:p14="http://schemas.microsoft.com/office/powerpoint/2010/main" val="4650800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86F5A-1A63-8D04-3CAB-F1D9F2BF19E4}"/>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E98E6324-3174-32E7-CAF5-26EDBF5F4218}"/>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892E973A-C492-8424-6E37-DD688B07A2DF}"/>
              </a:ext>
            </a:extLst>
          </p:cNvPr>
          <p:cNvSpPr>
            <a:spLocks noGrp="1" noChangeArrowheads="1"/>
          </p:cNvSpPr>
          <p:nvPr>
            <p:ph type="title"/>
          </p:nvPr>
        </p:nvSpPr>
        <p:spPr>
          <a:xfrm>
            <a:off x="2393004" y="315550"/>
            <a:ext cx="7431932" cy="1143000"/>
          </a:xfrm>
        </p:spPr>
        <p:txBody>
          <a:bodyPr>
            <a:normAutofit/>
          </a:bodyPr>
          <a:lstStyle/>
          <a:p>
            <a:pPr algn="ctr">
              <a:lnSpc>
                <a:spcPct val="100000"/>
              </a:lnSpc>
            </a:pPr>
            <a:r>
              <a:rPr lang="en-IN" sz="3600" dirty="0">
                <a:solidFill>
                  <a:srgbClr val="FF6600"/>
                </a:solidFill>
                <a:latin typeface="Aharoni" pitchFamily="2" charset="-79"/>
                <a:cs typeface="Aharoni" pitchFamily="2" charset="-79"/>
              </a:rPr>
              <a:t>Deadlock and Starvation</a:t>
            </a:r>
            <a:endParaRPr lang="en-US" altLang="zh-TW" sz="3600" dirty="0">
              <a:solidFill>
                <a:srgbClr val="FF6600"/>
              </a:solidFill>
              <a:latin typeface="Aharoni" pitchFamily="2" charset="-79"/>
              <a:cs typeface="Aharoni" pitchFamily="2" charset="-79"/>
            </a:endParaRPr>
          </a:p>
        </p:txBody>
      </p:sp>
      <p:sp>
        <p:nvSpPr>
          <p:cNvPr id="2" name="Rectangle 1">
            <a:extLst>
              <a:ext uri="{FF2B5EF4-FFF2-40B4-BE49-F238E27FC236}">
                <a16:creationId xmlns:a16="http://schemas.microsoft.com/office/drawing/2014/main" id="{EA8B1239-145E-B1DC-8F79-F2D1EA9A7315}"/>
              </a:ext>
            </a:extLst>
          </p:cNvPr>
          <p:cNvSpPr/>
          <p:nvPr/>
        </p:nvSpPr>
        <p:spPr>
          <a:xfrm>
            <a:off x="775698" y="1752600"/>
            <a:ext cx="10771033" cy="646331"/>
          </a:xfrm>
          <a:prstGeom prst="rect">
            <a:avLst/>
          </a:prstGeom>
        </p:spPr>
        <p:txBody>
          <a:bodyPr wrap="square">
            <a:spAutoFit/>
          </a:bodyPr>
          <a:lstStyle/>
          <a:p>
            <a:r>
              <a:rPr lang="en-US" dirty="0"/>
              <a:t>Deadlocks are a set of blocked processes each holding a resource and waiting to acquire a resource held by another process.</a:t>
            </a:r>
            <a:endParaRPr lang="en-IN" dirty="0"/>
          </a:p>
        </p:txBody>
      </p:sp>
      <p:pic>
        <p:nvPicPr>
          <p:cNvPr id="5" name="Picture 4" descr="Deadlocks in Operating Systems">
            <a:extLst>
              <a:ext uri="{FF2B5EF4-FFF2-40B4-BE49-F238E27FC236}">
                <a16:creationId xmlns:a16="http://schemas.microsoft.com/office/drawing/2014/main" id="{EB1600C5-4E48-CD8C-7D8A-2B8CB9AD690C}"/>
              </a:ext>
            </a:extLst>
          </p:cNvPr>
          <p:cNvPicPr/>
          <p:nvPr/>
        </p:nvPicPr>
        <p:blipFill>
          <a:blip r:embed="rId2" cstate="print"/>
          <a:srcRect/>
          <a:stretch>
            <a:fillRect/>
          </a:stretch>
        </p:blipFill>
        <p:spPr bwMode="auto">
          <a:xfrm>
            <a:off x="3331723" y="2384567"/>
            <a:ext cx="5943600" cy="3811369"/>
          </a:xfrm>
          <a:prstGeom prst="rect">
            <a:avLst/>
          </a:prstGeom>
          <a:noFill/>
          <a:ln w="9525">
            <a:noFill/>
            <a:miter lim="800000"/>
            <a:headEnd/>
            <a:tailEnd/>
          </a:ln>
        </p:spPr>
      </p:pic>
    </p:spTree>
    <p:extLst>
      <p:ext uri="{BB962C8B-B14F-4D97-AF65-F5344CB8AC3E}">
        <p14:creationId xmlns:p14="http://schemas.microsoft.com/office/powerpoint/2010/main" val="4754328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46DE5-83A1-09AE-38BD-76BC16D2F577}"/>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211268FC-1723-583E-8673-FDDCFBB7210B}"/>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0B43EADE-1E53-9A90-AFD6-3495FE4D378E}"/>
              </a:ext>
            </a:extLst>
          </p:cNvPr>
          <p:cNvSpPr>
            <a:spLocks noGrp="1" noChangeArrowheads="1"/>
          </p:cNvSpPr>
          <p:nvPr>
            <p:ph type="title"/>
          </p:nvPr>
        </p:nvSpPr>
        <p:spPr>
          <a:xfrm>
            <a:off x="2393004" y="315550"/>
            <a:ext cx="7431932" cy="1143000"/>
          </a:xfrm>
        </p:spPr>
        <p:txBody>
          <a:bodyPr>
            <a:normAutofit fontScale="90000"/>
          </a:bodyPr>
          <a:lstStyle/>
          <a:p>
            <a:pPr algn="ctr">
              <a:lnSpc>
                <a:spcPct val="100000"/>
              </a:lnSpc>
            </a:pPr>
            <a:r>
              <a:rPr lang="en-IN" sz="3600" dirty="0">
                <a:solidFill>
                  <a:srgbClr val="FF6600"/>
                </a:solidFill>
                <a:latin typeface="Aharoni" pitchFamily="2" charset="-79"/>
                <a:cs typeface="Aharoni" pitchFamily="2" charset="-79"/>
              </a:rPr>
              <a:t>Classical Problems of Synchronization</a:t>
            </a:r>
            <a:endParaRPr lang="en-US" altLang="zh-TW" sz="3600" dirty="0">
              <a:solidFill>
                <a:srgbClr val="FF6600"/>
              </a:solidFill>
              <a:latin typeface="Aharoni" pitchFamily="2" charset="-79"/>
              <a:cs typeface="Aharoni" pitchFamily="2" charset="-79"/>
            </a:endParaRPr>
          </a:p>
        </p:txBody>
      </p:sp>
      <p:sp>
        <p:nvSpPr>
          <p:cNvPr id="2" name="Rectangle 1">
            <a:extLst>
              <a:ext uri="{FF2B5EF4-FFF2-40B4-BE49-F238E27FC236}">
                <a16:creationId xmlns:a16="http://schemas.microsoft.com/office/drawing/2014/main" id="{4DBC7B5C-9189-DF31-EB9F-318E748F512E}"/>
              </a:ext>
            </a:extLst>
          </p:cNvPr>
          <p:cNvSpPr/>
          <p:nvPr/>
        </p:nvSpPr>
        <p:spPr>
          <a:xfrm>
            <a:off x="775698" y="1752600"/>
            <a:ext cx="10599559" cy="2805063"/>
          </a:xfrm>
          <a:prstGeom prst="rect">
            <a:avLst/>
          </a:prstGeom>
        </p:spPr>
        <p:txBody>
          <a:bodyPr wrap="square">
            <a:spAutoFit/>
          </a:bodyPr>
          <a:lstStyle/>
          <a:p>
            <a:pPr algn="just">
              <a:lnSpc>
                <a:spcPct val="150000"/>
              </a:lnSpc>
            </a:pPr>
            <a:r>
              <a:rPr lang="en-US" sz="2400" dirty="0"/>
              <a:t>Following are some of the classical problems faced during process synchronization in systems where cooperating processes are present.</a:t>
            </a:r>
            <a:endParaRPr lang="en-IN" sz="2400" dirty="0"/>
          </a:p>
          <a:p>
            <a:pPr algn="just">
              <a:lnSpc>
                <a:spcPct val="150000"/>
              </a:lnSpc>
            </a:pPr>
            <a:r>
              <a:rPr lang="en-US" sz="2400" dirty="0">
                <a:solidFill>
                  <a:srgbClr val="C00000"/>
                </a:solidFill>
              </a:rPr>
              <a:t>1. The Bounded-Buffer problem</a:t>
            </a:r>
            <a:endParaRPr lang="en-IN" sz="2400" dirty="0">
              <a:solidFill>
                <a:srgbClr val="C00000"/>
              </a:solidFill>
            </a:endParaRPr>
          </a:p>
          <a:p>
            <a:pPr algn="just">
              <a:lnSpc>
                <a:spcPct val="150000"/>
              </a:lnSpc>
            </a:pPr>
            <a:r>
              <a:rPr lang="en-US" sz="2400" dirty="0">
                <a:solidFill>
                  <a:srgbClr val="C00000"/>
                </a:solidFill>
              </a:rPr>
              <a:t>2.  The Reader’s-Writer’s problem</a:t>
            </a:r>
            <a:endParaRPr lang="en-IN" sz="2400" dirty="0">
              <a:solidFill>
                <a:srgbClr val="C00000"/>
              </a:solidFill>
            </a:endParaRPr>
          </a:p>
          <a:p>
            <a:pPr algn="just">
              <a:lnSpc>
                <a:spcPct val="150000"/>
              </a:lnSpc>
            </a:pPr>
            <a:r>
              <a:rPr lang="en-US" sz="2400" dirty="0">
                <a:solidFill>
                  <a:srgbClr val="C00000"/>
                </a:solidFill>
              </a:rPr>
              <a:t>3. The Dining-Philosophers Problem.</a:t>
            </a:r>
            <a:endParaRPr lang="en-IN" sz="2400" dirty="0">
              <a:solidFill>
                <a:srgbClr val="C00000"/>
              </a:solidFill>
            </a:endParaRPr>
          </a:p>
        </p:txBody>
      </p:sp>
    </p:spTree>
    <p:extLst>
      <p:ext uri="{BB962C8B-B14F-4D97-AF65-F5344CB8AC3E}">
        <p14:creationId xmlns:p14="http://schemas.microsoft.com/office/powerpoint/2010/main" val="41929066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AFEF6-08BC-FE0B-1A3B-2BAE234F3ED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C7237459-99C4-B237-A82C-87E1F8F5EA70}"/>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AD896388-AD9E-2C3B-57B2-781DEBAFB9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85CBE945-2AB9-7F1B-B9BB-3A2DD3A11574}"/>
              </a:ext>
            </a:extLst>
          </p:cNvPr>
          <p:cNvSpPr>
            <a:spLocks noGrp="1" noChangeArrowheads="1"/>
          </p:cNvSpPr>
          <p:nvPr>
            <p:ph type="title"/>
          </p:nvPr>
        </p:nvSpPr>
        <p:spPr>
          <a:xfrm>
            <a:off x="4419600" y="0"/>
            <a:ext cx="7772400" cy="1143000"/>
          </a:xfrm>
        </p:spPr>
        <p:txBody>
          <a:bodyPr/>
          <a:lstStyle/>
          <a:p>
            <a:pPr>
              <a:lnSpc>
                <a:spcPct val="100000"/>
              </a:lnSpc>
            </a:pPr>
            <a:r>
              <a:rPr lang="en-US" altLang="zh-TW" sz="3600" dirty="0">
                <a:solidFill>
                  <a:srgbClr val="FF6600"/>
                </a:solidFill>
                <a:latin typeface="Aharoni" pitchFamily="2" charset="-79"/>
                <a:cs typeface="Aharoni" pitchFamily="2" charset="-79"/>
              </a:rPr>
              <a:t>Introduction to OS</a:t>
            </a:r>
          </a:p>
        </p:txBody>
      </p:sp>
      <p:sp>
        <p:nvSpPr>
          <p:cNvPr id="2" name="Rectangle 2">
            <a:extLst>
              <a:ext uri="{FF2B5EF4-FFF2-40B4-BE49-F238E27FC236}">
                <a16:creationId xmlns:a16="http://schemas.microsoft.com/office/drawing/2014/main" id="{AD4F5F4D-5CF3-1DFC-9D2F-B393BBBE064F}"/>
              </a:ext>
            </a:extLst>
          </p:cNvPr>
          <p:cNvSpPr txBox="1">
            <a:spLocks noChangeArrowheads="1"/>
          </p:cNvSpPr>
          <p:nvPr/>
        </p:nvSpPr>
        <p:spPr>
          <a:xfrm>
            <a:off x="362554" y="723436"/>
            <a:ext cx="7723187"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400" b="1" dirty="0">
                <a:highlight>
                  <a:srgbClr val="99FFCC"/>
                </a:highlight>
                <a:latin typeface="+mn-lt"/>
                <a:ea typeface="+mn-ea"/>
                <a:cs typeface="+mn-cs"/>
              </a:rPr>
              <a:t>What Operating Systems Do ?</a:t>
            </a:r>
          </a:p>
        </p:txBody>
      </p:sp>
      <p:sp>
        <p:nvSpPr>
          <p:cNvPr id="4" name="Content Placeholder 2">
            <a:extLst>
              <a:ext uri="{FF2B5EF4-FFF2-40B4-BE49-F238E27FC236}">
                <a16:creationId xmlns:a16="http://schemas.microsoft.com/office/drawing/2014/main" id="{A2E0D781-D4C9-7BD7-EDB8-6CB5578000F9}"/>
              </a:ext>
            </a:extLst>
          </p:cNvPr>
          <p:cNvSpPr txBox="1">
            <a:spLocks/>
          </p:cNvSpPr>
          <p:nvPr/>
        </p:nvSpPr>
        <p:spPr>
          <a:xfrm>
            <a:off x="881357" y="1499204"/>
            <a:ext cx="10587553" cy="3559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200" dirty="0"/>
              <a:t>Depends on the point of view</a:t>
            </a:r>
          </a:p>
          <a:p>
            <a:pPr algn="just"/>
            <a:r>
              <a:rPr lang="en-US" altLang="en-US" sz="2200" dirty="0"/>
              <a:t>Users want convenience, </a:t>
            </a:r>
            <a:r>
              <a:rPr lang="en-US" altLang="en-US" sz="2200" b="1" dirty="0">
                <a:solidFill>
                  <a:srgbClr val="3366FF"/>
                </a:solidFill>
              </a:rPr>
              <a:t>ease</a:t>
            </a:r>
            <a:r>
              <a:rPr lang="en-US" altLang="en-US" sz="2200" dirty="0">
                <a:solidFill>
                  <a:srgbClr val="3366FF"/>
                </a:solidFill>
              </a:rPr>
              <a:t> </a:t>
            </a:r>
            <a:r>
              <a:rPr lang="en-US" altLang="en-US" sz="2200" b="1" dirty="0">
                <a:solidFill>
                  <a:srgbClr val="3366FF"/>
                </a:solidFill>
              </a:rPr>
              <a:t>of</a:t>
            </a:r>
            <a:r>
              <a:rPr lang="en-US" altLang="en-US" sz="2200" dirty="0">
                <a:solidFill>
                  <a:srgbClr val="3366FF"/>
                </a:solidFill>
              </a:rPr>
              <a:t> </a:t>
            </a:r>
            <a:r>
              <a:rPr lang="en-US" altLang="en-US" sz="2200" b="1" dirty="0">
                <a:solidFill>
                  <a:srgbClr val="3366FF"/>
                </a:solidFill>
              </a:rPr>
              <a:t>use </a:t>
            </a:r>
            <a:r>
              <a:rPr lang="en-US" altLang="en-US" sz="2200" dirty="0"/>
              <a:t>and</a:t>
            </a:r>
            <a:r>
              <a:rPr lang="en-US" altLang="en-US" sz="2200" b="1" dirty="0">
                <a:solidFill>
                  <a:srgbClr val="3366FF"/>
                </a:solidFill>
              </a:rPr>
              <a:t> good performance </a:t>
            </a:r>
          </a:p>
          <a:p>
            <a:pPr lvl="1" algn="just"/>
            <a:r>
              <a:rPr lang="en-US" altLang="en-US" sz="2200" dirty="0"/>
              <a:t>Don</a:t>
            </a:r>
            <a:r>
              <a:rPr lang="ja-JP" altLang="en-US" sz="2200" dirty="0"/>
              <a:t>’</a:t>
            </a:r>
            <a:r>
              <a:rPr lang="en-US" altLang="ja-JP" sz="2200" dirty="0"/>
              <a:t>t care about </a:t>
            </a:r>
            <a:r>
              <a:rPr lang="en-US" altLang="ja-JP" sz="2200" b="1" dirty="0">
                <a:solidFill>
                  <a:srgbClr val="3366FF"/>
                </a:solidFill>
              </a:rPr>
              <a:t>resource</a:t>
            </a:r>
            <a:r>
              <a:rPr lang="en-US" altLang="ja-JP" sz="2200" dirty="0">
                <a:solidFill>
                  <a:srgbClr val="3366FF"/>
                </a:solidFill>
              </a:rPr>
              <a:t> </a:t>
            </a:r>
            <a:r>
              <a:rPr lang="en-US" altLang="ja-JP" sz="2200" b="1" dirty="0">
                <a:solidFill>
                  <a:srgbClr val="3366FF"/>
                </a:solidFill>
              </a:rPr>
              <a:t>utilization</a:t>
            </a:r>
          </a:p>
          <a:p>
            <a:pPr algn="just"/>
            <a:r>
              <a:rPr lang="en-US" altLang="en-US" sz="2200" dirty="0"/>
              <a:t>But shared computer such as </a:t>
            </a:r>
            <a:r>
              <a:rPr lang="en-US" altLang="en-US" sz="2200" b="1" dirty="0">
                <a:solidFill>
                  <a:srgbClr val="3366FF"/>
                </a:solidFill>
              </a:rPr>
              <a:t>mainframe</a:t>
            </a:r>
            <a:r>
              <a:rPr lang="en-US" altLang="en-US" sz="2200" dirty="0"/>
              <a:t> or </a:t>
            </a:r>
            <a:r>
              <a:rPr lang="en-US" altLang="en-US" sz="2200" b="1" dirty="0">
                <a:solidFill>
                  <a:srgbClr val="3366FF"/>
                </a:solidFill>
              </a:rPr>
              <a:t>minicomputer</a:t>
            </a:r>
            <a:r>
              <a:rPr lang="en-US" altLang="en-US" sz="2200" dirty="0"/>
              <a:t> must keep all users happy</a:t>
            </a:r>
          </a:p>
          <a:p>
            <a:pPr algn="just"/>
            <a:r>
              <a:rPr lang="en-US" altLang="en-US" sz="2200" dirty="0"/>
              <a:t>Users of dedicate systems such as </a:t>
            </a:r>
            <a:r>
              <a:rPr lang="en-US" altLang="en-US" sz="2200" b="1" dirty="0">
                <a:solidFill>
                  <a:srgbClr val="3366FF"/>
                </a:solidFill>
              </a:rPr>
              <a:t>workstations</a:t>
            </a:r>
            <a:r>
              <a:rPr lang="en-US" altLang="en-US" sz="2200" dirty="0"/>
              <a:t> have dedicated resources but frequently use shared resources from </a:t>
            </a:r>
            <a:r>
              <a:rPr lang="en-US" altLang="en-US" sz="2200" b="1" dirty="0">
                <a:solidFill>
                  <a:srgbClr val="3366FF"/>
                </a:solidFill>
              </a:rPr>
              <a:t>servers</a:t>
            </a:r>
          </a:p>
          <a:p>
            <a:pPr algn="just"/>
            <a:r>
              <a:rPr lang="en-US" altLang="en-US" sz="2200" dirty="0">
                <a:solidFill>
                  <a:srgbClr val="000000"/>
                </a:solidFill>
              </a:rPr>
              <a:t>Handheld computers are resource poor,  optimized for usability and battery life</a:t>
            </a:r>
          </a:p>
          <a:p>
            <a:pPr algn="just"/>
            <a:r>
              <a:rPr lang="en-US" altLang="en-US" sz="2200" dirty="0">
                <a:solidFill>
                  <a:srgbClr val="000000"/>
                </a:solidFill>
              </a:rPr>
              <a:t>Some computers have little or no user interface, such as embedded computers in devices and automobiles</a:t>
            </a:r>
          </a:p>
        </p:txBody>
      </p:sp>
    </p:spTree>
    <p:extLst>
      <p:ext uri="{BB962C8B-B14F-4D97-AF65-F5344CB8AC3E}">
        <p14:creationId xmlns:p14="http://schemas.microsoft.com/office/powerpoint/2010/main" val="2268799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2FE71-B9FF-FD22-1726-D8E6FA707721}"/>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166D70CD-C608-AC95-C2DD-1FD563479712}"/>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111086B4-220A-19A7-5490-6DECCFBED5B0}"/>
              </a:ext>
            </a:extLst>
          </p:cNvPr>
          <p:cNvSpPr>
            <a:spLocks noGrp="1" noChangeArrowheads="1"/>
          </p:cNvSpPr>
          <p:nvPr>
            <p:ph type="title"/>
          </p:nvPr>
        </p:nvSpPr>
        <p:spPr>
          <a:xfrm>
            <a:off x="2393004" y="315550"/>
            <a:ext cx="7431932" cy="1143000"/>
          </a:xfrm>
        </p:spPr>
        <p:txBody>
          <a:bodyPr>
            <a:normAutofit fontScale="90000"/>
          </a:bodyPr>
          <a:lstStyle/>
          <a:p>
            <a:pPr algn="ctr">
              <a:lnSpc>
                <a:spcPct val="100000"/>
              </a:lnSpc>
            </a:pPr>
            <a:r>
              <a:rPr lang="en-IN" sz="3600" dirty="0">
                <a:solidFill>
                  <a:srgbClr val="FF6600"/>
                </a:solidFill>
                <a:latin typeface="Aharoni" pitchFamily="2" charset="-79"/>
                <a:cs typeface="Aharoni" pitchFamily="2" charset="-79"/>
              </a:rPr>
              <a:t>Classical Problems of Synchronization</a:t>
            </a:r>
            <a:endParaRPr lang="en-US" altLang="zh-TW" sz="3600" dirty="0">
              <a:solidFill>
                <a:srgbClr val="FF6600"/>
              </a:solidFill>
              <a:latin typeface="Aharoni" pitchFamily="2" charset="-79"/>
              <a:cs typeface="Aharoni" pitchFamily="2" charset="-79"/>
            </a:endParaRPr>
          </a:p>
        </p:txBody>
      </p:sp>
      <p:sp>
        <p:nvSpPr>
          <p:cNvPr id="2" name="Rectangle 1">
            <a:extLst>
              <a:ext uri="{FF2B5EF4-FFF2-40B4-BE49-F238E27FC236}">
                <a16:creationId xmlns:a16="http://schemas.microsoft.com/office/drawing/2014/main" id="{C7484950-DA91-0B8B-B7A8-4D53C94219B9}"/>
              </a:ext>
            </a:extLst>
          </p:cNvPr>
          <p:cNvSpPr/>
          <p:nvPr/>
        </p:nvSpPr>
        <p:spPr>
          <a:xfrm>
            <a:off x="542235" y="1458550"/>
            <a:ext cx="7848600" cy="589072"/>
          </a:xfrm>
          <a:prstGeom prst="rect">
            <a:avLst/>
          </a:prstGeom>
        </p:spPr>
        <p:txBody>
          <a:bodyPr wrap="square">
            <a:spAutoFit/>
          </a:bodyPr>
          <a:lstStyle/>
          <a:p>
            <a:pPr algn="just">
              <a:lnSpc>
                <a:spcPct val="150000"/>
              </a:lnSpc>
            </a:pPr>
            <a:r>
              <a:rPr lang="en-US" sz="2400" dirty="0">
                <a:highlight>
                  <a:srgbClr val="FFFF00"/>
                </a:highlight>
              </a:rPr>
              <a:t>The Bounded-Buffer problem</a:t>
            </a:r>
            <a:endParaRPr lang="en-IN" sz="2400" dirty="0">
              <a:highlight>
                <a:srgbClr val="FFFF00"/>
              </a:highlight>
            </a:endParaRPr>
          </a:p>
        </p:txBody>
      </p:sp>
      <p:pic>
        <p:nvPicPr>
          <p:cNvPr id="4" name="Picture 3" descr="../_images/bounded_buff.png">
            <a:extLst>
              <a:ext uri="{FF2B5EF4-FFF2-40B4-BE49-F238E27FC236}">
                <a16:creationId xmlns:a16="http://schemas.microsoft.com/office/drawing/2014/main" id="{A19444BF-9EF8-CE18-B1B1-7D233B1A4B18}"/>
              </a:ext>
            </a:extLst>
          </p:cNvPr>
          <p:cNvPicPr/>
          <p:nvPr/>
        </p:nvPicPr>
        <p:blipFill>
          <a:blip r:embed="rId2" cstate="print"/>
          <a:srcRect/>
          <a:stretch>
            <a:fillRect/>
          </a:stretch>
        </p:blipFill>
        <p:spPr bwMode="auto">
          <a:xfrm>
            <a:off x="5689060" y="2047622"/>
            <a:ext cx="5257800" cy="3581400"/>
          </a:xfrm>
          <a:prstGeom prst="rect">
            <a:avLst/>
          </a:prstGeom>
          <a:noFill/>
          <a:ln w="9525">
            <a:noFill/>
            <a:miter lim="800000"/>
            <a:headEnd/>
            <a:tailEnd/>
          </a:ln>
        </p:spPr>
      </p:pic>
      <p:pic>
        <p:nvPicPr>
          <p:cNvPr id="6" name="Picture 5">
            <a:extLst>
              <a:ext uri="{FF2B5EF4-FFF2-40B4-BE49-F238E27FC236}">
                <a16:creationId xmlns:a16="http://schemas.microsoft.com/office/drawing/2014/main" id="{B0B245C2-ECE1-F0CF-40C2-15526A913EF1}"/>
              </a:ext>
            </a:extLst>
          </p:cNvPr>
          <p:cNvPicPr>
            <a:picLocks noChangeAspect="1"/>
          </p:cNvPicPr>
          <p:nvPr/>
        </p:nvPicPr>
        <p:blipFill>
          <a:blip r:embed="rId3"/>
          <a:stretch>
            <a:fillRect/>
          </a:stretch>
        </p:blipFill>
        <p:spPr>
          <a:xfrm>
            <a:off x="814116" y="2431581"/>
            <a:ext cx="4514824" cy="1819406"/>
          </a:xfrm>
          <a:prstGeom prst="rect">
            <a:avLst/>
          </a:prstGeom>
          <a:ln>
            <a:solidFill>
              <a:srgbClr val="FF6600"/>
            </a:solidFill>
          </a:ln>
        </p:spPr>
      </p:pic>
    </p:spTree>
    <p:extLst>
      <p:ext uri="{BB962C8B-B14F-4D97-AF65-F5344CB8AC3E}">
        <p14:creationId xmlns:p14="http://schemas.microsoft.com/office/powerpoint/2010/main" val="24261217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89009-BA15-6AC5-A336-4BA5699D17AA}"/>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230877FD-37CC-C80D-C433-7C64753A1AAF}"/>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2EDF7E67-D356-C5B6-DC98-F6B3C96A4448}"/>
              </a:ext>
            </a:extLst>
          </p:cNvPr>
          <p:cNvSpPr>
            <a:spLocks noGrp="1" noChangeArrowheads="1"/>
          </p:cNvSpPr>
          <p:nvPr>
            <p:ph type="title"/>
          </p:nvPr>
        </p:nvSpPr>
        <p:spPr>
          <a:xfrm>
            <a:off x="2393004" y="315550"/>
            <a:ext cx="7431932" cy="1143000"/>
          </a:xfrm>
        </p:spPr>
        <p:txBody>
          <a:bodyPr>
            <a:normAutofit fontScale="90000"/>
          </a:bodyPr>
          <a:lstStyle/>
          <a:p>
            <a:pPr algn="ctr">
              <a:lnSpc>
                <a:spcPct val="100000"/>
              </a:lnSpc>
            </a:pPr>
            <a:r>
              <a:rPr lang="en-IN" sz="3600" dirty="0">
                <a:solidFill>
                  <a:srgbClr val="FF6600"/>
                </a:solidFill>
                <a:latin typeface="Aharoni" pitchFamily="2" charset="-79"/>
                <a:cs typeface="Aharoni" pitchFamily="2" charset="-79"/>
              </a:rPr>
              <a:t>Classical Problems of Synchronization</a:t>
            </a:r>
            <a:endParaRPr lang="en-US" altLang="zh-TW" sz="3600" dirty="0">
              <a:solidFill>
                <a:srgbClr val="FF6600"/>
              </a:solidFill>
              <a:latin typeface="Aharoni" pitchFamily="2" charset="-79"/>
              <a:cs typeface="Aharoni" pitchFamily="2" charset="-79"/>
            </a:endParaRPr>
          </a:p>
        </p:txBody>
      </p:sp>
      <p:sp>
        <p:nvSpPr>
          <p:cNvPr id="2" name="Rectangle 1">
            <a:extLst>
              <a:ext uri="{FF2B5EF4-FFF2-40B4-BE49-F238E27FC236}">
                <a16:creationId xmlns:a16="http://schemas.microsoft.com/office/drawing/2014/main" id="{DDCB2509-C84E-3F5E-17AB-B1F5E2EAEE47}"/>
              </a:ext>
            </a:extLst>
          </p:cNvPr>
          <p:cNvSpPr/>
          <p:nvPr/>
        </p:nvSpPr>
        <p:spPr>
          <a:xfrm>
            <a:off x="542235" y="1458550"/>
            <a:ext cx="7848600" cy="589072"/>
          </a:xfrm>
          <a:prstGeom prst="rect">
            <a:avLst/>
          </a:prstGeom>
        </p:spPr>
        <p:txBody>
          <a:bodyPr wrap="square">
            <a:spAutoFit/>
          </a:bodyPr>
          <a:lstStyle/>
          <a:p>
            <a:pPr algn="just">
              <a:lnSpc>
                <a:spcPct val="150000"/>
              </a:lnSpc>
            </a:pPr>
            <a:r>
              <a:rPr lang="en-US" sz="2400" dirty="0">
                <a:highlight>
                  <a:srgbClr val="FFFF00"/>
                </a:highlight>
              </a:rPr>
              <a:t>The Bounded-Buffer problem</a:t>
            </a:r>
            <a:endParaRPr lang="en-IN" sz="2400" dirty="0">
              <a:highlight>
                <a:srgbClr val="FFFF00"/>
              </a:highlight>
            </a:endParaRPr>
          </a:p>
        </p:txBody>
      </p:sp>
      <p:pic>
        <p:nvPicPr>
          <p:cNvPr id="4" name="Picture 3" descr="../_images/bounded_buff.png">
            <a:extLst>
              <a:ext uri="{FF2B5EF4-FFF2-40B4-BE49-F238E27FC236}">
                <a16:creationId xmlns:a16="http://schemas.microsoft.com/office/drawing/2014/main" id="{458913BC-B2D0-D3A9-241D-6F49002D370A}"/>
              </a:ext>
            </a:extLst>
          </p:cNvPr>
          <p:cNvPicPr/>
          <p:nvPr/>
        </p:nvPicPr>
        <p:blipFill>
          <a:blip r:embed="rId2" cstate="print"/>
          <a:srcRect/>
          <a:stretch>
            <a:fillRect/>
          </a:stretch>
        </p:blipFill>
        <p:spPr bwMode="auto">
          <a:xfrm>
            <a:off x="7461113" y="1960073"/>
            <a:ext cx="4302869" cy="3351828"/>
          </a:xfrm>
          <a:prstGeom prst="rect">
            <a:avLst/>
          </a:prstGeom>
          <a:noFill/>
          <a:ln w="9525">
            <a:noFill/>
            <a:miter lim="800000"/>
            <a:headEnd/>
            <a:tailEnd/>
          </a:ln>
        </p:spPr>
      </p:pic>
      <p:sp>
        <p:nvSpPr>
          <p:cNvPr id="7" name="TextBox 6">
            <a:extLst>
              <a:ext uri="{FF2B5EF4-FFF2-40B4-BE49-F238E27FC236}">
                <a16:creationId xmlns:a16="http://schemas.microsoft.com/office/drawing/2014/main" id="{9038B396-0A0B-B030-F0FF-676D8E0D2275}"/>
              </a:ext>
            </a:extLst>
          </p:cNvPr>
          <p:cNvSpPr txBox="1"/>
          <p:nvPr/>
        </p:nvSpPr>
        <p:spPr>
          <a:xfrm>
            <a:off x="542235" y="2270456"/>
            <a:ext cx="6459608" cy="3139321"/>
          </a:xfrm>
          <a:prstGeom prst="rect">
            <a:avLst/>
          </a:prstGeom>
          <a:noFill/>
        </p:spPr>
        <p:txBody>
          <a:bodyPr wrap="square">
            <a:spAutoFit/>
          </a:bodyPr>
          <a:lstStyle/>
          <a:p>
            <a:pPr marL="342900" indent="-342900" algn="just">
              <a:buFont typeface="Arial" panose="020B0604020202020204" pitchFamily="34" charset="0"/>
              <a:buChar char="•"/>
            </a:pPr>
            <a:r>
              <a:rPr lang="en-US" sz="2200" b="0" i="0" u="none" strike="noStrike" baseline="0" dirty="0">
                <a:solidFill>
                  <a:srgbClr val="231F20"/>
                </a:solidFill>
                <a:latin typeface="Palatino-Roman"/>
              </a:rPr>
              <a:t>We assume that the pool consists of </a:t>
            </a:r>
            <a:r>
              <a:rPr lang="en-US" sz="2200" b="0" i="0" u="none" strike="noStrike" baseline="0" dirty="0">
                <a:solidFill>
                  <a:srgbClr val="231F20"/>
                </a:solidFill>
                <a:latin typeface="CMTT10"/>
              </a:rPr>
              <a:t>n </a:t>
            </a:r>
            <a:r>
              <a:rPr lang="en-US" sz="2200" b="0" i="0" u="none" strike="noStrike" baseline="0" dirty="0">
                <a:solidFill>
                  <a:srgbClr val="231F20"/>
                </a:solidFill>
                <a:latin typeface="Palatino-Roman"/>
              </a:rPr>
              <a:t>buffers, each capable of holding one item.</a:t>
            </a:r>
          </a:p>
          <a:p>
            <a:pPr marL="342900" indent="-342900" algn="just">
              <a:buFont typeface="Arial" panose="020B0604020202020204" pitchFamily="34" charset="0"/>
              <a:buChar char="•"/>
            </a:pPr>
            <a:r>
              <a:rPr lang="en-US" sz="2200" b="0" i="0" u="none" strike="noStrike" baseline="0" dirty="0">
                <a:solidFill>
                  <a:srgbClr val="231F20"/>
                </a:solidFill>
                <a:latin typeface="Palatino-Roman"/>
              </a:rPr>
              <a:t>The </a:t>
            </a:r>
            <a:r>
              <a:rPr lang="en-US" sz="2200" b="0" i="0" u="none" strike="noStrike" baseline="0" dirty="0">
                <a:solidFill>
                  <a:srgbClr val="231F20"/>
                </a:solidFill>
                <a:latin typeface="CMTT10"/>
              </a:rPr>
              <a:t>mutex </a:t>
            </a:r>
            <a:r>
              <a:rPr lang="en-US" sz="2200" b="0" i="0" u="none" strike="noStrike" baseline="0" dirty="0">
                <a:solidFill>
                  <a:srgbClr val="231F20"/>
                </a:solidFill>
                <a:latin typeface="Palatino-Roman"/>
              </a:rPr>
              <a:t>semaphore provides mutual exclusion for accesses to the buffer pool and is initialized to the value 1. </a:t>
            </a:r>
          </a:p>
          <a:p>
            <a:pPr marL="342900" indent="-342900" algn="just">
              <a:buFont typeface="Arial" panose="020B0604020202020204" pitchFamily="34" charset="0"/>
              <a:buChar char="•"/>
            </a:pPr>
            <a:r>
              <a:rPr lang="en-US" sz="2200" b="0" i="0" u="none" strike="noStrike" baseline="0" dirty="0">
                <a:solidFill>
                  <a:srgbClr val="231F20"/>
                </a:solidFill>
                <a:latin typeface="Palatino-Roman"/>
              </a:rPr>
              <a:t>The </a:t>
            </a:r>
            <a:r>
              <a:rPr lang="en-US" sz="2200" b="0" i="0" u="none" strike="noStrike" baseline="0" dirty="0">
                <a:solidFill>
                  <a:srgbClr val="231F20"/>
                </a:solidFill>
                <a:latin typeface="CMTT10"/>
              </a:rPr>
              <a:t>empty </a:t>
            </a:r>
            <a:r>
              <a:rPr lang="en-US" sz="2200" b="0" i="0" u="none" strike="noStrike" baseline="0" dirty="0">
                <a:solidFill>
                  <a:srgbClr val="231F20"/>
                </a:solidFill>
                <a:latin typeface="Palatino-Roman"/>
              </a:rPr>
              <a:t>and </a:t>
            </a:r>
            <a:r>
              <a:rPr lang="en-US" sz="2200" b="0" i="0" u="none" strike="noStrike" baseline="0" dirty="0">
                <a:solidFill>
                  <a:srgbClr val="231F20"/>
                </a:solidFill>
                <a:latin typeface="CMTT10"/>
              </a:rPr>
              <a:t>full </a:t>
            </a:r>
            <a:r>
              <a:rPr lang="en-US" sz="2200" b="0" i="0" u="none" strike="noStrike" baseline="0" dirty="0">
                <a:solidFill>
                  <a:srgbClr val="231F20"/>
                </a:solidFill>
                <a:latin typeface="Palatino-Roman"/>
              </a:rPr>
              <a:t>semaphores count the number of empty and full buffers. </a:t>
            </a:r>
          </a:p>
          <a:p>
            <a:pPr marL="342900" indent="-342900" algn="just">
              <a:buFont typeface="Arial" panose="020B0604020202020204" pitchFamily="34" charset="0"/>
              <a:buChar char="•"/>
            </a:pPr>
            <a:r>
              <a:rPr lang="en-US" sz="2200" b="0" i="0" u="none" strike="noStrike" baseline="0" dirty="0">
                <a:solidFill>
                  <a:srgbClr val="231F20"/>
                </a:solidFill>
                <a:latin typeface="Palatino-Roman"/>
              </a:rPr>
              <a:t>The semaphore </a:t>
            </a:r>
            <a:r>
              <a:rPr lang="en-US" sz="2200" b="0" i="0" u="none" strike="noStrike" baseline="0" dirty="0">
                <a:solidFill>
                  <a:srgbClr val="231F20"/>
                </a:solidFill>
                <a:latin typeface="CMTT10"/>
              </a:rPr>
              <a:t>empty </a:t>
            </a:r>
            <a:r>
              <a:rPr lang="en-US" sz="2200" b="0" i="0" u="none" strike="noStrike" baseline="0" dirty="0">
                <a:solidFill>
                  <a:srgbClr val="231F20"/>
                </a:solidFill>
                <a:latin typeface="Palatino-Roman"/>
              </a:rPr>
              <a:t>is initialized to the value </a:t>
            </a:r>
            <a:r>
              <a:rPr lang="en-US" sz="2200" b="0" i="0" u="none" strike="noStrike" baseline="0" dirty="0">
                <a:solidFill>
                  <a:srgbClr val="231F20"/>
                </a:solidFill>
                <a:latin typeface="CMTT10"/>
              </a:rPr>
              <a:t>n</a:t>
            </a:r>
            <a:r>
              <a:rPr lang="en-US" sz="2200" b="0" i="0" u="none" strike="noStrike" baseline="0" dirty="0">
                <a:solidFill>
                  <a:srgbClr val="231F20"/>
                </a:solidFill>
                <a:latin typeface="Palatino-Roman"/>
              </a:rPr>
              <a:t>; the semaphore </a:t>
            </a:r>
            <a:r>
              <a:rPr lang="en-US" sz="2200" b="0" i="0" u="none" strike="noStrike" baseline="0" dirty="0">
                <a:solidFill>
                  <a:srgbClr val="231F20"/>
                </a:solidFill>
                <a:latin typeface="CMTT10"/>
              </a:rPr>
              <a:t>full </a:t>
            </a:r>
            <a:r>
              <a:rPr lang="en-US" sz="2200" b="0" i="0" u="none" strike="noStrike" baseline="0" dirty="0">
                <a:solidFill>
                  <a:srgbClr val="231F20"/>
                </a:solidFill>
                <a:latin typeface="Palatino-Roman"/>
              </a:rPr>
              <a:t>is initialized to the value 0.</a:t>
            </a:r>
            <a:endParaRPr lang="en-IN" sz="2200" dirty="0"/>
          </a:p>
        </p:txBody>
      </p:sp>
    </p:spTree>
    <p:extLst>
      <p:ext uri="{BB962C8B-B14F-4D97-AF65-F5344CB8AC3E}">
        <p14:creationId xmlns:p14="http://schemas.microsoft.com/office/powerpoint/2010/main" val="22950286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C93B2-021C-79F8-9FD9-A7ED863E9268}"/>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6D912C9D-CCD8-63A1-FF76-8876DAA7E125}"/>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D2D92A2D-C684-EDF1-E10D-C4D295AA0D41}"/>
              </a:ext>
            </a:extLst>
          </p:cNvPr>
          <p:cNvSpPr>
            <a:spLocks noGrp="1" noChangeArrowheads="1"/>
          </p:cNvSpPr>
          <p:nvPr>
            <p:ph type="title"/>
          </p:nvPr>
        </p:nvSpPr>
        <p:spPr>
          <a:xfrm>
            <a:off x="2393004" y="315550"/>
            <a:ext cx="7431932" cy="1143000"/>
          </a:xfrm>
        </p:spPr>
        <p:txBody>
          <a:bodyPr>
            <a:normAutofit fontScale="90000"/>
          </a:bodyPr>
          <a:lstStyle/>
          <a:p>
            <a:pPr algn="ctr">
              <a:lnSpc>
                <a:spcPct val="100000"/>
              </a:lnSpc>
            </a:pPr>
            <a:r>
              <a:rPr lang="en-IN" sz="3600" dirty="0">
                <a:solidFill>
                  <a:srgbClr val="FF6600"/>
                </a:solidFill>
                <a:latin typeface="Aharoni" pitchFamily="2" charset="-79"/>
                <a:cs typeface="Aharoni" pitchFamily="2" charset="-79"/>
              </a:rPr>
              <a:t>Classical Problems of Synchronization</a:t>
            </a:r>
            <a:endParaRPr lang="en-US" altLang="zh-TW" sz="3600" dirty="0">
              <a:solidFill>
                <a:srgbClr val="FF6600"/>
              </a:solidFill>
              <a:latin typeface="Aharoni" pitchFamily="2" charset="-79"/>
              <a:cs typeface="Aharoni" pitchFamily="2" charset="-79"/>
            </a:endParaRPr>
          </a:p>
        </p:txBody>
      </p:sp>
      <p:sp>
        <p:nvSpPr>
          <p:cNvPr id="2" name="Rectangle 1">
            <a:extLst>
              <a:ext uri="{FF2B5EF4-FFF2-40B4-BE49-F238E27FC236}">
                <a16:creationId xmlns:a16="http://schemas.microsoft.com/office/drawing/2014/main" id="{C375DE7B-F425-50ED-D9A2-986688DA028F}"/>
              </a:ext>
            </a:extLst>
          </p:cNvPr>
          <p:cNvSpPr/>
          <p:nvPr/>
        </p:nvSpPr>
        <p:spPr>
          <a:xfrm>
            <a:off x="542235" y="1458550"/>
            <a:ext cx="7848600" cy="589072"/>
          </a:xfrm>
          <a:prstGeom prst="rect">
            <a:avLst/>
          </a:prstGeom>
        </p:spPr>
        <p:txBody>
          <a:bodyPr wrap="square">
            <a:spAutoFit/>
          </a:bodyPr>
          <a:lstStyle/>
          <a:p>
            <a:pPr algn="just">
              <a:lnSpc>
                <a:spcPct val="150000"/>
              </a:lnSpc>
            </a:pPr>
            <a:r>
              <a:rPr lang="en-US" sz="2400" dirty="0">
                <a:highlight>
                  <a:srgbClr val="FFFF00"/>
                </a:highlight>
              </a:rPr>
              <a:t>The Bounded-Buffer problem</a:t>
            </a:r>
            <a:endParaRPr lang="en-IN" sz="2400" dirty="0">
              <a:highlight>
                <a:srgbClr val="FFFF00"/>
              </a:highlight>
            </a:endParaRPr>
          </a:p>
        </p:txBody>
      </p:sp>
      <p:sp>
        <p:nvSpPr>
          <p:cNvPr id="5" name="Text Box 7">
            <a:extLst>
              <a:ext uri="{FF2B5EF4-FFF2-40B4-BE49-F238E27FC236}">
                <a16:creationId xmlns:a16="http://schemas.microsoft.com/office/drawing/2014/main" id="{D30DAA68-AEAE-FC60-8E6D-6C9FB867C7AB}"/>
              </a:ext>
            </a:extLst>
          </p:cNvPr>
          <p:cNvSpPr txBox="1">
            <a:spLocks noChangeArrowheads="1"/>
          </p:cNvSpPr>
          <p:nvPr/>
        </p:nvSpPr>
        <p:spPr bwMode="auto">
          <a:xfrm>
            <a:off x="688002" y="2141684"/>
            <a:ext cx="3581400" cy="388824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b="1" i="0" u="sng" strike="noStrike" cap="none" normalizeH="0" baseline="0" dirty="0">
                <a:ln>
                  <a:noFill/>
                </a:ln>
                <a:solidFill>
                  <a:schemeClr val="tx1"/>
                </a:solidFill>
                <a:effectLst/>
                <a:latin typeface="Calibri" pitchFamily="34" charset="0"/>
                <a:cs typeface="Arial" pitchFamily="34" charset="0"/>
              </a:rPr>
              <a:t>Producer process</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do {</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 * // produce an item in </a:t>
            </a:r>
            <a:r>
              <a:rPr kumimoji="0" lang="en-IN" b="0" i="0" u="none" strike="noStrike" cap="none" normalizeH="0" baseline="0" dirty="0" err="1">
                <a:ln>
                  <a:noFill/>
                </a:ln>
                <a:solidFill>
                  <a:schemeClr val="tx1"/>
                </a:solidFill>
                <a:effectLst/>
                <a:latin typeface="Calibri" pitchFamily="34" charset="0"/>
                <a:cs typeface="Arial" pitchFamily="34" charset="0"/>
              </a:rPr>
              <a:t>nextp</a:t>
            </a:r>
            <a:endParaRPr kumimoji="0" lang="en-IN" b="0" i="0" u="none" strike="noStrike" cap="none" normalizeH="0" baseline="0" dirty="0">
              <a:ln>
                <a:noFill/>
              </a:ln>
              <a:solidFill>
                <a:schemeClr val="tx1"/>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wait(empty);</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 wait(</a:t>
            </a:r>
            <a:r>
              <a:rPr kumimoji="0" lang="en-IN" b="0" i="0" u="none" strike="noStrike" cap="none" normalizeH="0" baseline="0" dirty="0" err="1">
                <a:ln>
                  <a:noFill/>
                </a:ln>
                <a:solidFill>
                  <a:schemeClr val="tx1"/>
                </a:solidFill>
                <a:effectLst/>
                <a:latin typeface="Calibri" pitchFamily="34" charset="0"/>
                <a:cs typeface="Arial" pitchFamily="34" charset="0"/>
              </a:rPr>
              <a:t>mutex</a:t>
            </a:r>
            <a:r>
              <a:rPr kumimoji="0" lang="en-IN" b="0" i="0" u="none" strike="noStrike" cap="none" normalizeH="0" baseline="0" dirty="0">
                <a:ln>
                  <a:noFill/>
                </a:ln>
                <a:solidFill>
                  <a:schemeClr val="tx1"/>
                </a:solidFill>
                <a:effectLst/>
                <a:latin typeface="Calibri" pitchFamily="34" charset="0"/>
                <a:cs typeface="Arial" pitchFamily="34" charset="0"/>
              </a:rPr>
              <a:t>);</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 // add </a:t>
            </a:r>
            <a:r>
              <a:rPr kumimoji="0" lang="en-IN" b="0" i="0" u="none" strike="noStrike" cap="none" normalizeH="0" baseline="0" dirty="0" err="1">
                <a:ln>
                  <a:noFill/>
                </a:ln>
                <a:solidFill>
                  <a:schemeClr val="tx1"/>
                </a:solidFill>
                <a:effectLst/>
                <a:latin typeface="Calibri" pitchFamily="34" charset="0"/>
                <a:cs typeface="Arial" pitchFamily="34" charset="0"/>
              </a:rPr>
              <a:t>nextp</a:t>
            </a:r>
            <a:r>
              <a:rPr kumimoji="0" lang="en-IN" b="0" i="0" u="none" strike="noStrike" cap="none" normalizeH="0" baseline="0" dirty="0">
                <a:ln>
                  <a:noFill/>
                </a:ln>
                <a:solidFill>
                  <a:schemeClr val="tx1"/>
                </a:solidFill>
                <a:effectLst/>
                <a:latin typeface="Calibri" pitchFamily="34" charset="0"/>
                <a:cs typeface="Arial" pitchFamily="34" charset="0"/>
              </a:rPr>
              <a:t> to buffer signal(</a:t>
            </a:r>
            <a:r>
              <a:rPr kumimoji="0" lang="en-IN" b="0" i="0" u="none" strike="noStrike" cap="none" normalizeH="0" baseline="0" dirty="0" err="1">
                <a:ln>
                  <a:noFill/>
                </a:ln>
                <a:solidFill>
                  <a:schemeClr val="tx1"/>
                </a:solidFill>
                <a:effectLst/>
                <a:latin typeface="Calibri" pitchFamily="34" charset="0"/>
                <a:cs typeface="Arial" pitchFamily="34" charset="0"/>
              </a:rPr>
              <a:t>mutex</a:t>
            </a:r>
            <a:r>
              <a:rPr kumimoji="0" lang="en-IN" b="0" i="0" u="none" strike="noStrike" cap="none" normalizeH="0" baseline="0" dirty="0">
                <a:ln>
                  <a:noFill/>
                </a:ln>
                <a:solidFill>
                  <a:schemeClr val="tx1"/>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signal(full); </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}while (TRUE): </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 name="Text Box 8">
            <a:extLst>
              <a:ext uri="{FF2B5EF4-FFF2-40B4-BE49-F238E27FC236}">
                <a16:creationId xmlns:a16="http://schemas.microsoft.com/office/drawing/2014/main" id="{005436B1-37F9-3BDF-C545-08CA309EF5F3}"/>
              </a:ext>
            </a:extLst>
          </p:cNvPr>
          <p:cNvSpPr txBox="1">
            <a:spLocks noChangeArrowheads="1"/>
          </p:cNvSpPr>
          <p:nvPr/>
        </p:nvSpPr>
        <p:spPr bwMode="auto">
          <a:xfrm>
            <a:off x="4506985" y="2141684"/>
            <a:ext cx="3276600" cy="387181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b="1" i="0" u="sng" strike="noStrike" cap="none" normalizeH="0" baseline="0" dirty="0">
                <a:ln>
                  <a:noFill/>
                </a:ln>
                <a:solidFill>
                  <a:schemeClr val="tx1"/>
                </a:solidFill>
                <a:effectLst/>
                <a:latin typeface="Calibri" pitchFamily="34" charset="0"/>
                <a:cs typeface="Arial" pitchFamily="34" charset="0"/>
              </a:rPr>
              <a:t>Consumer process</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do { </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wait(full); </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wait(</a:t>
            </a:r>
            <a:r>
              <a:rPr kumimoji="0" lang="en-IN" b="0" i="0" u="none" strike="noStrike" cap="none" normalizeH="0" baseline="0" dirty="0" err="1">
                <a:ln>
                  <a:noFill/>
                </a:ln>
                <a:solidFill>
                  <a:schemeClr val="tx1"/>
                </a:solidFill>
                <a:effectLst/>
                <a:latin typeface="Calibri" pitchFamily="34" charset="0"/>
                <a:cs typeface="Arial" pitchFamily="34" charset="0"/>
              </a:rPr>
              <a:t>mutex</a:t>
            </a:r>
            <a:r>
              <a:rPr kumimoji="0" lang="en-IN" b="0" i="0" u="none" strike="noStrike" cap="none" normalizeH="0" baseline="0" dirty="0">
                <a:ln>
                  <a:noFill/>
                </a:ln>
                <a:solidFill>
                  <a:schemeClr val="tx1"/>
                </a:solidFill>
                <a:effectLst/>
                <a:latin typeface="Calibri" pitchFamily="34" charset="0"/>
                <a:cs typeface="Arial" pitchFamily="34" charset="0"/>
              </a:rPr>
              <a:t>);</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 // remove an item from buffer to </a:t>
            </a:r>
            <a:r>
              <a:rPr kumimoji="0" lang="en-IN" b="0" i="0" u="none" strike="noStrike" cap="none" normalizeH="0" baseline="0" dirty="0" err="1">
                <a:ln>
                  <a:noFill/>
                </a:ln>
                <a:solidFill>
                  <a:schemeClr val="tx1"/>
                </a:solidFill>
                <a:effectLst/>
                <a:latin typeface="Calibri" pitchFamily="34" charset="0"/>
                <a:cs typeface="Arial" pitchFamily="34" charset="0"/>
              </a:rPr>
              <a:t>nextc</a:t>
            </a:r>
            <a:r>
              <a:rPr kumimoji="0" lang="en-IN" b="0" i="0" u="none" strike="noStrike" cap="none" normalizeH="0" baseline="0" dirty="0">
                <a:ln>
                  <a:noFill/>
                </a:ln>
                <a:solidFill>
                  <a:schemeClr val="tx1"/>
                </a:solidFill>
                <a:effectLst/>
                <a:latin typeface="Calibri" pitchFamily="34" charset="0"/>
                <a:cs typeface="Arial" pitchFamily="34" charset="0"/>
              </a:rPr>
              <a:t> signal(</a:t>
            </a:r>
            <a:r>
              <a:rPr kumimoji="0" lang="en-IN" b="0" i="0" u="none" strike="noStrike" cap="none" normalizeH="0" baseline="0" dirty="0" err="1">
                <a:ln>
                  <a:noFill/>
                </a:ln>
                <a:solidFill>
                  <a:schemeClr val="tx1"/>
                </a:solidFill>
                <a:effectLst/>
                <a:latin typeface="Calibri" pitchFamily="34" charset="0"/>
                <a:cs typeface="Arial" pitchFamily="34" charset="0"/>
              </a:rPr>
              <a:t>mutex</a:t>
            </a:r>
            <a:r>
              <a:rPr kumimoji="0" lang="en-IN" b="0" i="0" u="none" strike="noStrike" cap="none" normalizeH="0" baseline="0" dirty="0">
                <a:ln>
                  <a:noFill/>
                </a:ln>
                <a:solidFill>
                  <a:schemeClr val="tx1"/>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signal(empty);</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 // consume the item in </a:t>
            </a:r>
            <a:r>
              <a:rPr kumimoji="0" lang="en-IN" b="0" i="0" u="none" strike="noStrike" cap="none" normalizeH="0" baseline="0" dirty="0" err="1">
                <a:ln>
                  <a:noFill/>
                </a:ln>
                <a:solidFill>
                  <a:schemeClr val="tx1"/>
                </a:solidFill>
                <a:effectLst/>
                <a:latin typeface="Calibri" pitchFamily="34" charset="0"/>
                <a:cs typeface="Arial" pitchFamily="34" charset="0"/>
              </a:rPr>
              <a:t>nextc</a:t>
            </a:r>
            <a:r>
              <a:rPr kumimoji="0" lang="en-IN" b="0" i="0" u="none" strike="noStrike" cap="none" normalizeH="0" baseline="0" dirty="0">
                <a:ln>
                  <a:noFill/>
                </a:ln>
                <a:solidFill>
                  <a:schemeClr val="tx1"/>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 while (TRUE);</a:t>
            </a:r>
            <a:endParaRPr kumimoji="0" lang="en-US" sz="3200" b="0" i="0" u="none" strike="noStrike" cap="none" normalizeH="0" baseline="0" dirty="0">
              <a:ln>
                <a:noFill/>
              </a:ln>
              <a:solidFill>
                <a:schemeClr val="tx1"/>
              </a:solidFill>
              <a:effectLst/>
              <a:latin typeface="Arial" pitchFamily="34" charset="0"/>
              <a:cs typeface="Arial" pitchFamily="34" charset="0"/>
            </a:endParaRPr>
          </a:p>
        </p:txBody>
      </p:sp>
      <p:sp>
        <p:nvSpPr>
          <p:cNvPr id="9" name="TextBox 8">
            <a:extLst>
              <a:ext uri="{FF2B5EF4-FFF2-40B4-BE49-F238E27FC236}">
                <a16:creationId xmlns:a16="http://schemas.microsoft.com/office/drawing/2014/main" id="{C3902C3F-0C15-5630-DCA4-BA805B805E6B}"/>
              </a:ext>
            </a:extLst>
          </p:cNvPr>
          <p:cNvSpPr txBox="1"/>
          <p:nvPr/>
        </p:nvSpPr>
        <p:spPr>
          <a:xfrm>
            <a:off x="8212576" y="2413337"/>
            <a:ext cx="3411977" cy="2462213"/>
          </a:xfrm>
          <a:prstGeom prst="rect">
            <a:avLst/>
          </a:prstGeom>
          <a:noFill/>
        </p:spPr>
        <p:txBody>
          <a:bodyPr wrap="square">
            <a:spAutoFit/>
          </a:bodyPr>
          <a:lstStyle/>
          <a:p>
            <a:pPr algn="just"/>
            <a:r>
              <a:rPr lang="en-US" sz="2200" b="0" i="0" u="none" strike="noStrike" baseline="0" dirty="0">
                <a:solidFill>
                  <a:srgbClr val="231F20"/>
                </a:solidFill>
                <a:latin typeface="Palatino-Roman"/>
              </a:rPr>
              <a:t>We can interpret this code as the producer producing full buffers for the consumer or as the consumer producing empty </a:t>
            </a:r>
            <a:r>
              <a:rPr lang="en-IN" sz="2200" b="0" i="0" u="none" strike="noStrike" baseline="0" dirty="0">
                <a:solidFill>
                  <a:srgbClr val="231F20"/>
                </a:solidFill>
                <a:latin typeface="Palatino-Roman"/>
              </a:rPr>
              <a:t>buffers for the producer.</a:t>
            </a:r>
            <a:endParaRPr lang="en-IN" sz="2200" dirty="0"/>
          </a:p>
        </p:txBody>
      </p:sp>
    </p:spTree>
    <p:extLst>
      <p:ext uri="{BB962C8B-B14F-4D97-AF65-F5344CB8AC3E}">
        <p14:creationId xmlns:p14="http://schemas.microsoft.com/office/powerpoint/2010/main" val="376231211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1DBB3-FCC9-D469-AD0C-2D43F038CE31}"/>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221C729B-95C4-C26D-6FBC-39C475C80302}"/>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98A23DFD-9B23-E3F2-D171-0B67E43532A7}"/>
              </a:ext>
            </a:extLst>
          </p:cNvPr>
          <p:cNvSpPr>
            <a:spLocks noGrp="1" noChangeArrowheads="1"/>
          </p:cNvSpPr>
          <p:nvPr>
            <p:ph type="title"/>
          </p:nvPr>
        </p:nvSpPr>
        <p:spPr>
          <a:xfrm>
            <a:off x="2393004" y="315550"/>
            <a:ext cx="7431932" cy="1143000"/>
          </a:xfrm>
        </p:spPr>
        <p:txBody>
          <a:bodyPr>
            <a:normAutofit fontScale="90000"/>
          </a:bodyPr>
          <a:lstStyle/>
          <a:p>
            <a:pPr algn="ctr">
              <a:lnSpc>
                <a:spcPct val="100000"/>
              </a:lnSpc>
            </a:pPr>
            <a:r>
              <a:rPr lang="en-IN" sz="3600" dirty="0">
                <a:solidFill>
                  <a:srgbClr val="FF6600"/>
                </a:solidFill>
                <a:latin typeface="Aharoni" pitchFamily="2" charset="-79"/>
                <a:cs typeface="Aharoni" pitchFamily="2" charset="-79"/>
              </a:rPr>
              <a:t>Classical Problems of Synchronization</a:t>
            </a:r>
            <a:endParaRPr lang="en-US" altLang="zh-TW" sz="3600" dirty="0">
              <a:solidFill>
                <a:srgbClr val="FF6600"/>
              </a:solidFill>
              <a:latin typeface="Aharoni" pitchFamily="2" charset="-79"/>
              <a:cs typeface="Aharoni" pitchFamily="2" charset="-79"/>
            </a:endParaRPr>
          </a:p>
        </p:txBody>
      </p:sp>
      <p:sp>
        <p:nvSpPr>
          <p:cNvPr id="2" name="Rectangle 1">
            <a:extLst>
              <a:ext uri="{FF2B5EF4-FFF2-40B4-BE49-F238E27FC236}">
                <a16:creationId xmlns:a16="http://schemas.microsoft.com/office/drawing/2014/main" id="{521FA7CB-0C45-CD57-A383-4339AA0ED1F9}"/>
              </a:ext>
            </a:extLst>
          </p:cNvPr>
          <p:cNvSpPr/>
          <p:nvPr/>
        </p:nvSpPr>
        <p:spPr>
          <a:xfrm>
            <a:off x="503324" y="1069443"/>
            <a:ext cx="3981127" cy="589072"/>
          </a:xfrm>
          <a:prstGeom prst="rect">
            <a:avLst/>
          </a:prstGeom>
        </p:spPr>
        <p:txBody>
          <a:bodyPr wrap="square">
            <a:spAutoFit/>
          </a:bodyPr>
          <a:lstStyle/>
          <a:p>
            <a:pPr algn="just">
              <a:lnSpc>
                <a:spcPct val="150000"/>
              </a:lnSpc>
            </a:pPr>
            <a:r>
              <a:rPr lang="en-US" sz="2400" dirty="0">
                <a:highlight>
                  <a:srgbClr val="FFFF00"/>
                </a:highlight>
              </a:rPr>
              <a:t>The Reader’s-Writer’s problem</a:t>
            </a:r>
            <a:endParaRPr lang="en-IN" sz="2400" dirty="0">
              <a:highlight>
                <a:srgbClr val="FFFF00"/>
              </a:highlight>
            </a:endParaRPr>
          </a:p>
        </p:txBody>
      </p:sp>
      <p:sp>
        <p:nvSpPr>
          <p:cNvPr id="6" name="TextBox 5">
            <a:extLst>
              <a:ext uri="{FF2B5EF4-FFF2-40B4-BE49-F238E27FC236}">
                <a16:creationId xmlns:a16="http://schemas.microsoft.com/office/drawing/2014/main" id="{B31BE4D4-A8E4-F353-94A1-870B2EEC50A8}"/>
              </a:ext>
            </a:extLst>
          </p:cNvPr>
          <p:cNvSpPr txBox="1"/>
          <p:nvPr/>
        </p:nvSpPr>
        <p:spPr>
          <a:xfrm>
            <a:off x="761808" y="1762926"/>
            <a:ext cx="10950293" cy="4467057"/>
          </a:xfrm>
          <a:prstGeom prst="rect">
            <a:avLst/>
          </a:prstGeom>
          <a:noFill/>
        </p:spPr>
        <p:txBody>
          <a:bodyPr wrap="square">
            <a:spAutoFit/>
          </a:bodyPr>
          <a:lstStyle/>
          <a:p>
            <a:pPr marL="342900" indent="-342900" algn="l">
              <a:lnSpc>
                <a:spcPct val="150000"/>
              </a:lnSpc>
              <a:buFont typeface="Arial" panose="020B0604020202020204" pitchFamily="34" charset="0"/>
              <a:buChar char="•"/>
            </a:pPr>
            <a:r>
              <a:rPr lang="en-US" sz="2400" b="0" i="0" u="none" strike="noStrike" baseline="0" dirty="0">
                <a:solidFill>
                  <a:srgbClr val="231F20"/>
                </a:solidFill>
              </a:rPr>
              <a:t>Suppose that a database is to be shared among several concurrent processes.</a:t>
            </a:r>
            <a:endParaRPr lang="en-US" sz="2400" dirty="0">
              <a:solidFill>
                <a:srgbClr val="231F20"/>
              </a:solidFill>
            </a:endParaRPr>
          </a:p>
          <a:p>
            <a:pPr marL="342900" indent="-342900" algn="l">
              <a:lnSpc>
                <a:spcPct val="150000"/>
              </a:lnSpc>
              <a:buFont typeface="Arial" panose="020B0604020202020204" pitchFamily="34" charset="0"/>
              <a:buChar char="•"/>
            </a:pPr>
            <a:r>
              <a:rPr lang="en-US" sz="2400" b="0" i="0" u="none" strike="noStrike" baseline="0" dirty="0">
                <a:solidFill>
                  <a:srgbClr val="231F20"/>
                </a:solidFill>
              </a:rPr>
              <a:t>Some of these processes may want only to read the database, whereas others may want to update (that is, to read and write) the database. </a:t>
            </a:r>
          </a:p>
          <a:p>
            <a:pPr marL="342900" indent="-342900" algn="l">
              <a:lnSpc>
                <a:spcPct val="150000"/>
              </a:lnSpc>
              <a:buFont typeface="Arial" panose="020B0604020202020204" pitchFamily="34" charset="0"/>
              <a:buChar char="•"/>
            </a:pPr>
            <a:r>
              <a:rPr lang="en-US" sz="2400" b="0" i="0" u="none" strike="noStrike" baseline="0" dirty="0">
                <a:solidFill>
                  <a:srgbClr val="231F20"/>
                </a:solidFill>
              </a:rPr>
              <a:t>We distinguish between these two types of processes by referring to the former as </a:t>
            </a:r>
            <a:r>
              <a:rPr lang="en-US" sz="2400" b="1" i="1" u="none" strike="noStrike" baseline="0" dirty="0">
                <a:solidFill>
                  <a:srgbClr val="231F20"/>
                </a:solidFill>
              </a:rPr>
              <a:t>readers </a:t>
            </a:r>
            <a:r>
              <a:rPr lang="en-US" sz="2400" b="0" i="0" u="none" strike="noStrike" baseline="0" dirty="0">
                <a:solidFill>
                  <a:srgbClr val="231F20"/>
                </a:solidFill>
              </a:rPr>
              <a:t>and to the latter as </a:t>
            </a:r>
            <a:r>
              <a:rPr lang="en-US" sz="2400" b="1" i="1" u="none" strike="noStrike" baseline="0" dirty="0">
                <a:solidFill>
                  <a:srgbClr val="231F20"/>
                </a:solidFill>
              </a:rPr>
              <a:t>writers</a:t>
            </a:r>
            <a:r>
              <a:rPr lang="en-US" sz="2400" b="0" i="0" u="none" strike="noStrike" baseline="0" dirty="0">
                <a:solidFill>
                  <a:srgbClr val="231F20"/>
                </a:solidFill>
              </a:rPr>
              <a:t>. </a:t>
            </a:r>
          </a:p>
          <a:p>
            <a:pPr marL="342900" indent="-342900" algn="l">
              <a:lnSpc>
                <a:spcPct val="150000"/>
              </a:lnSpc>
              <a:buFont typeface="Arial" panose="020B0604020202020204" pitchFamily="34" charset="0"/>
              <a:buChar char="•"/>
            </a:pPr>
            <a:r>
              <a:rPr lang="en-US" sz="2400" b="0" i="0" u="none" strike="noStrike" baseline="0" dirty="0">
                <a:solidFill>
                  <a:srgbClr val="231F20"/>
                </a:solidFill>
              </a:rPr>
              <a:t>If two readers access the shared data simultaneously, no adverse effects will result. </a:t>
            </a:r>
          </a:p>
          <a:p>
            <a:pPr marL="342900" indent="-342900" algn="l">
              <a:lnSpc>
                <a:spcPct val="150000"/>
              </a:lnSpc>
              <a:buFont typeface="Arial" panose="020B0604020202020204" pitchFamily="34" charset="0"/>
              <a:buChar char="•"/>
            </a:pPr>
            <a:r>
              <a:rPr lang="en-US" sz="2400" b="0" i="0" u="none" strike="noStrike" baseline="0" dirty="0">
                <a:solidFill>
                  <a:srgbClr val="231F20"/>
                </a:solidFill>
              </a:rPr>
              <a:t>However, if a writer and some other process (either a reader or a writer) access the database simultaneously, </a:t>
            </a:r>
            <a:r>
              <a:rPr lang="en-IN" sz="2400" b="0" i="0" u="none" strike="noStrike" baseline="0" dirty="0">
                <a:solidFill>
                  <a:srgbClr val="231F20"/>
                </a:solidFill>
              </a:rPr>
              <a:t>chaos may ensue.</a:t>
            </a:r>
            <a:endParaRPr lang="en-IN" sz="2400" dirty="0"/>
          </a:p>
        </p:txBody>
      </p:sp>
    </p:spTree>
    <p:extLst>
      <p:ext uri="{BB962C8B-B14F-4D97-AF65-F5344CB8AC3E}">
        <p14:creationId xmlns:p14="http://schemas.microsoft.com/office/powerpoint/2010/main" val="3992712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073EA-F960-0F8D-C7C0-AED2555562ED}"/>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C6241477-B1DB-3BA0-7DA4-62D4F82CD55F}"/>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A92620F0-456D-E320-83A4-A6965B087D6B}"/>
              </a:ext>
            </a:extLst>
          </p:cNvPr>
          <p:cNvSpPr>
            <a:spLocks noGrp="1" noChangeArrowheads="1"/>
          </p:cNvSpPr>
          <p:nvPr>
            <p:ph type="title"/>
          </p:nvPr>
        </p:nvSpPr>
        <p:spPr>
          <a:xfrm>
            <a:off x="2393004" y="315550"/>
            <a:ext cx="7431932" cy="1143000"/>
          </a:xfrm>
        </p:spPr>
        <p:txBody>
          <a:bodyPr>
            <a:normAutofit fontScale="90000"/>
          </a:bodyPr>
          <a:lstStyle/>
          <a:p>
            <a:pPr algn="ctr">
              <a:lnSpc>
                <a:spcPct val="100000"/>
              </a:lnSpc>
            </a:pPr>
            <a:r>
              <a:rPr lang="en-IN" sz="3600" dirty="0">
                <a:solidFill>
                  <a:srgbClr val="FF6600"/>
                </a:solidFill>
                <a:latin typeface="Aharoni" pitchFamily="2" charset="-79"/>
                <a:cs typeface="Aharoni" pitchFamily="2" charset="-79"/>
              </a:rPr>
              <a:t>Classical Problems of Synchronization</a:t>
            </a:r>
            <a:endParaRPr lang="en-US" altLang="zh-TW" sz="3600" dirty="0">
              <a:solidFill>
                <a:srgbClr val="FF6600"/>
              </a:solidFill>
              <a:latin typeface="Aharoni" pitchFamily="2" charset="-79"/>
              <a:cs typeface="Aharoni" pitchFamily="2" charset="-79"/>
            </a:endParaRPr>
          </a:p>
        </p:txBody>
      </p:sp>
      <p:sp>
        <p:nvSpPr>
          <p:cNvPr id="2" name="Rectangle 1">
            <a:extLst>
              <a:ext uri="{FF2B5EF4-FFF2-40B4-BE49-F238E27FC236}">
                <a16:creationId xmlns:a16="http://schemas.microsoft.com/office/drawing/2014/main" id="{528E9AE8-C41C-CF33-1DFC-2A5DC4379858}"/>
              </a:ext>
            </a:extLst>
          </p:cNvPr>
          <p:cNvSpPr/>
          <p:nvPr/>
        </p:nvSpPr>
        <p:spPr>
          <a:xfrm>
            <a:off x="503324" y="1069443"/>
            <a:ext cx="3981127" cy="589072"/>
          </a:xfrm>
          <a:prstGeom prst="rect">
            <a:avLst/>
          </a:prstGeom>
        </p:spPr>
        <p:txBody>
          <a:bodyPr wrap="square">
            <a:spAutoFit/>
          </a:bodyPr>
          <a:lstStyle/>
          <a:p>
            <a:pPr algn="just">
              <a:lnSpc>
                <a:spcPct val="150000"/>
              </a:lnSpc>
            </a:pPr>
            <a:r>
              <a:rPr lang="en-US" sz="2400" dirty="0">
                <a:highlight>
                  <a:srgbClr val="FFFF00"/>
                </a:highlight>
              </a:rPr>
              <a:t>The Reader’s-Writer’s problem</a:t>
            </a:r>
            <a:endParaRPr lang="en-IN" sz="2400" dirty="0">
              <a:highlight>
                <a:srgbClr val="FFFF00"/>
              </a:highlight>
            </a:endParaRPr>
          </a:p>
        </p:txBody>
      </p:sp>
      <p:sp>
        <p:nvSpPr>
          <p:cNvPr id="5" name="TextBox 4">
            <a:extLst>
              <a:ext uri="{FF2B5EF4-FFF2-40B4-BE49-F238E27FC236}">
                <a16:creationId xmlns:a16="http://schemas.microsoft.com/office/drawing/2014/main" id="{8C723B43-685E-9BE7-AB20-C076D48825FC}"/>
              </a:ext>
            </a:extLst>
          </p:cNvPr>
          <p:cNvSpPr txBox="1"/>
          <p:nvPr/>
        </p:nvSpPr>
        <p:spPr>
          <a:xfrm>
            <a:off x="673640" y="2094637"/>
            <a:ext cx="10701618" cy="1697068"/>
          </a:xfrm>
          <a:prstGeom prst="rect">
            <a:avLst/>
          </a:prstGeom>
          <a:noFill/>
        </p:spPr>
        <p:txBody>
          <a:bodyPr wrap="square">
            <a:spAutoFit/>
          </a:bodyPr>
          <a:lstStyle/>
          <a:p>
            <a:pPr marL="342900" indent="-342900" algn="l">
              <a:lnSpc>
                <a:spcPct val="150000"/>
              </a:lnSpc>
              <a:buFont typeface="Arial" panose="020B0604020202020204" pitchFamily="34" charset="0"/>
              <a:buChar char="•"/>
            </a:pPr>
            <a:r>
              <a:rPr lang="en-US" sz="2400" dirty="0">
                <a:solidFill>
                  <a:srgbClr val="231F20"/>
                </a:solidFill>
              </a:rPr>
              <a:t>To ensure that these difficulties do not arise, we require that the writers have exclusive access to the shared database while writing to the database. </a:t>
            </a:r>
          </a:p>
          <a:p>
            <a:pPr marL="342900" indent="-342900" algn="l">
              <a:lnSpc>
                <a:spcPct val="150000"/>
              </a:lnSpc>
              <a:buFont typeface="Arial" panose="020B0604020202020204" pitchFamily="34" charset="0"/>
              <a:buChar char="•"/>
            </a:pPr>
            <a:r>
              <a:rPr lang="en-US" sz="2400" dirty="0">
                <a:solidFill>
                  <a:srgbClr val="231F20"/>
                </a:solidFill>
              </a:rPr>
              <a:t>This synchronization problem is referred to as the </a:t>
            </a:r>
            <a:r>
              <a:rPr lang="en-US" sz="2400" dirty="0">
                <a:solidFill>
                  <a:srgbClr val="0000FF"/>
                </a:solidFill>
              </a:rPr>
              <a:t>readers–writer problem.</a:t>
            </a:r>
            <a:endParaRPr lang="en-IN" sz="2400" dirty="0">
              <a:solidFill>
                <a:srgbClr val="0000FF"/>
              </a:solidFill>
            </a:endParaRPr>
          </a:p>
        </p:txBody>
      </p:sp>
    </p:spTree>
    <p:extLst>
      <p:ext uri="{BB962C8B-B14F-4D97-AF65-F5344CB8AC3E}">
        <p14:creationId xmlns:p14="http://schemas.microsoft.com/office/powerpoint/2010/main" val="5141677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5317A-49B2-2EBA-43E7-89808E922A3C}"/>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3B78AF44-5EF9-B795-2828-6E67F0F34434}"/>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B0F6A845-AC66-1151-7698-FBC510E78DEB}"/>
              </a:ext>
            </a:extLst>
          </p:cNvPr>
          <p:cNvSpPr>
            <a:spLocks noGrp="1" noChangeArrowheads="1"/>
          </p:cNvSpPr>
          <p:nvPr>
            <p:ph type="title"/>
          </p:nvPr>
        </p:nvSpPr>
        <p:spPr>
          <a:xfrm>
            <a:off x="2393004" y="315550"/>
            <a:ext cx="7431932" cy="1143000"/>
          </a:xfrm>
        </p:spPr>
        <p:txBody>
          <a:bodyPr>
            <a:normAutofit fontScale="90000"/>
          </a:bodyPr>
          <a:lstStyle/>
          <a:p>
            <a:pPr algn="ctr">
              <a:lnSpc>
                <a:spcPct val="100000"/>
              </a:lnSpc>
            </a:pPr>
            <a:r>
              <a:rPr lang="en-IN" sz="3600" dirty="0">
                <a:solidFill>
                  <a:srgbClr val="FF6600"/>
                </a:solidFill>
                <a:latin typeface="Aharoni" pitchFamily="2" charset="-79"/>
                <a:cs typeface="Aharoni" pitchFamily="2" charset="-79"/>
              </a:rPr>
              <a:t>Classical Problems of Synchronization</a:t>
            </a:r>
            <a:endParaRPr lang="en-US" altLang="zh-TW" sz="3600" dirty="0">
              <a:solidFill>
                <a:srgbClr val="FF6600"/>
              </a:solidFill>
              <a:latin typeface="Aharoni" pitchFamily="2" charset="-79"/>
              <a:cs typeface="Aharoni" pitchFamily="2" charset="-79"/>
            </a:endParaRPr>
          </a:p>
        </p:txBody>
      </p:sp>
      <p:sp>
        <p:nvSpPr>
          <p:cNvPr id="2" name="Rectangle 1">
            <a:extLst>
              <a:ext uri="{FF2B5EF4-FFF2-40B4-BE49-F238E27FC236}">
                <a16:creationId xmlns:a16="http://schemas.microsoft.com/office/drawing/2014/main" id="{7D8F2AAF-2121-018A-0FCA-6F9712AB73F5}"/>
              </a:ext>
            </a:extLst>
          </p:cNvPr>
          <p:cNvSpPr/>
          <p:nvPr/>
        </p:nvSpPr>
        <p:spPr>
          <a:xfrm>
            <a:off x="503324" y="1069443"/>
            <a:ext cx="3981127" cy="589072"/>
          </a:xfrm>
          <a:prstGeom prst="rect">
            <a:avLst/>
          </a:prstGeom>
        </p:spPr>
        <p:txBody>
          <a:bodyPr wrap="square">
            <a:spAutoFit/>
          </a:bodyPr>
          <a:lstStyle/>
          <a:p>
            <a:pPr algn="just">
              <a:lnSpc>
                <a:spcPct val="150000"/>
              </a:lnSpc>
            </a:pPr>
            <a:r>
              <a:rPr lang="en-US" sz="2400" dirty="0">
                <a:highlight>
                  <a:srgbClr val="FFFF00"/>
                </a:highlight>
              </a:rPr>
              <a:t>The Reader’s-Writer’s problem</a:t>
            </a:r>
            <a:endParaRPr lang="en-IN" sz="2400" dirty="0">
              <a:highlight>
                <a:srgbClr val="FFFF00"/>
              </a:highlight>
            </a:endParaRPr>
          </a:p>
        </p:txBody>
      </p:sp>
      <p:sp>
        <p:nvSpPr>
          <p:cNvPr id="6" name="TextBox 5">
            <a:extLst>
              <a:ext uri="{FF2B5EF4-FFF2-40B4-BE49-F238E27FC236}">
                <a16:creationId xmlns:a16="http://schemas.microsoft.com/office/drawing/2014/main" id="{A60A2CB0-A80C-A8D9-A476-E23668D2B4DD}"/>
              </a:ext>
            </a:extLst>
          </p:cNvPr>
          <p:cNvSpPr txBox="1"/>
          <p:nvPr/>
        </p:nvSpPr>
        <p:spPr>
          <a:xfrm>
            <a:off x="780644" y="1782611"/>
            <a:ext cx="10594614" cy="3359061"/>
          </a:xfrm>
          <a:prstGeom prst="rect">
            <a:avLst/>
          </a:prstGeom>
          <a:noFill/>
        </p:spPr>
        <p:txBody>
          <a:bodyPr wrap="square">
            <a:spAutoFit/>
          </a:bodyPr>
          <a:lstStyle/>
          <a:p>
            <a:pPr marL="342900" indent="-342900" algn="l">
              <a:lnSpc>
                <a:spcPct val="150000"/>
              </a:lnSpc>
              <a:buFont typeface="Arial" panose="020B0604020202020204" pitchFamily="34" charset="0"/>
              <a:buChar char="•"/>
            </a:pPr>
            <a:r>
              <a:rPr lang="en-US" sz="2400" dirty="0">
                <a:solidFill>
                  <a:srgbClr val="231F20"/>
                </a:solidFill>
              </a:rPr>
              <a:t>The reader–writers problem has several variations, all involving priorities. </a:t>
            </a:r>
          </a:p>
          <a:p>
            <a:pPr marL="342900" indent="-342900" algn="l">
              <a:lnSpc>
                <a:spcPct val="150000"/>
              </a:lnSpc>
              <a:buFont typeface="Arial" panose="020B0604020202020204" pitchFamily="34" charset="0"/>
              <a:buChar char="•"/>
            </a:pPr>
            <a:r>
              <a:rPr lang="en-US" sz="2400" dirty="0">
                <a:solidFill>
                  <a:srgbClr val="231F20"/>
                </a:solidFill>
              </a:rPr>
              <a:t>The simplest one, referred to as the </a:t>
            </a:r>
            <a:r>
              <a:rPr lang="en-US" sz="2400" dirty="0">
                <a:solidFill>
                  <a:srgbClr val="0000FF"/>
                </a:solidFill>
              </a:rPr>
              <a:t>first readers–writers </a:t>
            </a:r>
            <a:r>
              <a:rPr lang="en-US" sz="2400" dirty="0">
                <a:solidFill>
                  <a:srgbClr val="231F20"/>
                </a:solidFill>
              </a:rPr>
              <a:t>problem, requires that no reader be kept waiting unless a writer has already obtained permission to use the shared object. </a:t>
            </a:r>
          </a:p>
          <a:p>
            <a:pPr marL="342900" indent="-342900" algn="l">
              <a:lnSpc>
                <a:spcPct val="150000"/>
              </a:lnSpc>
              <a:buFont typeface="Arial" panose="020B0604020202020204" pitchFamily="34" charset="0"/>
              <a:buChar char="•"/>
            </a:pPr>
            <a:r>
              <a:rPr lang="en-US" sz="2400" dirty="0">
                <a:solidFill>
                  <a:srgbClr val="231F20"/>
                </a:solidFill>
              </a:rPr>
              <a:t>In other words, no reader should wait for other readers to finish simply because a writer is waiting. </a:t>
            </a:r>
          </a:p>
        </p:txBody>
      </p:sp>
    </p:spTree>
    <p:extLst>
      <p:ext uri="{BB962C8B-B14F-4D97-AF65-F5344CB8AC3E}">
        <p14:creationId xmlns:p14="http://schemas.microsoft.com/office/powerpoint/2010/main" val="27076741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E7F4E-30F9-3667-668D-7E0CF08D7818}"/>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846FB9BF-AB9A-E71A-F989-28C1F18F8518}"/>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7846FCE6-9AD0-A93C-D3E2-607FBA67C0C2}"/>
              </a:ext>
            </a:extLst>
          </p:cNvPr>
          <p:cNvSpPr>
            <a:spLocks noGrp="1" noChangeArrowheads="1"/>
          </p:cNvSpPr>
          <p:nvPr>
            <p:ph type="title"/>
          </p:nvPr>
        </p:nvSpPr>
        <p:spPr>
          <a:xfrm>
            <a:off x="2393004" y="315550"/>
            <a:ext cx="7431932" cy="1143000"/>
          </a:xfrm>
        </p:spPr>
        <p:txBody>
          <a:bodyPr>
            <a:normAutofit fontScale="90000"/>
          </a:bodyPr>
          <a:lstStyle/>
          <a:p>
            <a:pPr algn="ctr">
              <a:lnSpc>
                <a:spcPct val="100000"/>
              </a:lnSpc>
            </a:pPr>
            <a:r>
              <a:rPr lang="en-IN" sz="3600" dirty="0">
                <a:solidFill>
                  <a:srgbClr val="FF6600"/>
                </a:solidFill>
                <a:latin typeface="Aharoni" pitchFamily="2" charset="-79"/>
                <a:cs typeface="Aharoni" pitchFamily="2" charset="-79"/>
              </a:rPr>
              <a:t>Classical Problems of Synchronization</a:t>
            </a:r>
            <a:endParaRPr lang="en-US" altLang="zh-TW" sz="3600" dirty="0">
              <a:solidFill>
                <a:srgbClr val="FF6600"/>
              </a:solidFill>
              <a:latin typeface="Aharoni" pitchFamily="2" charset="-79"/>
              <a:cs typeface="Aharoni" pitchFamily="2" charset="-79"/>
            </a:endParaRPr>
          </a:p>
        </p:txBody>
      </p:sp>
      <p:sp>
        <p:nvSpPr>
          <p:cNvPr id="2" name="Rectangle 1">
            <a:extLst>
              <a:ext uri="{FF2B5EF4-FFF2-40B4-BE49-F238E27FC236}">
                <a16:creationId xmlns:a16="http://schemas.microsoft.com/office/drawing/2014/main" id="{F2113CBB-F32D-CC87-2B4F-C1ACC33051AF}"/>
              </a:ext>
            </a:extLst>
          </p:cNvPr>
          <p:cNvSpPr/>
          <p:nvPr/>
        </p:nvSpPr>
        <p:spPr>
          <a:xfrm>
            <a:off x="503324" y="1069443"/>
            <a:ext cx="3981127" cy="589072"/>
          </a:xfrm>
          <a:prstGeom prst="rect">
            <a:avLst/>
          </a:prstGeom>
        </p:spPr>
        <p:txBody>
          <a:bodyPr wrap="square">
            <a:spAutoFit/>
          </a:bodyPr>
          <a:lstStyle/>
          <a:p>
            <a:pPr algn="just">
              <a:lnSpc>
                <a:spcPct val="150000"/>
              </a:lnSpc>
            </a:pPr>
            <a:r>
              <a:rPr lang="en-US" sz="2400" dirty="0">
                <a:highlight>
                  <a:srgbClr val="FFFF00"/>
                </a:highlight>
              </a:rPr>
              <a:t>The Reader’s-Writer’s problem</a:t>
            </a:r>
            <a:endParaRPr lang="en-IN" sz="2400" dirty="0">
              <a:highlight>
                <a:srgbClr val="FFFF00"/>
              </a:highlight>
            </a:endParaRPr>
          </a:p>
        </p:txBody>
      </p:sp>
      <p:sp>
        <p:nvSpPr>
          <p:cNvPr id="6" name="TextBox 5">
            <a:extLst>
              <a:ext uri="{FF2B5EF4-FFF2-40B4-BE49-F238E27FC236}">
                <a16:creationId xmlns:a16="http://schemas.microsoft.com/office/drawing/2014/main" id="{BDEA38F3-189B-3D0F-8C2E-7E68F74507A1}"/>
              </a:ext>
            </a:extLst>
          </p:cNvPr>
          <p:cNvSpPr txBox="1"/>
          <p:nvPr/>
        </p:nvSpPr>
        <p:spPr>
          <a:xfrm>
            <a:off x="780644" y="1782611"/>
            <a:ext cx="10594614" cy="1697068"/>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dirty="0">
                <a:solidFill>
                  <a:srgbClr val="231F20"/>
                </a:solidFill>
              </a:rPr>
              <a:t>The </a:t>
            </a:r>
            <a:r>
              <a:rPr lang="en-US" sz="2400" dirty="0">
                <a:solidFill>
                  <a:srgbClr val="0000FF"/>
                </a:solidFill>
              </a:rPr>
              <a:t>second reader–writer’s </a:t>
            </a:r>
            <a:r>
              <a:rPr lang="en-US" sz="2400" dirty="0">
                <a:solidFill>
                  <a:srgbClr val="231F20"/>
                </a:solidFill>
              </a:rPr>
              <a:t>problem requires that, once a writer is ready, that writer performs their writing as soon as possible. In other words, if a writer is waiting to access the object, no new readers may start reading.</a:t>
            </a:r>
            <a:endParaRPr lang="en-IN" sz="2400" dirty="0">
              <a:solidFill>
                <a:srgbClr val="231F20"/>
              </a:solidFill>
            </a:endParaRPr>
          </a:p>
        </p:txBody>
      </p:sp>
    </p:spTree>
    <p:extLst>
      <p:ext uri="{BB962C8B-B14F-4D97-AF65-F5344CB8AC3E}">
        <p14:creationId xmlns:p14="http://schemas.microsoft.com/office/powerpoint/2010/main" val="17251708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AD3FF-6B12-CCFE-CB58-CF48E3F1E1C5}"/>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A859232F-F38C-F063-218C-F09A20DF1271}"/>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677A330C-57F2-252A-E7BF-92F5C1553BC5}"/>
              </a:ext>
            </a:extLst>
          </p:cNvPr>
          <p:cNvSpPr>
            <a:spLocks noGrp="1" noChangeArrowheads="1"/>
          </p:cNvSpPr>
          <p:nvPr>
            <p:ph type="title"/>
          </p:nvPr>
        </p:nvSpPr>
        <p:spPr>
          <a:xfrm>
            <a:off x="2393004" y="315550"/>
            <a:ext cx="7431932" cy="1143000"/>
          </a:xfrm>
        </p:spPr>
        <p:txBody>
          <a:bodyPr>
            <a:normAutofit fontScale="90000"/>
          </a:bodyPr>
          <a:lstStyle/>
          <a:p>
            <a:pPr algn="ctr">
              <a:lnSpc>
                <a:spcPct val="100000"/>
              </a:lnSpc>
            </a:pPr>
            <a:r>
              <a:rPr lang="en-IN" sz="3600" dirty="0">
                <a:solidFill>
                  <a:srgbClr val="FF6600"/>
                </a:solidFill>
                <a:latin typeface="Aharoni" pitchFamily="2" charset="-79"/>
                <a:cs typeface="Aharoni" pitchFamily="2" charset="-79"/>
              </a:rPr>
              <a:t>Classical Problems of Synchronization</a:t>
            </a:r>
            <a:endParaRPr lang="en-US" altLang="zh-TW" sz="3600" dirty="0">
              <a:solidFill>
                <a:srgbClr val="FF6600"/>
              </a:solidFill>
              <a:latin typeface="Aharoni" pitchFamily="2" charset="-79"/>
              <a:cs typeface="Aharoni" pitchFamily="2" charset="-79"/>
            </a:endParaRPr>
          </a:p>
        </p:txBody>
      </p:sp>
      <p:sp>
        <p:nvSpPr>
          <p:cNvPr id="2" name="Rectangle 1">
            <a:extLst>
              <a:ext uri="{FF2B5EF4-FFF2-40B4-BE49-F238E27FC236}">
                <a16:creationId xmlns:a16="http://schemas.microsoft.com/office/drawing/2014/main" id="{CEEB8A52-BCC4-2008-867C-210CDBDBA1AF}"/>
              </a:ext>
            </a:extLst>
          </p:cNvPr>
          <p:cNvSpPr/>
          <p:nvPr/>
        </p:nvSpPr>
        <p:spPr>
          <a:xfrm>
            <a:off x="503324" y="1069443"/>
            <a:ext cx="3981127" cy="589072"/>
          </a:xfrm>
          <a:prstGeom prst="rect">
            <a:avLst/>
          </a:prstGeom>
        </p:spPr>
        <p:txBody>
          <a:bodyPr wrap="square">
            <a:spAutoFit/>
          </a:bodyPr>
          <a:lstStyle/>
          <a:p>
            <a:pPr algn="just">
              <a:lnSpc>
                <a:spcPct val="150000"/>
              </a:lnSpc>
            </a:pPr>
            <a:r>
              <a:rPr lang="en-US" sz="2400" dirty="0">
                <a:highlight>
                  <a:srgbClr val="FFFF00"/>
                </a:highlight>
              </a:rPr>
              <a:t>The Reader’s-Writer’s problem</a:t>
            </a:r>
            <a:endParaRPr lang="en-IN" sz="2400" dirty="0">
              <a:highlight>
                <a:srgbClr val="FFFF00"/>
              </a:highlight>
            </a:endParaRPr>
          </a:p>
        </p:txBody>
      </p:sp>
      <p:sp>
        <p:nvSpPr>
          <p:cNvPr id="4" name="Text Box 2">
            <a:extLst>
              <a:ext uri="{FF2B5EF4-FFF2-40B4-BE49-F238E27FC236}">
                <a16:creationId xmlns:a16="http://schemas.microsoft.com/office/drawing/2014/main" id="{91B8F633-3FCB-84AB-6F12-D96F9D975998}"/>
              </a:ext>
            </a:extLst>
          </p:cNvPr>
          <p:cNvSpPr txBox="1">
            <a:spLocks noChangeArrowheads="1"/>
          </p:cNvSpPr>
          <p:nvPr/>
        </p:nvSpPr>
        <p:spPr bwMode="auto">
          <a:xfrm>
            <a:off x="1499681" y="2510577"/>
            <a:ext cx="3200400" cy="239552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b="1" i="0" u="sng" strike="noStrike" cap="none" normalizeH="0" baseline="0" dirty="0">
                <a:ln>
                  <a:noFill/>
                </a:ln>
                <a:solidFill>
                  <a:schemeClr val="tx1"/>
                </a:solidFill>
                <a:effectLst/>
                <a:latin typeface="Calibri" pitchFamily="34" charset="0"/>
                <a:cs typeface="Arial" pitchFamily="34" charset="0"/>
              </a:rPr>
              <a:t>Structure of Writers Process </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do {</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wait(</a:t>
            </a:r>
            <a:r>
              <a:rPr kumimoji="0" lang="en-IN" b="0" i="0" u="none" strike="noStrike" cap="none" normalizeH="0" baseline="0" dirty="0" err="1">
                <a:ln>
                  <a:noFill/>
                </a:ln>
                <a:solidFill>
                  <a:schemeClr val="tx1"/>
                </a:solidFill>
                <a:effectLst/>
                <a:latin typeface="Calibri" pitchFamily="34" charset="0"/>
                <a:cs typeface="Arial" pitchFamily="34" charset="0"/>
              </a:rPr>
              <a:t>wrt</a:t>
            </a:r>
            <a:r>
              <a:rPr kumimoji="0" lang="en-IN" b="0" i="0" u="none" strike="noStrike" cap="none" normalizeH="0" baseline="0" dirty="0">
                <a:ln>
                  <a:noFill/>
                </a:ln>
                <a:solidFill>
                  <a:schemeClr val="tx1"/>
                </a:solidFill>
                <a:effectLst/>
                <a:latin typeface="Calibri" pitchFamily="34" charset="0"/>
                <a:cs typeface="Arial" pitchFamily="34" charset="0"/>
              </a:rPr>
              <a:t>);</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 writing is performed</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signal (</a:t>
            </a:r>
            <a:r>
              <a:rPr kumimoji="0" lang="en-IN" b="0" i="0" u="none" strike="noStrike" cap="none" normalizeH="0" baseline="0" dirty="0" err="1">
                <a:ln>
                  <a:noFill/>
                </a:ln>
                <a:solidFill>
                  <a:schemeClr val="tx1"/>
                </a:solidFill>
                <a:effectLst/>
                <a:latin typeface="Calibri" pitchFamily="34" charset="0"/>
                <a:cs typeface="Arial" pitchFamily="34" charset="0"/>
              </a:rPr>
              <a:t>wrt</a:t>
            </a:r>
            <a:r>
              <a:rPr kumimoji="0" lang="en-IN" b="0" i="0" u="none" strike="noStrike" cap="none" normalizeH="0" baseline="0" dirty="0">
                <a:ln>
                  <a:noFill/>
                </a:ln>
                <a:solidFill>
                  <a:schemeClr val="tx1"/>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Times New Roman" pitchFamily="18" charset="0"/>
                <a:cs typeface="Arial" pitchFamily="34" charset="0"/>
              </a:rPr>
              <a:t>}</a:t>
            </a:r>
            <a:r>
              <a:rPr kumimoji="0" lang="en-IN" b="0" i="0" u="none" strike="noStrike" cap="none" normalizeH="0" baseline="0" dirty="0">
                <a:ln>
                  <a:noFill/>
                </a:ln>
                <a:solidFill>
                  <a:schemeClr val="tx1"/>
                </a:solidFill>
                <a:effectLst/>
                <a:latin typeface="Calibri" pitchFamily="34" charset="0"/>
                <a:cs typeface="Arial" pitchFamily="34" charset="0"/>
              </a:rPr>
              <a:t>while (TRUE);</a:t>
            </a:r>
            <a:endParaRPr kumimoji="0" lang="en-US" sz="3200" b="0" i="0" u="none" strike="noStrike" cap="none" normalizeH="0" baseline="0" dirty="0">
              <a:ln>
                <a:noFill/>
              </a:ln>
              <a:solidFill>
                <a:schemeClr val="tx1"/>
              </a:solidFill>
              <a:effectLst/>
              <a:latin typeface="Arial" pitchFamily="34" charset="0"/>
              <a:cs typeface="Arial" pitchFamily="34" charset="0"/>
            </a:endParaRPr>
          </a:p>
        </p:txBody>
      </p:sp>
      <p:sp>
        <p:nvSpPr>
          <p:cNvPr id="6" name="Text Box 3">
            <a:extLst>
              <a:ext uri="{FF2B5EF4-FFF2-40B4-BE49-F238E27FC236}">
                <a16:creationId xmlns:a16="http://schemas.microsoft.com/office/drawing/2014/main" id="{49950BB3-1566-60A0-6B0C-80D1E3351383}"/>
              </a:ext>
            </a:extLst>
          </p:cNvPr>
          <p:cNvSpPr txBox="1">
            <a:spLocks noChangeArrowheads="1"/>
          </p:cNvSpPr>
          <p:nvPr/>
        </p:nvSpPr>
        <p:spPr bwMode="auto">
          <a:xfrm>
            <a:off x="5592571" y="1310248"/>
            <a:ext cx="3851447" cy="523220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b="1" i="0" u="sng" strike="noStrike" cap="none" normalizeH="0" baseline="0" dirty="0">
                <a:ln>
                  <a:noFill/>
                </a:ln>
                <a:solidFill>
                  <a:schemeClr val="tx1"/>
                </a:solidFill>
                <a:effectLst/>
                <a:latin typeface="Calibri" pitchFamily="34" charset="0"/>
                <a:cs typeface="Arial" pitchFamily="34" charset="0"/>
              </a:rPr>
              <a:t>Structure of Readers Process </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do { </a:t>
            </a:r>
            <a:r>
              <a:rPr kumimoji="0" lang="en-IN" b="0" i="1" u="none" strike="noStrike" cap="none" normalizeH="0" baseline="0" dirty="0">
                <a:ln>
                  <a:noFill/>
                </a:ln>
                <a:solidFill>
                  <a:schemeClr val="tx1"/>
                </a:solidFill>
                <a:effectLst/>
                <a:latin typeface="Calibri" pitchFamily="34" charset="0"/>
                <a:cs typeface="Arial" pitchFamily="34" charset="0"/>
              </a:rPr>
              <a:t>*</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wait(</a:t>
            </a:r>
            <a:r>
              <a:rPr kumimoji="0" lang="en-IN" b="0" i="0" u="none" strike="noStrike" cap="none" normalizeH="0" baseline="0" dirty="0" err="1">
                <a:ln>
                  <a:noFill/>
                </a:ln>
                <a:solidFill>
                  <a:schemeClr val="tx1"/>
                </a:solidFill>
                <a:effectLst/>
                <a:latin typeface="Calibri" pitchFamily="34" charset="0"/>
                <a:cs typeface="Arial" pitchFamily="34" charset="0"/>
              </a:rPr>
              <a:t>mutex</a:t>
            </a:r>
            <a:r>
              <a:rPr kumimoji="0" lang="en-IN" b="0" i="0" u="none" strike="noStrike" cap="none" normalizeH="0" baseline="0" dirty="0">
                <a:ln>
                  <a:noFill/>
                </a:ln>
                <a:solidFill>
                  <a:schemeClr val="tx1"/>
                </a:solidFill>
                <a:effectLst/>
                <a:latin typeface="Calibri" pitchFamily="34" charset="0"/>
                <a:cs typeface="Arial" pitchFamily="34" charset="0"/>
              </a:rPr>
              <a:t>);</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err="1">
                <a:ln>
                  <a:noFill/>
                </a:ln>
                <a:solidFill>
                  <a:schemeClr val="tx1"/>
                </a:solidFill>
                <a:effectLst/>
                <a:latin typeface="Calibri" pitchFamily="34" charset="0"/>
                <a:cs typeface="Arial" pitchFamily="34" charset="0"/>
              </a:rPr>
              <a:t>readcount</a:t>
            </a:r>
            <a:r>
              <a:rPr kumimoji="0" lang="en-IN" b="0" i="0" u="none" strike="noStrike" cap="none" normalizeH="0" baseline="0" dirty="0">
                <a:ln>
                  <a:noFill/>
                </a:ln>
                <a:solidFill>
                  <a:schemeClr val="tx1"/>
                </a:solidFill>
                <a:effectLst/>
                <a:latin typeface="Calibri" pitchFamily="34" charset="0"/>
                <a:cs typeface="Arial" pitchFamily="34" charset="0"/>
              </a:rPr>
              <a:t> + + ;</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if (</a:t>
            </a:r>
            <a:r>
              <a:rPr kumimoji="0" lang="en-IN" b="0" i="0" u="none" strike="noStrike" cap="none" normalizeH="0" baseline="0" dirty="0" err="1">
                <a:ln>
                  <a:noFill/>
                </a:ln>
                <a:solidFill>
                  <a:schemeClr val="tx1"/>
                </a:solidFill>
                <a:effectLst/>
                <a:latin typeface="Calibri" pitchFamily="34" charset="0"/>
                <a:cs typeface="Arial" pitchFamily="34" charset="0"/>
              </a:rPr>
              <a:t>readcount</a:t>
            </a:r>
            <a:r>
              <a:rPr kumimoji="0" lang="en-IN" b="0" i="0" u="none" strike="noStrike" cap="none" normalizeH="0" baseline="0" dirty="0">
                <a:ln>
                  <a:noFill/>
                </a:ln>
                <a:solidFill>
                  <a:schemeClr val="tx1"/>
                </a:solidFill>
                <a:effectLst/>
                <a:latin typeface="Calibri" pitchFamily="34" charset="0"/>
                <a:cs typeface="Arial" pitchFamily="34" charset="0"/>
              </a:rPr>
              <a:t> == 1)</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wait(</a:t>
            </a:r>
            <a:r>
              <a:rPr kumimoji="0" lang="en-IN" b="0" i="0" u="none" strike="noStrike" cap="none" normalizeH="0" baseline="0" dirty="0" err="1">
                <a:ln>
                  <a:noFill/>
                </a:ln>
                <a:solidFill>
                  <a:schemeClr val="tx1"/>
                </a:solidFill>
                <a:effectLst/>
                <a:latin typeface="Calibri" pitchFamily="34" charset="0"/>
                <a:cs typeface="Arial" pitchFamily="34" charset="0"/>
              </a:rPr>
              <a:t>wrt</a:t>
            </a:r>
            <a:r>
              <a:rPr kumimoji="0" lang="en-IN" b="0" i="0" u="none" strike="noStrike" cap="none" normalizeH="0" baseline="0" dirty="0">
                <a:ln>
                  <a:noFill/>
                </a:ln>
                <a:solidFill>
                  <a:schemeClr val="tx1"/>
                </a:solidFill>
                <a:effectLst/>
                <a:latin typeface="Calibri" pitchFamily="34" charset="0"/>
                <a:cs typeface="Arial" pitchFamily="34" charset="0"/>
              </a:rPr>
              <a:t>);</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signal(</a:t>
            </a:r>
            <a:r>
              <a:rPr kumimoji="0" lang="en-IN" b="0" i="0" u="none" strike="noStrike" cap="none" normalizeH="0" baseline="0" dirty="0" err="1">
                <a:ln>
                  <a:noFill/>
                </a:ln>
                <a:solidFill>
                  <a:schemeClr val="tx1"/>
                </a:solidFill>
                <a:effectLst/>
                <a:latin typeface="Calibri" pitchFamily="34" charset="0"/>
                <a:cs typeface="Arial" pitchFamily="34" charset="0"/>
              </a:rPr>
              <a:t>mutex</a:t>
            </a:r>
            <a:r>
              <a:rPr kumimoji="0" lang="en-IN" b="0" i="0" u="none" strike="noStrike" cap="none" normalizeH="0" baseline="0" dirty="0">
                <a:ln>
                  <a:noFill/>
                </a:ln>
                <a:solidFill>
                  <a:schemeClr val="tx1"/>
                </a:solidFill>
                <a:effectLst/>
                <a:latin typeface="Calibri" pitchFamily="34" charset="0"/>
                <a:cs typeface="Arial" pitchFamily="34" charset="0"/>
              </a:rPr>
              <a:t>);</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 reading is performed</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wait (</a:t>
            </a:r>
            <a:r>
              <a:rPr kumimoji="0" lang="en-IN" b="0" i="0" u="none" strike="noStrike" cap="none" normalizeH="0" baseline="0" dirty="0" err="1">
                <a:ln>
                  <a:noFill/>
                </a:ln>
                <a:solidFill>
                  <a:schemeClr val="tx1"/>
                </a:solidFill>
                <a:effectLst/>
                <a:latin typeface="Calibri" pitchFamily="34" charset="0"/>
                <a:cs typeface="Arial" pitchFamily="34" charset="0"/>
              </a:rPr>
              <a:t>mutex</a:t>
            </a:r>
            <a:r>
              <a:rPr kumimoji="0" lang="en-IN" b="0" i="0" u="none" strike="noStrike" cap="none" normalizeH="0" baseline="0" dirty="0">
                <a:ln>
                  <a:noFill/>
                </a:ln>
                <a:solidFill>
                  <a:schemeClr val="tx1"/>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err="1">
                <a:ln>
                  <a:noFill/>
                </a:ln>
                <a:solidFill>
                  <a:schemeClr val="tx1"/>
                </a:solidFill>
                <a:effectLst/>
                <a:latin typeface="Calibri" pitchFamily="34" charset="0"/>
                <a:cs typeface="Arial" pitchFamily="34" charset="0"/>
              </a:rPr>
              <a:t>readcount</a:t>
            </a:r>
            <a:r>
              <a:rPr kumimoji="0" lang="en-IN" b="0" i="0" u="none" strike="noStrike" cap="none" normalizeH="0" baseline="0" dirty="0">
                <a:ln>
                  <a:noFill/>
                </a:ln>
                <a:solidFill>
                  <a:schemeClr val="tx1"/>
                </a:solidFill>
                <a:effectLst/>
                <a:latin typeface="Calibri" pitchFamily="34" charset="0"/>
                <a:cs typeface="Arial" pitchFamily="34" charset="0"/>
              </a:rPr>
              <a:t>--;</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if (</a:t>
            </a:r>
            <a:r>
              <a:rPr kumimoji="0" lang="en-IN" b="0" i="0" u="none" strike="noStrike" cap="none" normalizeH="0" baseline="0" dirty="0" err="1">
                <a:ln>
                  <a:noFill/>
                </a:ln>
                <a:solidFill>
                  <a:schemeClr val="tx1"/>
                </a:solidFill>
                <a:effectLst/>
                <a:latin typeface="Calibri" pitchFamily="34" charset="0"/>
                <a:cs typeface="Arial" pitchFamily="34" charset="0"/>
              </a:rPr>
              <a:t>readcount</a:t>
            </a:r>
            <a:r>
              <a:rPr kumimoji="0" lang="en-IN" b="0" i="0" u="none" strike="noStrike" cap="none" normalizeH="0" baseline="0" dirty="0">
                <a:ln>
                  <a:noFill/>
                </a:ln>
                <a:solidFill>
                  <a:schemeClr val="tx1"/>
                </a:solidFill>
                <a:effectLst/>
                <a:latin typeface="Calibri" pitchFamily="34" charset="0"/>
                <a:cs typeface="Arial" pitchFamily="34" charset="0"/>
              </a:rPr>
              <a:t> == 0)</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signal(</a:t>
            </a:r>
            <a:r>
              <a:rPr kumimoji="0" lang="en-IN" b="0" i="0" u="none" strike="noStrike" cap="none" normalizeH="0" baseline="0" dirty="0" err="1">
                <a:ln>
                  <a:noFill/>
                </a:ln>
                <a:solidFill>
                  <a:schemeClr val="tx1"/>
                </a:solidFill>
                <a:effectLst/>
                <a:latin typeface="Calibri" pitchFamily="34" charset="0"/>
                <a:cs typeface="Arial" pitchFamily="34" charset="0"/>
              </a:rPr>
              <a:t>wrt</a:t>
            </a:r>
            <a:r>
              <a:rPr kumimoji="0" lang="en-IN" b="0" i="0" u="none" strike="noStrike" cap="none" normalizeH="0" baseline="0" dirty="0">
                <a:ln>
                  <a:noFill/>
                </a:ln>
                <a:solidFill>
                  <a:schemeClr val="tx1"/>
                </a:solidFill>
                <a:effectLst/>
                <a:latin typeface="Calibri" pitchFamily="34" charset="0"/>
                <a:cs typeface="Arial" pitchFamily="34" charset="0"/>
              </a:rPr>
              <a:t>);signal(</a:t>
            </a:r>
            <a:r>
              <a:rPr kumimoji="0" lang="en-IN" b="0" i="0" u="none" strike="noStrike" cap="none" normalizeH="0" baseline="0" dirty="0" err="1">
                <a:ln>
                  <a:noFill/>
                </a:ln>
                <a:solidFill>
                  <a:schemeClr val="tx1"/>
                </a:solidFill>
                <a:effectLst/>
                <a:latin typeface="Calibri" pitchFamily="34" charset="0"/>
                <a:cs typeface="Arial" pitchFamily="34" charset="0"/>
              </a:rPr>
              <a:t>mutex</a:t>
            </a:r>
            <a:r>
              <a:rPr kumimoji="0" lang="en-IN" b="0" i="0" u="none" strike="noStrike" cap="none" normalizeH="0" baseline="0" dirty="0">
                <a:ln>
                  <a:noFill/>
                </a:ln>
                <a:solidFill>
                  <a:schemeClr val="tx1"/>
                </a:solidFill>
                <a:effectLst/>
                <a:latin typeface="Calibri" pitchFamily="34" charset="0"/>
                <a:cs typeface="Arial" pitchFamily="34" charset="0"/>
              </a:rPr>
              <a:t>);</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b="0" i="0" u="none" strike="noStrike" cap="none" normalizeH="0" baseline="0" dirty="0">
                <a:ln>
                  <a:noFill/>
                </a:ln>
                <a:solidFill>
                  <a:schemeClr val="tx1"/>
                </a:solidFill>
                <a:effectLst/>
                <a:latin typeface="Calibri" pitchFamily="34" charset="0"/>
                <a:cs typeface="Arial" pitchFamily="34" charset="0"/>
              </a:rPr>
              <a:t>)while (TRUE);</a:t>
            </a:r>
            <a:endParaRPr kumimoji="0" lang="en-US" sz="32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5873072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AFB93-51A6-21C0-B217-F218DFE51DBB}"/>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1C4318DF-CE8E-6725-F492-762DD6241E3F}"/>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2AC8B747-F528-375E-D2B7-A2E5A340D70C}"/>
              </a:ext>
            </a:extLst>
          </p:cNvPr>
          <p:cNvSpPr>
            <a:spLocks noGrp="1" noChangeArrowheads="1"/>
          </p:cNvSpPr>
          <p:nvPr>
            <p:ph type="title"/>
          </p:nvPr>
        </p:nvSpPr>
        <p:spPr>
          <a:xfrm>
            <a:off x="2393004" y="315550"/>
            <a:ext cx="7431932" cy="1143000"/>
          </a:xfrm>
        </p:spPr>
        <p:txBody>
          <a:bodyPr>
            <a:normAutofit fontScale="90000"/>
          </a:bodyPr>
          <a:lstStyle/>
          <a:p>
            <a:pPr algn="ctr">
              <a:lnSpc>
                <a:spcPct val="100000"/>
              </a:lnSpc>
            </a:pPr>
            <a:r>
              <a:rPr lang="en-IN" sz="3600" dirty="0">
                <a:solidFill>
                  <a:srgbClr val="FF6600"/>
                </a:solidFill>
                <a:latin typeface="Aharoni" pitchFamily="2" charset="-79"/>
                <a:cs typeface="Aharoni" pitchFamily="2" charset="-79"/>
              </a:rPr>
              <a:t>Classical Problems of Synchronization</a:t>
            </a:r>
            <a:endParaRPr lang="en-US" altLang="zh-TW" sz="3600" dirty="0">
              <a:solidFill>
                <a:srgbClr val="FF6600"/>
              </a:solidFill>
              <a:latin typeface="Aharoni" pitchFamily="2" charset="-79"/>
              <a:cs typeface="Aharoni" pitchFamily="2" charset="-79"/>
            </a:endParaRPr>
          </a:p>
        </p:txBody>
      </p:sp>
      <p:sp>
        <p:nvSpPr>
          <p:cNvPr id="2" name="Rectangle 1">
            <a:extLst>
              <a:ext uri="{FF2B5EF4-FFF2-40B4-BE49-F238E27FC236}">
                <a16:creationId xmlns:a16="http://schemas.microsoft.com/office/drawing/2014/main" id="{D494C4CC-B37C-35F9-4233-1978814E8B68}"/>
              </a:ext>
            </a:extLst>
          </p:cNvPr>
          <p:cNvSpPr/>
          <p:nvPr/>
        </p:nvSpPr>
        <p:spPr>
          <a:xfrm>
            <a:off x="503324" y="1244541"/>
            <a:ext cx="4302140" cy="589072"/>
          </a:xfrm>
          <a:prstGeom prst="rect">
            <a:avLst/>
          </a:prstGeom>
        </p:spPr>
        <p:txBody>
          <a:bodyPr wrap="square">
            <a:spAutoFit/>
          </a:bodyPr>
          <a:lstStyle/>
          <a:p>
            <a:pPr algn="just">
              <a:lnSpc>
                <a:spcPct val="150000"/>
              </a:lnSpc>
            </a:pPr>
            <a:r>
              <a:rPr lang="en-US" sz="2400" dirty="0">
                <a:highlight>
                  <a:srgbClr val="FFFF00"/>
                </a:highlight>
              </a:rPr>
              <a:t>The Dining-Philosophers Problem</a:t>
            </a:r>
            <a:endParaRPr lang="en-IN" sz="2400" dirty="0">
              <a:highlight>
                <a:srgbClr val="FFFF00"/>
              </a:highlight>
            </a:endParaRPr>
          </a:p>
        </p:txBody>
      </p:sp>
      <p:pic>
        <p:nvPicPr>
          <p:cNvPr id="7" name="Picture 6">
            <a:extLst>
              <a:ext uri="{FF2B5EF4-FFF2-40B4-BE49-F238E27FC236}">
                <a16:creationId xmlns:a16="http://schemas.microsoft.com/office/drawing/2014/main" id="{DC426745-68AA-38A0-991F-4FEC4004AAEC}"/>
              </a:ext>
            </a:extLst>
          </p:cNvPr>
          <p:cNvPicPr>
            <a:picLocks noChangeAspect="1"/>
          </p:cNvPicPr>
          <p:nvPr/>
        </p:nvPicPr>
        <p:blipFill>
          <a:blip r:embed="rId2"/>
          <a:stretch>
            <a:fillRect/>
          </a:stretch>
        </p:blipFill>
        <p:spPr>
          <a:xfrm>
            <a:off x="7553120" y="2105987"/>
            <a:ext cx="3674683" cy="2466013"/>
          </a:xfrm>
          <a:prstGeom prst="rect">
            <a:avLst/>
          </a:prstGeom>
        </p:spPr>
      </p:pic>
      <p:sp>
        <p:nvSpPr>
          <p:cNvPr id="9" name="TextBox 8">
            <a:extLst>
              <a:ext uri="{FF2B5EF4-FFF2-40B4-BE49-F238E27FC236}">
                <a16:creationId xmlns:a16="http://schemas.microsoft.com/office/drawing/2014/main" id="{9E4CD168-C9A4-B010-3A5C-660D8511E52D}"/>
              </a:ext>
            </a:extLst>
          </p:cNvPr>
          <p:cNvSpPr txBox="1"/>
          <p:nvPr/>
        </p:nvSpPr>
        <p:spPr>
          <a:xfrm>
            <a:off x="668696" y="1833613"/>
            <a:ext cx="7249620" cy="4524315"/>
          </a:xfrm>
          <a:prstGeom prst="rect">
            <a:avLst/>
          </a:prstGeom>
          <a:noFill/>
        </p:spPr>
        <p:txBody>
          <a:bodyPr wrap="square">
            <a:spAutoFit/>
          </a:bodyPr>
          <a:lstStyle/>
          <a:p>
            <a:pPr marL="342900" indent="-342900" algn="just">
              <a:buFont typeface="Arial" panose="020B0604020202020204" pitchFamily="34" charset="0"/>
              <a:buChar char="•"/>
            </a:pPr>
            <a:r>
              <a:rPr lang="en-US" sz="2400" b="0" i="0" u="none" strike="noStrike" baseline="0" dirty="0">
                <a:solidFill>
                  <a:srgbClr val="231F20"/>
                </a:solidFill>
              </a:rPr>
              <a:t>Consider five philosophers who spend their lives thinking and eating. </a:t>
            </a:r>
          </a:p>
          <a:p>
            <a:pPr marL="342900" indent="-342900" algn="just">
              <a:buFont typeface="Arial" panose="020B0604020202020204" pitchFamily="34" charset="0"/>
              <a:buChar char="•"/>
            </a:pPr>
            <a:r>
              <a:rPr lang="en-US" sz="2400" b="0" i="0" u="none" strike="noStrike" baseline="0" dirty="0">
                <a:solidFill>
                  <a:srgbClr val="231F20"/>
                </a:solidFill>
              </a:rPr>
              <a:t>The philosophers share a circular table surrounded by five chairs, each belonging to one philosopher. </a:t>
            </a:r>
          </a:p>
          <a:p>
            <a:pPr marL="342900" indent="-342900" algn="just">
              <a:buFont typeface="Arial" panose="020B0604020202020204" pitchFamily="34" charset="0"/>
              <a:buChar char="•"/>
            </a:pPr>
            <a:r>
              <a:rPr lang="en-US" sz="2400" b="0" i="0" u="none" strike="noStrike" baseline="0" dirty="0">
                <a:solidFill>
                  <a:srgbClr val="231F20"/>
                </a:solidFill>
              </a:rPr>
              <a:t>In the center of the table is a bowl of rice, and the table is laid with five single chopsticks.</a:t>
            </a:r>
          </a:p>
          <a:p>
            <a:pPr marL="342900" indent="-342900" algn="just">
              <a:buFont typeface="Arial" panose="020B0604020202020204" pitchFamily="34" charset="0"/>
              <a:buChar char="•"/>
            </a:pPr>
            <a:r>
              <a:rPr lang="en-US" sz="2400" b="0" i="0" u="none" strike="noStrike" baseline="0" dirty="0">
                <a:solidFill>
                  <a:srgbClr val="231F20"/>
                </a:solidFill>
              </a:rPr>
              <a:t>When a philosopher thinks, she does not interact with her colleagues. </a:t>
            </a:r>
          </a:p>
          <a:p>
            <a:pPr marL="342900" indent="-342900" algn="just">
              <a:buFont typeface="Arial" panose="020B0604020202020204" pitchFamily="34" charset="0"/>
              <a:buChar char="•"/>
            </a:pPr>
            <a:r>
              <a:rPr lang="en-US" sz="2400" b="0" i="0" u="none" strike="noStrike" baseline="0" dirty="0">
                <a:solidFill>
                  <a:srgbClr val="231F20"/>
                </a:solidFill>
              </a:rPr>
              <a:t>From time to time, a philosopher gets hungry and tries to pick up the two chopsticks that are closest to her (the chopsticks that are between her and her left and right neighbors). </a:t>
            </a:r>
          </a:p>
        </p:txBody>
      </p:sp>
    </p:spTree>
    <p:extLst>
      <p:ext uri="{BB962C8B-B14F-4D97-AF65-F5344CB8AC3E}">
        <p14:creationId xmlns:p14="http://schemas.microsoft.com/office/powerpoint/2010/main" val="38613454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317AA-8360-A106-79A8-1AF19A4DC771}"/>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7E705848-8153-1E03-DF8C-18B16DFDFDBA}"/>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93A57EDF-6325-A21E-E819-3B510303933B}"/>
              </a:ext>
            </a:extLst>
          </p:cNvPr>
          <p:cNvSpPr>
            <a:spLocks noGrp="1" noChangeArrowheads="1"/>
          </p:cNvSpPr>
          <p:nvPr>
            <p:ph type="title"/>
          </p:nvPr>
        </p:nvSpPr>
        <p:spPr>
          <a:xfrm>
            <a:off x="2393004" y="315550"/>
            <a:ext cx="7431932" cy="1143000"/>
          </a:xfrm>
        </p:spPr>
        <p:txBody>
          <a:bodyPr>
            <a:normAutofit fontScale="90000"/>
          </a:bodyPr>
          <a:lstStyle/>
          <a:p>
            <a:pPr algn="ctr">
              <a:lnSpc>
                <a:spcPct val="100000"/>
              </a:lnSpc>
            </a:pPr>
            <a:r>
              <a:rPr lang="en-IN" sz="3600" dirty="0">
                <a:solidFill>
                  <a:srgbClr val="FF6600"/>
                </a:solidFill>
                <a:latin typeface="Aharoni" pitchFamily="2" charset="-79"/>
                <a:cs typeface="Aharoni" pitchFamily="2" charset="-79"/>
              </a:rPr>
              <a:t>Classical Problems of Synchronization</a:t>
            </a:r>
            <a:endParaRPr lang="en-US" altLang="zh-TW" sz="3600" dirty="0">
              <a:solidFill>
                <a:srgbClr val="FF6600"/>
              </a:solidFill>
              <a:latin typeface="Aharoni" pitchFamily="2" charset="-79"/>
              <a:cs typeface="Aharoni" pitchFamily="2" charset="-79"/>
            </a:endParaRPr>
          </a:p>
        </p:txBody>
      </p:sp>
      <p:sp>
        <p:nvSpPr>
          <p:cNvPr id="2" name="Rectangle 1">
            <a:extLst>
              <a:ext uri="{FF2B5EF4-FFF2-40B4-BE49-F238E27FC236}">
                <a16:creationId xmlns:a16="http://schemas.microsoft.com/office/drawing/2014/main" id="{E4D49FC1-A7FD-9325-9C92-6EC575F8F9D0}"/>
              </a:ext>
            </a:extLst>
          </p:cNvPr>
          <p:cNvSpPr/>
          <p:nvPr/>
        </p:nvSpPr>
        <p:spPr>
          <a:xfrm>
            <a:off x="503324" y="1244541"/>
            <a:ext cx="4302140" cy="589072"/>
          </a:xfrm>
          <a:prstGeom prst="rect">
            <a:avLst/>
          </a:prstGeom>
        </p:spPr>
        <p:txBody>
          <a:bodyPr wrap="square">
            <a:spAutoFit/>
          </a:bodyPr>
          <a:lstStyle/>
          <a:p>
            <a:pPr algn="just">
              <a:lnSpc>
                <a:spcPct val="150000"/>
              </a:lnSpc>
            </a:pPr>
            <a:r>
              <a:rPr lang="en-US" sz="2400" dirty="0">
                <a:highlight>
                  <a:srgbClr val="FFFF00"/>
                </a:highlight>
              </a:rPr>
              <a:t>The Dining-Philosophers Problem</a:t>
            </a:r>
            <a:endParaRPr lang="en-IN" sz="2400" dirty="0">
              <a:highlight>
                <a:srgbClr val="FFFF00"/>
              </a:highlight>
            </a:endParaRPr>
          </a:p>
        </p:txBody>
      </p:sp>
      <p:pic>
        <p:nvPicPr>
          <p:cNvPr id="7" name="Picture 6">
            <a:extLst>
              <a:ext uri="{FF2B5EF4-FFF2-40B4-BE49-F238E27FC236}">
                <a16:creationId xmlns:a16="http://schemas.microsoft.com/office/drawing/2014/main" id="{CCCC8218-B5E1-19AD-5562-7BED026903FF}"/>
              </a:ext>
            </a:extLst>
          </p:cNvPr>
          <p:cNvPicPr>
            <a:picLocks noChangeAspect="1"/>
          </p:cNvPicPr>
          <p:nvPr/>
        </p:nvPicPr>
        <p:blipFill>
          <a:blip r:embed="rId2"/>
          <a:stretch>
            <a:fillRect/>
          </a:stretch>
        </p:blipFill>
        <p:spPr>
          <a:xfrm>
            <a:off x="7553120" y="2105987"/>
            <a:ext cx="3674683" cy="2466013"/>
          </a:xfrm>
          <a:prstGeom prst="rect">
            <a:avLst/>
          </a:prstGeom>
        </p:spPr>
      </p:pic>
      <p:sp>
        <p:nvSpPr>
          <p:cNvPr id="9" name="TextBox 8">
            <a:extLst>
              <a:ext uri="{FF2B5EF4-FFF2-40B4-BE49-F238E27FC236}">
                <a16:creationId xmlns:a16="http://schemas.microsoft.com/office/drawing/2014/main" id="{0A58FC0C-20BB-58D9-1B4C-353E1DFAEB2A}"/>
              </a:ext>
            </a:extLst>
          </p:cNvPr>
          <p:cNvSpPr txBox="1"/>
          <p:nvPr/>
        </p:nvSpPr>
        <p:spPr>
          <a:xfrm>
            <a:off x="668696" y="2110851"/>
            <a:ext cx="7249620" cy="3416320"/>
          </a:xfrm>
          <a:prstGeom prst="rect">
            <a:avLst/>
          </a:prstGeom>
          <a:noFill/>
        </p:spPr>
        <p:txBody>
          <a:bodyPr wrap="square">
            <a:spAutoFit/>
          </a:bodyPr>
          <a:lstStyle/>
          <a:p>
            <a:pPr marL="342900" indent="-342900" algn="just">
              <a:buFont typeface="Arial" panose="020B0604020202020204" pitchFamily="34" charset="0"/>
              <a:buChar char="•"/>
            </a:pPr>
            <a:r>
              <a:rPr lang="en-US" sz="2400" b="0" i="0" u="none" strike="noStrike" baseline="0" dirty="0">
                <a:solidFill>
                  <a:srgbClr val="231F20"/>
                </a:solidFill>
              </a:rPr>
              <a:t>A philosopher may pick up only one chopstick at a time. </a:t>
            </a:r>
          </a:p>
          <a:p>
            <a:pPr marL="342900" indent="-342900" algn="just">
              <a:buFont typeface="Arial" panose="020B0604020202020204" pitchFamily="34" charset="0"/>
              <a:buChar char="•"/>
            </a:pPr>
            <a:r>
              <a:rPr lang="en-US" sz="2400" b="0" i="0" u="none" strike="noStrike" baseline="0" dirty="0">
                <a:solidFill>
                  <a:srgbClr val="231F20"/>
                </a:solidFill>
              </a:rPr>
              <a:t>She cannot pick up a chopstick that is already in the hand of a neighbor. </a:t>
            </a:r>
          </a:p>
          <a:p>
            <a:pPr marL="342900" indent="-342900" algn="just">
              <a:buFont typeface="Arial" panose="020B0604020202020204" pitchFamily="34" charset="0"/>
              <a:buChar char="•"/>
            </a:pPr>
            <a:r>
              <a:rPr lang="en-US" sz="2400" b="0" i="0" u="none" strike="noStrike" baseline="0" dirty="0">
                <a:solidFill>
                  <a:srgbClr val="231F20"/>
                </a:solidFill>
              </a:rPr>
              <a:t>When a hungry philosopher has both her chopsticks at the same time, she eats without releasing the chopsticks. </a:t>
            </a:r>
          </a:p>
          <a:p>
            <a:pPr marL="342900" indent="-342900" algn="just">
              <a:buFont typeface="Arial" panose="020B0604020202020204" pitchFamily="34" charset="0"/>
              <a:buChar char="•"/>
            </a:pPr>
            <a:r>
              <a:rPr lang="en-US" sz="2400" b="0" i="0" u="none" strike="noStrike" baseline="0" dirty="0">
                <a:solidFill>
                  <a:srgbClr val="231F20"/>
                </a:solidFill>
              </a:rPr>
              <a:t>When she is finished eating, she puts down both chopsticks and starts thinking again.</a:t>
            </a:r>
            <a:endParaRPr lang="en-IN" sz="2400" dirty="0"/>
          </a:p>
        </p:txBody>
      </p:sp>
    </p:spTree>
    <p:extLst>
      <p:ext uri="{BB962C8B-B14F-4D97-AF65-F5344CB8AC3E}">
        <p14:creationId xmlns:p14="http://schemas.microsoft.com/office/powerpoint/2010/main" val="35113704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C1841-5C84-94F8-FD94-C7A4CF8805ED}"/>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267AE169-080D-98A2-F2B7-0BCFBEAAA92F}"/>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2331876F-E19D-7431-6053-B1DBC5110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600B6B1A-1228-530C-56A7-5ECBAEF37923}"/>
              </a:ext>
            </a:extLst>
          </p:cNvPr>
          <p:cNvSpPr>
            <a:spLocks noGrp="1" noChangeArrowheads="1"/>
          </p:cNvSpPr>
          <p:nvPr>
            <p:ph type="title"/>
          </p:nvPr>
        </p:nvSpPr>
        <p:spPr>
          <a:xfrm>
            <a:off x="4419600" y="0"/>
            <a:ext cx="7772400" cy="1143000"/>
          </a:xfrm>
        </p:spPr>
        <p:txBody>
          <a:bodyPr/>
          <a:lstStyle/>
          <a:p>
            <a:pPr>
              <a:lnSpc>
                <a:spcPct val="100000"/>
              </a:lnSpc>
            </a:pPr>
            <a:r>
              <a:rPr lang="en-US" altLang="zh-TW" sz="3600" dirty="0">
                <a:solidFill>
                  <a:srgbClr val="FF6600"/>
                </a:solidFill>
                <a:latin typeface="Aharoni" pitchFamily="2" charset="-79"/>
                <a:cs typeface="Aharoni" pitchFamily="2" charset="-79"/>
              </a:rPr>
              <a:t>Introduction to OS</a:t>
            </a:r>
          </a:p>
        </p:txBody>
      </p:sp>
      <p:sp>
        <p:nvSpPr>
          <p:cNvPr id="2" name="Rectangle 2">
            <a:extLst>
              <a:ext uri="{FF2B5EF4-FFF2-40B4-BE49-F238E27FC236}">
                <a16:creationId xmlns:a16="http://schemas.microsoft.com/office/drawing/2014/main" id="{E819F4AE-BE65-C5FF-0490-D77F2BDBC90F}"/>
              </a:ext>
            </a:extLst>
          </p:cNvPr>
          <p:cNvSpPr txBox="1">
            <a:spLocks noChangeArrowheads="1"/>
          </p:cNvSpPr>
          <p:nvPr/>
        </p:nvSpPr>
        <p:spPr>
          <a:xfrm>
            <a:off x="362554" y="723436"/>
            <a:ext cx="7723187"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400" b="1" dirty="0">
                <a:highlight>
                  <a:srgbClr val="99FFCC"/>
                </a:highlight>
                <a:latin typeface="+mn-lt"/>
                <a:ea typeface="+mn-ea"/>
                <a:cs typeface="+mn-cs"/>
              </a:rPr>
              <a:t>Operating System Definition </a:t>
            </a:r>
          </a:p>
        </p:txBody>
      </p:sp>
      <p:sp>
        <p:nvSpPr>
          <p:cNvPr id="5" name="Rectangle 3">
            <a:extLst>
              <a:ext uri="{FF2B5EF4-FFF2-40B4-BE49-F238E27FC236}">
                <a16:creationId xmlns:a16="http://schemas.microsoft.com/office/drawing/2014/main" id="{2DCF9DAB-93B0-665E-B4E0-B4C68A45ED99}"/>
              </a:ext>
            </a:extLst>
          </p:cNvPr>
          <p:cNvSpPr txBox="1">
            <a:spLocks noChangeArrowheads="1"/>
          </p:cNvSpPr>
          <p:nvPr/>
        </p:nvSpPr>
        <p:spPr>
          <a:xfrm>
            <a:off x="807633" y="1374589"/>
            <a:ext cx="10567625" cy="42656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onotype Sorts" pitchFamily="-84" charset="2"/>
              <a:buNone/>
            </a:pPr>
            <a:endParaRPr lang="en-US" altLang="en-US" dirty="0"/>
          </a:p>
          <a:p>
            <a:pPr>
              <a:lnSpc>
                <a:spcPct val="150000"/>
              </a:lnSpc>
            </a:pPr>
            <a:r>
              <a:rPr lang="en-US" altLang="en-US" sz="2400" dirty="0"/>
              <a:t>OS is a </a:t>
            </a:r>
            <a:r>
              <a:rPr lang="en-US" altLang="en-US" sz="2400" b="1" dirty="0">
                <a:solidFill>
                  <a:srgbClr val="3366FF"/>
                </a:solidFill>
              </a:rPr>
              <a:t>resource allocator</a:t>
            </a:r>
          </a:p>
          <a:p>
            <a:pPr lvl="1">
              <a:lnSpc>
                <a:spcPct val="150000"/>
              </a:lnSpc>
            </a:pPr>
            <a:r>
              <a:rPr lang="en-US" altLang="en-US" dirty="0"/>
              <a:t>Manages all resources</a:t>
            </a:r>
          </a:p>
          <a:p>
            <a:pPr lvl="1">
              <a:lnSpc>
                <a:spcPct val="150000"/>
              </a:lnSpc>
            </a:pPr>
            <a:r>
              <a:rPr lang="en-US" altLang="en-US" dirty="0"/>
              <a:t>Decides between conflicting requests for efficient and fair resource use</a:t>
            </a:r>
          </a:p>
          <a:p>
            <a:pPr>
              <a:lnSpc>
                <a:spcPct val="150000"/>
              </a:lnSpc>
            </a:pPr>
            <a:r>
              <a:rPr lang="en-US" altLang="en-US" sz="2400" dirty="0"/>
              <a:t>OS is a </a:t>
            </a:r>
            <a:r>
              <a:rPr lang="en-US" altLang="en-US" sz="2400" b="1" dirty="0">
                <a:solidFill>
                  <a:srgbClr val="3366FF"/>
                </a:solidFill>
              </a:rPr>
              <a:t>control program</a:t>
            </a:r>
          </a:p>
          <a:p>
            <a:pPr lvl="1">
              <a:lnSpc>
                <a:spcPct val="150000"/>
              </a:lnSpc>
            </a:pPr>
            <a:r>
              <a:rPr lang="en-US" altLang="en-US" dirty="0"/>
              <a:t>Controls execution of programs to prevent errors and improper use of the computer</a:t>
            </a:r>
          </a:p>
        </p:txBody>
      </p:sp>
    </p:spTree>
    <p:extLst>
      <p:ext uri="{BB962C8B-B14F-4D97-AF65-F5344CB8AC3E}">
        <p14:creationId xmlns:p14="http://schemas.microsoft.com/office/powerpoint/2010/main" val="28616133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FBDEE-5C85-0C62-F778-2D8D500ED72D}"/>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4B73CDFD-593E-18E6-9B35-6C121C3A25DC}"/>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9119D616-7BCC-37F8-4E6E-6CED50DAE114}"/>
              </a:ext>
            </a:extLst>
          </p:cNvPr>
          <p:cNvSpPr>
            <a:spLocks noGrp="1" noChangeArrowheads="1"/>
          </p:cNvSpPr>
          <p:nvPr>
            <p:ph type="title"/>
          </p:nvPr>
        </p:nvSpPr>
        <p:spPr>
          <a:xfrm>
            <a:off x="2393004" y="315550"/>
            <a:ext cx="7431932" cy="1143000"/>
          </a:xfrm>
        </p:spPr>
        <p:txBody>
          <a:bodyPr>
            <a:normAutofit fontScale="90000"/>
          </a:bodyPr>
          <a:lstStyle/>
          <a:p>
            <a:pPr algn="ctr">
              <a:lnSpc>
                <a:spcPct val="100000"/>
              </a:lnSpc>
            </a:pPr>
            <a:r>
              <a:rPr lang="en-IN" sz="3600" dirty="0">
                <a:solidFill>
                  <a:srgbClr val="FF6600"/>
                </a:solidFill>
                <a:latin typeface="Aharoni" pitchFamily="2" charset="-79"/>
                <a:cs typeface="Aharoni" pitchFamily="2" charset="-79"/>
              </a:rPr>
              <a:t>Classical Problems of Synchronization</a:t>
            </a:r>
            <a:endParaRPr lang="en-US" altLang="zh-TW" sz="3600" dirty="0">
              <a:solidFill>
                <a:srgbClr val="FF6600"/>
              </a:solidFill>
              <a:latin typeface="Aharoni" pitchFamily="2" charset="-79"/>
              <a:cs typeface="Aharoni" pitchFamily="2" charset="-79"/>
            </a:endParaRPr>
          </a:p>
        </p:txBody>
      </p:sp>
      <p:sp>
        <p:nvSpPr>
          <p:cNvPr id="2" name="Rectangle 1">
            <a:extLst>
              <a:ext uri="{FF2B5EF4-FFF2-40B4-BE49-F238E27FC236}">
                <a16:creationId xmlns:a16="http://schemas.microsoft.com/office/drawing/2014/main" id="{72B6C1BB-EE2E-AC45-2D7F-D6217DCB1A0C}"/>
              </a:ext>
            </a:extLst>
          </p:cNvPr>
          <p:cNvSpPr/>
          <p:nvPr/>
        </p:nvSpPr>
        <p:spPr>
          <a:xfrm>
            <a:off x="503324" y="1244541"/>
            <a:ext cx="4302140" cy="589072"/>
          </a:xfrm>
          <a:prstGeom prst="rect">
            <a:avLst/>
          </a:prstGeom>
        </p:spPr>
        <p:txBody>
          <a:bodyPr wrap="square">
            <a:spAutoFit/>
          </a:bodyPr>
          <a:lstStyle/>
          <a:p>
            <a:pPr algn="just">
              <a:lnSpc>
                <a:spcPct val="150000"/>
              </a:lnSpc>
            </a:pPr>
            <a:r>
              <a:rPr lang="en-US" sz="2400" dirty="0">
                <a:highlight>
                  <a:srgbClr val="FFFF00"/>
                </a:highlight>
              </a:rPr>
              <a:t>The Dining-Philosophers Problem</a:t>
            </a:r>
            <a:endParaRPr lang="en-IN" sz="2400" dirty="0">
              <a:highlight>
                <a:srgbClr val="FFFF00"/>
              </a:highlight>
            </a:endParaRPr>
          </a:p>
        </p:txBody>
      </p:sp>
      <p:pic>
        <p:nvPicPr>
          <p:cNvPr id="7" name="Picture 6">
            <a:extLst>
              <a:ext uri="{FF2B5EF4-FFF2-40B4-BE49-F238E27FC236}">
                <a16:creationId xmlns:a16="http://schemas.microsoft.com/office/drawing/2014/main" id="{6E5891D6-CF39-050B-C530-D8CEB685DBD7}"/>
              </a:ext>
            </a:extLst>
          </p:cNvPr>
          <p:cNvPicPr>
            <a:picLocks noChangeAspect="1"/>
          </p:cNvPicPr>
          <p:nvPr/>
        </p:nvPicPr>
        <p:blipFill>
          <a:blip r:embed="rId2"/>
          <a:stretch>
            <a:fillRect/>
          </a:stretch>
        </p:blipFill>
        <p:spPr>
          <a:xfrm>
            <a:off x="7553120" y="2105987"/>
            <a:ext cx="3674683" cy="2466013"/>
          </a:xfrm>
          <a:prstGeom prst="rect">
            <a:avLst/>
          </a:prstGeom>
        </p:spPr>
      </p:pic>
      <p:sp>
        <p:nvSpPr>
          <p:cNvPr id="5" name="TextBox 4">
            <a:extLst>
              <a:ext uri="{FF2B5EF4-FFF2-40B4-BE49-F238E27FC236}">
                <a16:creationId xmlns:a16="http://schemas.microsoft.com/office/drawing/2014/main" id="{592B8710-915C-40E5-6C43-35FFE875C7BF}"/>
              </a:ext>
            </a:extLst>
          </p:cNvPr>
          <p:cNvSpPr txBox="1"/>
          <p:nvPr/>
        </p:nvSpPr>
        <p:spPr>
          <a:xfrm>
            <a:off x="722279" y="2149813"/>
            <a:ext cx="6398368" cy="2308324"/>
          </a:xfrm>
          <a:prstGeom prst="rect">
            <a:avLst/>
          </a:prstGeom>
          <a:noFill/>
        </p:spPr>
        <p:txBody>
          <a:bodyPr wrap="square">
            <a:spAutoFit/>
          </a:bodyPr>
          <a:lstStyle/>
          <a:p>
            <a:pPr marL="342900" indent="-342900" algn="just">
              <a:buFont typeface="Arial" panose="020B0604020202020204" pitchFamily="34" charset="0"/>
              <a:buChar char="•"/>
            </a:pPr>
            <a:r>
              <a:rPr lang="en-US" sz="2400" dirty="0">
                <a:solidFill>
                  <a:srgbClr val="231F20"/>
                </a:solidFill>
              </a:rPr>
              <a:t>The </a:t>
            </a:r>
            <a:r>
              <a:rPr lang="en-US" sz="2400" dirty="0">
                <a:solidFill>
                  <a:srgbClr val="0000FF"/>
                </a:solidFill>
              </a:rPr>
              <a:t>dining philosophers</a:t>
            </a:r>
            <a:r>
              <a:rPr lang="en-US" sz="2400" dirty="0">
                <a:solidFill>
                  <a:srgbClr val="231F20"/>
                </a:solidFill>
              </a:rPr>
              <a:t> problem is considered a classic synchronization problem.</a:t>
            </a:r>
          </a:p>
          <a:p>
            <a:pPr marL="342900" indent="-342900" algn="just">
              <a:buFont typeface="Arial" panose="020B0604020202020204" pitchFamily="34" charset="0"/>
              <a:buChar char="•"/>
            </a:pPr>
            <a:r>
              <a:rPr lang="en-US" sz="2400" dirty="0">
                <a:solidFill>
                  <a:srgbClr val="231F20"/>
                </a:solidFill>
              </a:rPr>
              <a:t>It is a simple representation of the need to allocate several resources among several processes in a deadlock-free and </a:t>
            </a:r>
            <a:r>
              <a:rPr lang="en-IN" sz="2400" dirty="0">
                <a:solidFill>
                  <a:srgbClr val="231F20"/>
                </a:solidFill>
              </a:rPr>
              <a:t>starvation-free manner.</a:t>
            </a:r>
          </a:p>
        </p:txBody>
      </p:sp>
    </p:spTree>
    <p:extLst>
      <p:ext uri="{BB962C8B-B14F-4D97-AF65-F5344CB8AC3E}">
        <p14:creationId xmlns:p14="http://schemas.microsoft.com/office/powerpoint/2010/main" val="31943637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A708B-E7B0-23F2-78A1-FE744838A00E}"/>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41CCF8D1-52D3-0413-C5E9-9F783F44774A}"/>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BEA8F9AD-2A9C-26B5-6DD1-912031BD358E}"/>
              </a:ext>
            </a:extLst>
          </p:cNvPr>
          <p:cNvSpPr>
            <a:spLocks noGrp="1" noChangeArrowheads="1"/>
          </p:cNvSpPr>
          <p:nvPr>
            <p:ph type="title"/>
          </p:nvPr>
        </p:nvSpPr>
        <p:spPr>
          <a:xfrm>
            <a:off x="2393004" y="315550"/>
            <a:ext cx="7431932" cy="1143000"/>
          </a:xfrm>
        </p:spPr>
        <p:txBody>
          <a:bodyPr>
            <a:normAutofit fontScale="90000"/>
          </a:bodyPr>
          <a:lstStyle/>
          <a:p>
            <a:pPr algn="ctr">
              <a:lnSpc>
                <a:spcPct val="100000"/>
              </a:lnSpc>
            </a:pPr>
            <a:r>
              <a:rPr lang="en-IN" sz="3600" dirty="0">
                <a:solidFill>
                  <a:srgbClr val="FF6600"/>
                </a:solidFill>
                <a:latin typeface="Aharoni" pitchFamily="2" charset="-79"/>
                <a:cs typeface="Aharoni" pitchFamily="2" charset="-79"/>
              </a:rPr>
              <a:t>Classical Problems of Synchronization</a:t>
            </a:r>
            <a:endParaRPr lang="en-US" altLang="zh-TW" sz="3600" dirty="0">
              <a:solidFill>
                <a:srgbClr val="FF6600"/>
              </a:solidFill>
              <a:latin typeface="Aharoni" pitchFamily="2" charset="-79"/>
              <a:cs typeface="Aharoni" pitchFamily="2" charset="-79"/>
            </a:endParaRPr>
          </a:p>
        </p:txBody>
      </p:sp>
      <p:sp>
        <p:nvSpPr>
          <p:cNvPr id="2" name="Rectangle 1">
            <a:extLst>
              <a:ext uri="{FF2B5EF4-FFF2-40B4-BE49-F238E27FC236}">
                <a16:creationId xmlns:a16="http://schemas.microsoft.com/office/drawing/2014/main" id="{FC522A58-8D3D-D58E-929C-ACE677CDD2AC}"/>
              </a:ext>
            </a:extLst>
          </p:cNvPr>
          <p:cNvSpPr/>
          <p:nvPr/>
        </p:nvSpPr>
        <p:spPr>
          <a:xfrm>
            <a:off x="503324" y="1244541"/>
            <a:ext cx="4302140" cy="589072"/>
          </a:xfrm>
          <a:prstGeom prst="rect">
            <a:avLst/>
          </a:prstGeom>
        </p:spPr>
        <p:txBody>
          <a:bodyPr wrap="square">
            <a:spAutoFit/>
          </a:bodyPr>
          <a:lstStyle/>
          <a:p>
            <a:pPr algn="just">
              <a:lnSpc>
                <a:spcPct val="150000"/>
              </a:lnSpc>
            </a:pPr>
            <a:r>
              <a:rPr lang="en-US" sz="2400" dirty="0">
                <a:highlight>
                  <a:srgbClr val="FFFF00"/>
                </a:highlight>
              </a:rPr>
              <a:t>The Dining-Philosophers Problem</a:t>
            </a:r>
            <a:endParaRPr lang="en-IN" sz="2400" dirty="0">
              <a:highlight>
                <a:srgbClr val="FFFF00"/>
              </a:highlight>
            </a:endParaRPr>
          </a:p>
        </p:txBody>
      </p:sp>
      <p:pic>
        <p:nvPicPr>
          <p:cNvPr id="7" name="Picture 6">
            <a:extLst>
              <a:ext uri="{FF2B5EF4-FFF2-40B4-BE49-F238E27FC236}">
                <a16:creationId xmlns:a16="http://schemas.microsoft.com/office/drawing/2014/main" id="{0FE82BD4-2E4C-0795-4E1C-99BA6EE9CEF6}"/>
              </a:ext>
            </a:extLst>
          </p:cNvPr>
          <p:cNvPicPr>
            <a:picLocks noChangeAspect="1"/>
          </p:cNvPicPr>
          <p:nvPr/>
        </p:nvPicPr>
        <p:blipFill>
          <a:blip r:embed="rId2"/>
          <a:stretch>
            <a:fillRect/>
          </a:stretch>
        </p:blipFill>
        <p:spPr>
          <a:xfrm>
            <a:off x="7553120" y="2105987"/>
            <a:ext cx="3674683" cy="2466013"/>
          </a:xfrm>
          <a:prstGeom prst="rect">
            <a:avLst/>
          </a:prstGeom>
        </p:spPr>
      </p:pic>
      <p:sp>
        <p:nvSpPr>
          <p:cNvPr id="6" name="TextBox 5">
            <a:extLst>
              <a:ext uri="{FF2B5EF4-FFF2-40B4-BE49-F238E27FC236}">
                <a16:creationId xmlns:a16="http://schemas.microsoft.com/office/drawing/2014/main" id="{86ABA45A-1D87-E507-9535-114177C088F6}"/>
              </a:ext>
            </a:extLst>
          </p:cNvPr>
          <p:cNvSpPr txBox="1"/>
          <p:nvPr/>
        </p:nvSpPr>
        <p:spPr>
          <a:xfrm>
            <a:off x="858466" y="2105987"/>
            <a:ext cx="6094378" cy="3046988"/>
          </a:xfrm>
          <a:prstGeom prst="rect">
            <a:avLst/>
          </a:prstGeom>
          <a:noFill/>
        </p:spPr>
        <p:txBody>
          <a:bodyPr wrap="square">
            <a:spAutoFit/>
          </a:bodyPr>
          <a:lstStyle/>
          <a:p>
            <a:pPr marL="342900" indent="-342900" algn="just">
              <a:buFont typeface="Arial" panose="020B0604020202020204" pitchFamily="34" charset="0"/>
              <a:buChar char="•"/>
            </a:pPr>
            <a:r>
              <a:rPr lang="en-US" sz="2400" dirty="0">
                <a:solidFill>
                  <a:srgbClr val="231F20"/>
                </a:solidFill>
              </a:rPr>
              <a:t>One simple solution is to represent each chopstick with a semaphore. </a:t>
            </a:r>
          </a:p>
          <a:p>
            <a:pPr marL="342900" indent="-342900" algn="just">
              <a:buFont typeface="Arial" panose="020B0604020202020204" pitchFamily="34" charset="0"/>
              <a:buChar char="•"/>
            </a:pPr>
            <a:r>
              <a:rPr lang="en-US" sz="2400" dirty="0">
                <a:solidFill>
                  <a:srgbClr val="231F20"/>
                </a:solidFill>
              </a:rPr>
              <a:t>A philosopher tries to grab a chopstick by executing a </a:t>
            </a:r>
            <a:r>
              <a:rPr lang="en-US" sz="2400" dirty="0">
                <a:solidFill>
                  <a:srgbClr val="0000FF"/>
                </a:solidFill>
              </a:rPr>
              <a:t>wait() </a:t>
            </a:r>
            <a:r>
              <a:rPr lang="en-US" sz="2400" dirty="0">
                <a:solidFill>
                  <a:srgbClr val="231F20"/>
                </a:solidFill>
              </a:rPr>
              <a:t>operation on that semaphore. </a:t>
            </a:r>
          </a:p>
          <a:p>
            <a:pPr marL="342900" indent="-342900" algn="just">
              <a:buFont typeface="Arial" panose="020B0604020202020204" pitchFamily="34" charset="0"/>
              <a:buChar char="•"/>
            </a:pPr>
            <a:r>
              <a:rPr lang="en-US" sz="2400" dirty="0">
                <a:solidFill>
                  <a:srgbClr val="231F20"/>
                </a:solidFill>
              </a:rPr>
              <a:t>She releases her chopsticks by executing the </a:t>
            </a:r>
            <a:r>
              <a:rPr lang="en-US" sz="2400" dirty="0">
                <a:solidFill>
                  <a:srgbClr val="0000FF"/>
                </a:solidFill>
              </a:rPr>
              <a:t>signal() </a:t>
            </a:r>
            <a:r>
              <a:rPr lang="en-US" sz="2400" dirty="0">
                <a:solidFill>
                  <a:srgbClr val="231F20"/>
                </a:solidFill>
              </a:rPr>
              <a:t>operation </a:t>
            </a:r>
            <a:r>
              <a:rPr lang="en-IN" sz="2400" dirty="0">
                <a:solidFill>
                  <a:srgbClr val="231F20"/>
                </a:solidFill>
              </a:rPr>
              <a:t>on the appropriate semaphores.</a:t>
            </a:r>
          </a:p>
        </p:txBody>
      </p:sp>
    </p:spTree>
    <p:extLst>
      <p:ext uri="{BB962C8B-B14F-4D97-AF65-F5344CB8AC3E}">
        <p14:creationId xmlns:p14="http://schemas.microsoft.com/office/powerpoint/2010/main" val="19538862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13834-C957-224D-7433-2E82EA899437}"/>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A7FD6CFA-9698-1776-159A-B4A701C49CCC}"/>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sp>
        <p:nvSpPr>
          <p:cNvPr id="3" name="Rectangle 2">
            <a:extLst>
              <a:ext uri="{FF2B5EF4-FFF2-40B4-BE49-F238E27FC236}">
                <a16:creationId xmlns:a16="http://schemas.microsoft.com/office/drawing/2014/main" id="{1E251774-AF22-94D6-C57C-267D36320236}"/>
              </a:ext>
            </a:extLst>
          </p:cNvPr>
          <p:cNvSpPr>
            <a:spLocks noGrp="1" noChangeArrowheads="1"/>
          </p:cNvSpPr>
          <p:nvPr>
            <p:ph type="title"/>
          </p:nvPr>
        </p:nvSpPr>
        <p:spPr>
          <a:xfrm>
            <a:off x="2393004" y="315550"/>
            <a:ext cx="7431932" cy="1143000"/>
          </a:xfrm>
        </p:spPr>
        <p:txBody>
          <a:bodyPr>
            <a:normAutofit fontScale="90000"/>
          </a:bodyPr>
          <a:lstStyle/>
          <a:p>
            <a:pPr algn="ctr">
              <a:lnSpc>
                <a:spcPct val="100000"/>
              </a:lnSpc>
            </a:pPr>
            <a:r>
              <a:rPr lang="en-IN" sz="3600" dirty="0">
                <a:solidFill>
                  <a:srgbClr val="FF6600"/>
                </a:solidFill>
                <a:latin typeface="Aharoni" pitchFamily="2" charset="-79"/>
                <a:cs typeface="Aharoni" pitchFamily="2" charset="-79"/>
              </a:rPr>
              <a:t>Classical Problems of Synchronization</a:t>
            </a:r>
            <a:endParaRPr lang="en-US" altLang="zh-TW" sz="3600" dirty="0">
              <a:solidFill>
                <a:srgbClr val="FF6600"/>
              </a:solidFill>
              <a:latin typeface="Aharoni" pitchFamily="2" charset="-79"/>
              <a:cs typeface="Aharoni" pitchFamily="2" charset="-79"/>
            </a:endParaRPr>
          </a:p>
        </p:txBody>
      </p:sp>
      <p:sp>
        <p:nvSpPr>
          <p:cNvPr id="2" name="Rectangle 1">
            <a:extLst>
              <a:ext uri="{FF2B5EF4-FFF2-40B4-BE49-F238E27FC236}">
                <a16:creationId xmlns:a16="http://schemas.microsoft.com/office/drawing/2014/main" id="{0088BB40-1C66-E1E6-E0F1-236ABFB752AA}"/>
              </a:ext>
            </a:extLst>
          </p:cNvPr>
          <p:cNvSpPr/>
          <p:nvPr/>
        </p:nvSpPr>
        <p:spPr>
          <a:xfrm>
            <a:off x="503324" y="1244541"/>
            <a:ext cx="4302140" cy="589072"/>
          </a:xfrm>
          <a:prstGeom prst="rect">
            <a:avLst/>
          </a:prstGeom>
        </p:spPr>
        <p:txBody>
          <a:bodyPr wrap="square">
            <a:spAutoFit/>
          </a:bodyPr>
          <a:lstStyle/>
          <a:p>
            <a:pPr algn="just">
              <a:lnSpc>
                <a:spcPct val="150000"/>
              </a:lnSpc>
            </a:pPr>
            <a:r>
              <a:rPr lang="en-US" sz="2400" dirty="0">
                <a:highlight>
                  <a:srgbClr val="FFFF00"/>
                </a:highlight>
              </a:rPr>
              <a:t>The Dining-Philosophers Problem</a:t>
            </a:r>
            <a:endParaRPr lang="en-IN" sz="2400" dirty="0">
              <a:highlight>
                <a:srgbClr val="FFFF00"/>
              </a:highlight>
            </a:endParaRPr>
          </a:p>
        </p:txBody>
      </p:sp>
      <p:pic>
        <p:nvPicPr>
          <p:cNvPr id="7" name="Picture 6">
            <a:extLst>
              <a:ext uri="{FF2B5EF4-FFF2-40B4-BE49-F238E27FC236}">
                <a16:creationId xmlns:a16="http://schemas.microsoft.com/office/drawing/2014/main" id="{25BEF989-78C4-300F-2D77-027D2D1F93E4}"/>
              </a:ext>
            </a:extLst>
          </p:cNvPr>
          <p:cNvPicPr>
            <a:picLocks noChangeAspect="1"/>
          </p:cNvPicPr>
          <p:nvPr/>
        </p:nvPicPr>
        <p:blipFill>
          <a:blip r:embed="rId2"/>
          <a:stretch>
            <a:fillRect/>
          </a:stretch>
        </p:blipFill>
        <p:spPr>
          <a:xfrm>
            <a:off x="7553120" y="2105987"/>
            <a:ext cx="3674683" cy="2466013"/>
          </a:xfrm>
          <a:prstGeom prst="rect">
            <a:avLst/>
          </a:prstGeom>
        </p:spPr>
      </p:pic>
      <p:sp>
        <p:nvSpPr>
          <p:cNvPr id="5" name="TextBox 4">
            <a:extLst>
              <a:ext uri="{FF2B5EF4-FFF2-40B4-BE49-F238E27FC236}">
                <a16:creationId xmlns:a16="http://schemas.microsoft.com/office/drawing/2014/main" id="{110DE457-6211-79FE-ACF0-95184DECE9A7}"/>
              </a:ext>
            </a:extLst>
          </p:cNvPr>
          <p:cNvSpPr txBox="1"/>
          <p:nvPr/>
        </p:nvSpPr>
        <p:spPr>
          <a:xfrm>
            <a:off x="1458742" y="2296384"/>
            <a:ext cx="2587964" cy="646331"/>
          </a:xfrm>
          <a:prstGeom prst="rect">
            <a:avLst/>
          </a:prstGeom>
          <a:noFill/>
        </p:spPr>
        <p:txBody>
          <a:bodyPr wrap="square">
            <a:spAutoFit/>
          </a:bodyPr>
          <a:lstStyle/>
          <a:p>
            <a:r>
              <a:rPr lang="en-IN" sz="1800" b="0" i="0" u="none" strike="noStrike" baseline="0" dirty="0">
                <a:solidFill>
                  <a:srgbClr val="231F20"/>
                </a:solidFill>
                <a:latin typeface="CMTT10"/>
              </a:rPr>
              <a:t>semaphore chopstick[5];</a:t>
            </a:r>
          </a:p>
          <a:p>
            <a:endParaRPr lang="en-IN" dirty="0"/>
          </a:p>
        </p:txBody>
      </p:sp>
      <p:pic>
        <p:nvPicPr>
          <p:cNvPr id="9" name="Picture 8">
            <a:extLst>
              <a:ext uri="{FF2B5EF4-FFF2-40B4-BE49-F238E27FC236}">
                <a16:creationId xmlns:a16="http://schemas.microsoft.com/office/drawing/2014/main" id="{73748930-6C45-31FA-A712-C1D649A07032}"/>
              </a:ext>
            </a:extLst>
          </p:cNvPr>
          <p:cNvPicPr>
            <a:picLocks noChangeAspect="1"/>
          </p:cNvPicPr>
          <p:nvPr/>
        </p:nvPicPr>
        <p:blipFill>
          <a:blip r:embed="rId3"/>
          <a:stretch>
            <a:fillRect/>
          </a:stretch>
        </p:blipFill>
        <p:spPr>
          <a:xfrm>
            <a:off x="1371192" y="2619549"/>
            <a:ext cx="3826345" cy="3127885"/>
          </a:xfrm>
          <a:prstGeom prst="rect">
            <a:avLst/>
          </a:prstGeom>
        </p:spPr>
      </p:pic>
    </p:spTree>
    <p:extLst>
      <p:ext uri="{BB962C8B-B14F-4D97-AF65-F5344CB8AC3E}">
        <p14:creationId xmlns:p14="http://schemas.microsoft.com/office/powerpoint/2010/main" val="29507573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546D8-DF33-6C98-55B6-E6E96D4FB452}"/>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DDA993E2-119D-A992-9371-BA17BD0E3466}"/>
              </a:ext>
            </a:extLst>
          </p:cNvPr>
          <p:cNvSpPr/>
          <p:nvPr/>
        </p:nvSpPr>
        <p:spPr>
          <a:xfrm>
            <a:off x="11374456" y="6029928"/>
            <a:ext cx="473207"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06</a:t>
            </a:r>
          </a:p>
        </p:txBody>
      </p:sp>
      <p:pic>
        <p:nvPicPr>
          <p:cNvPr id="13" name="Picture 12">
            <a:extLst>
              <a:ext uri="{FF2B5EF4-FFF2-40B4-BE49-F238E27FC236}">
                <a16:creationId xmlns:a16="http://schemas.microsoft.com/office/drawing/2014/main" id="{77EE5612-BD44-BECE-E65F-9DB15531E5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C8B5C1FB-6637-9251-2F23-C620A983BED8}"/>
              </a:ext>
            </a:extLst>
          </p:cNvPr>
          <p:cNvSpPr>
            <a:spLocks noGrp="1" noChangeArrowheads="1"/>
          </p:cNvSpPr>
          <p:nvPr>
            <p:ph type="title"/>
          </p:nvPr>
        </p:nvSpPr>
        <p:spPr>
          <a:xfrm>
            <a:off x="936487" y="705146"/>
            <a:ext cx="7772400" cy="1143000"/>
          </a:xfrm>
        </p:spPr>
        <p:txBody>
          <a:bodyPr/>
          <a:lstStyle/>
          <a:p>
            <a:r>
              <a:rPr lang="en-US" altLang="zh-TW" sz="3600" dirty="0">
                <a:solidFill>
                  <a:srgbClr val="FF6600"/>
                </a:solidFill>
                <a:latin typeface="Aharoni" pitchFamily="2" charset="-79"/>
                <a:cs typeface="Aharoni" pitchFamily="2" charset="-79"/>
              </a:rPr>
              <a:t>Unit Summary</a:t>
            </a:r>
          </a:p>
        </p:txBody>
      </p:sp>
      <p:sp>
        <p:nvSpPr>
          <p:cNvPr id="4" name="Rectangle 3">
            <a:extLst>
              <a:ext uri="{FF2B5EF4-FFF2-40B4-BE49-F238E27FC236}">
                <a16:creationId xmlns:a16="http://schemas.microsoft.com/office/drawing/2014/main" id="{788334E9-109C-2891-7240-C7EF3E918484}"/>
              </a:ext>
            </a:extLst>
          </p:cNvPr>
          <p:cNvSpPr txBox="1">
            <a:spLocks noChangeArrowheads="1"/>
          </p:cNvSpPr>
          <p:nvPr/>
        </p:nvSpPr>
        <p:spPr>
          <a:xfrm>
            <a:off x="1010438" y="1679644"/>
            <a:ext cx="7772400" cy="31452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dirty="0">
                <a:highlight>
                  <a:srgbClr val="FFFF00"/>
                </a:highlight>
              </a:rPr>
              <a:t>Unit 1:Introduction - Process Management </a:t>
            </a:r>
          </a:p>
          <a:p>
            <a:pPr marL="0" indent="0" algn="just">
              <a:lnSpc>
                <a:spcPct val="150000"/>
              </a:lnSpc>
              <a:buNone/>
            </a:pPr>
            <a:r>
              <a:rPr lang="en-US" dirty="0">
                <a:latin typeface="+mj-lt"/>
                <a:ea typeface="+mj-ea"/>
                <a:cs typeface="+mj-cs"/>
              </a:rPr>
              <a:t>	</a:t>
            </a:r>
          </a:p>
        </p:txBody>
      </p:sp>
      <p:sp>
        <p:nvSpPr>
          <p:cNvPr id="5" name="TextBox 4">
            <a:extLst>
              <a:ext uri="{FF2B5EF4-FFF2-40B4-BE49-F238E27FC236}">
                <a16:creationId xmlns:a16="http://schemas.microsoft.com/office/drawing/2014/main" id="{07872B23-A8ED-E10C-E4B1-4842CBE17AF5}"/>
              </a:ext>
            </a:extLst>
          </p:cNvPr>
          <p:cNvSpPr txBox="1"/>
          <p:nvPr/>
        </p:nvSpPr>
        <p:spPr>
          <a:xfrm>
            <a:off x="1010438" y="2490498"/>
            <a:ext cx="10364820" cy="3594702"/>
          </a:xfrm>
          <a:prstGeom prst="rect">
            <a:avLst/>
          </a:prstGeom>
          <a:noFill/>
          <a:ln>
            <a:solidFill>
              <a:srgbClr val="ED682F"/>
            </a:solidFill>
          </a:ln>
        </p:spPr>
        <p:txBody>
          <a:bodyPr wrap="square">
            <a:spAutoFit/>
          </a:bodyPr>
          <a:lstStyle/>
          <a:p>
            <a:pPr algn="just">
              <a:lnSpc>
                <a:spcPct val="150000"/>
              </a:lnSpc>
            </a:pPr>
            <a:r>
              <a:rPr lang="en-US" sz="2200" dirty="0"/>
              <a:t>Introduction: Batch Systems, Multiprogramming and Time Sharing, Parallel, Distributed and Real-time Systems, Operating System Structures, Components &amp; Services, System calls. </a:t>
            </a:r>
          </a:p>
          <a:p>
            <a:pPr algn="just">
              <a:lnSpc>
                <a:spcPct val="150000"/>
              </a:lnSpc>
            </a:pPr>
            <a:r>
              <a:rPr lang="en-IN" sz="2200" dirty="0"/>
              <a:t>Process Management: Process Concept, Process Scheduling, Threads, Inter- process communication, CPU Scheduling Criteria, Scheduling algorithm, Multiple Processor Scheduling,. The Critical Section Problem, Synchronization hardware, Semaphores, and Classical problems of synchronization.	</a:t>
            </a:r>
          </a:p>
        </p:txBody>
      </p:sp>
    </p:spTree>
    <p:extLst>
      <p:ext uri="{BB962C8B-B14F-4D97-AF65-F5344CB8AC3E}">
        <p14:creationId xmlns:p14="http://schemas.microsoft.com/office/powerpoint/2010/main" val="21066101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1111CBB-FD54-4F31-B47E-B211674C3374}"/>
              </a:ext>
            </a:extLst>
          </p:cNvPr>
          <p:cNvSpPr txBox="1"/>
          <p:nvPr/>
        </p:nvSpPr>
        <p:spPr>
          <a:xfrm>
            <a:off x="2190050" y="2531296"/>
            <a:ext cx="7811900" cy="1685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b">
            <a:spAutoFit/>
          </a:bodyPr>
          <a:lstStyle>
            <a:lvl1pPr algn="ctr">
              <a:lnSpc>
                <a:spcPct val="90000"/>
              </a:lnSpc>
              <a:defRPr sz="8800" b="1">
                <a:solidFill>
                  <a:srgbClr val="F27E22"/>
                </a:solidFill>
                <a:latin typeface="Bookman Old Style"/>
                <a:ea typeface="Bookman Old Style"/>
                <a:cs typeface="Bookman Old Style"/>
                <a:sym typeface="Bookman Old Style"/>
              </a:defRPr>
            </a:lvl1pPr>
          </a:lstStyle>
          <a:p>
            <a:r>
              <a:rPr lang="en-US" sz="11500" dirty="0">
                <a:latin typeface="Roboto" panose="02000000000000000000" pitchFamily="2" charset="0"/>
                <a:ea typeface="Roboto" panose="02000000000000000000" pitchFamily="2" charset="0"/>
                <a:cs typeface="Roboto" panose="02000000000000000000" pitchFamily="2" charset="0"/>
              </a:rPr>
              <a:t>Thank You</a:t>
            </a:r>
            <a:endParaRPr sz="11500" dirty="0">
              <a:latin typeface="Roboto" panose="02000000000000000000" pitchFamily="2" charset="0"/>
              <a:ea typeface="Roboto" panose="02000000000000000000" pitchFamily="2" charset="0"/>
              <a:cs typeface="Roboto" panose="02000000000000000000" pitchFamily="2" charset="0"/>
            </a:endParaRPr>
          </a:p>
        </p:txBody>
      </p:sp>
      <p:pic>
        <p:nvPicPr>
          <p:cNvPr id="2" name="Picture 1"/>
          <p:cNvPicPr>
            <a:picLocks noChangeAspect="1"/>
          </p:cNvPicPr>
          <p:nvPr/>
        </p:nvPicPr>
        <p:blipFill>
          <a:blip r:embed="rId2"/>
          <a:stretch>
            <a:fillRect/>
          </a:stretch>
        </p:blipFill>
        <p:spPr>
          <a:xfrm>
            <a:off x="515887" y="5823109"/>
            <a:ext cx="3646344" cy="832385"/>
          </a:xfrm>
          <a:prstGeom prst="rect">
            <a:avLst/>
          </a:prstGeom>
        </p:spPr>
      </p:pic>
      <p:cxnSp>
        <p:nvCxnSpPr>
          <p:cNvPr id="4" name="Straight Connector 3"/>
          <p:cNvCxnSpPr/>
          <p:nvPr/>
        </p:nvCxnSpPr>
        <p:spPr>
          <a:xfrm>
            <a:off x="4305993" y="6255384"/>
            <a:ext cx="7886007"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542781"/>
      </p:ext>
    </p:extLst>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3D4BA-0AC1-BCE9-59E6-3BD42B568410}"/>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FEBD9326-8A90-EE79-3D52-1F058EEC34AD}"/>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1E68B541-D6BF-CA29-F107-E658F6B8E9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AAB78E07-2373-BF0C-284E-2302E5F6782B}"/>
              </a:ext>
            </a:extLst>
          </p:cNvPr>
          <p:cNvSpPr>
            <a:spLocks noGrp="1" noChangeArrowheads="1"/>
          </p:cNvSpPr>
          <p:nvPr>
            <p:ph type="title"/>
          </p:nvPr>
        </p:nvSpPr>
        <p:spPr>
          <a:xfrm>
            <a:off x="4419600" y="0"/>
            <a:ext cx="7772400" cy="1143000"/>
          </a:xfrm>
        </p:spPr>
        <p:txBody>
          <a:bodyPr/>
          <a:lstStyle/>
          <a:p>
            <a:pPr>
              <a:lnSpc>
                <a:spcPct val="100000"/>
              </a:lnSpc>
            </a:pPr>
            <a:r>
              <a:rPr lang="en-US" altLang="zh-TW" sz="3600" dirty="0">
                <a:solidFill>
                  <a:srgbClr val="FF6600"/>
                </a:solidFill>
                <a:latin typeface="Aharoni" pitchFamily="2" charset="-79"/>
                <a:cs typeface="Aharoni" pitchFamily="2" charset="-79"/>
              </a:rPr>
              <a:t>Introduction to OS</a:t>
            </a:r>
          </a:p>
        </p:txBody>
      </p:sp>
      <p:sp>
        <p:nvSpPr>
          <p:cNvPr id="2" name="Rectangle 2">
            <a:extLst>
              <a:ext uri="{FF2B5EF4-FFF2-40B4-BE49-F238E27FC236}">
                <a16:creationId xmlns:a16="http://schemas.microsoft.com/office/drawing/2014/main" id="{DB412F0E-C427-F65F-5E95-EC0EFA13A953}"/>
              </a:ext>
            </a:extLst>
          </p:cNvPr>
          <p:cNvSpPr txBox="1">
            <a:spLocks noChangeArrowheads="1"/>
          </p:cNvSpPr>
          <p:nvPr/>
        </p:nvSpPr>
        <p:spPr>
          <a:xfrm>
            <a:off x="362554" y="723436"/>
            <a:ext cx="7723187"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400" b="1" dirty="0">
                <a:highlight>
                  <a:srgbClr val="99FFCC"/>
                </a:highlight>
                <a:latin typeface="+mn-lt"/>
                <a:ea typeface="+mn-ea"/>
                <a:cs typeface="+mn-cs"/>
              </a:rPr>
              <a:t>Operating System Definition </a:t>
            </a:r>
          </a:p>
        </p:txBody>
      </p:sp>
      <p:sp>
        <p:nvSpPr>
          <p:cNvPr id="4" name="Rectangle 3">
            <a:extLst>
              <a:ext uri="{FF2B5EF4-FFF2-40B4-BE49-F238E27FC236}">
                <a16:creationId xmlns:a16="http://schemas.microsoft.com/office/drawing/2014/main" id="{6779E3B9-0D1C-AADE-5DBD-4EEA33641AE6}"/>
              </a:ext>
            </a:extLst>
          </p:cNvPr>
          <p:cNvSpPr txBox="1">
            <a:spLocks noChangeArrowheads="1"/>
          </p:cNvSpPr>
          <p:nvPr/>
        </p:nvSpPr>
        <p:spPr>
          <a:xfrm>
            <a:off x="1114847" y="1715133"/>
            <a:ext cx="9962306" cy="34277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dirty="0"/>
              <a:t>No universally accepted definition</a:t>
            </a:r>
          </a:p>
          <a:p>
            <a:pPr algn="just"/>
            <a:r>
              <a:rPr lang="ja-JP" altLang="en-US" sz="2400" dirty="0"/>
              <a:t>“</a:t>
            </a:r>
            <a:r>
              <a:rPr lang="en-US" altLang="ja-JP" sz="2400" dirty="0"/>
              <a:t>Everything a vendor ships when you order an operating system</a:t>
            </a:r>
            <a:r>
              <a:rPr lang="ja-JP" altLang="en-US" sz="2400" dirty="0"/>
              <a:t>”</a:t>
            </a:r>
            <a:r>
              <a:rPr lang="en-US" altLang="ja-JP" sz="2400" dirty="0"/>
              <a:t> is a good approximation</a:t>
            </a:r>
          </a:p>
          <a:p>
            <a:pPr lvl="1" algn="just"/>
            <a:r>
              <a:rPr lang="en-US" altLang="en-US" dirty="0"/>
              <a:t>But varies wildly</a:t>
            </a:r>
          </a:p>
          <a:p>
            <a:pPr algn="just"/>
            <a:r>
              <a:rPr lang="ja-JP" altLang="en-US" sz="2400" dirty="0"/>
              <a:t>“</a:t>
            </a:r>
            <a:r>
              <a:rPr lang="en-US" altLang="ja-JP" sz="2400" dirty="0"/>
              <a:t>The one program running at all times on the computer</a:t>
            </a:r>
            <a:r>
              <a:rPr lang="ja-JP" altLang="en-US" sz="2400" dirty="0"/>
              <a:t>”</a:t>
            </a:r>
            <a:r>
              <a:rPr lang="en-US" altLang="ja-JP" sz="2400" dirty="0"/>
              <a:t> is the </a:t>
            </a:r>
            <a:r>
              <a:rPr lang="en-US" altLang="ja-JP" sz="2400" b="1" dirty="0">
                <a:solidFill>
                  <a:srgbClr val="3366FF"/>
                </a:solidFill>
              </a:rPr>
              <a:t>kernel</a:t>
            </a:r>
            <a:r>
              <a:rPr lang="en-US" altLang="ja-JP" sz="2400" dirty="0"/>
              <a:t>.</a:t>
            </a:r>
            <a:r>
              <a:rPr lang="en-US" altLang="ja-JP" sz="2400" b="1" dirty="0"/>
              <a:t>  </a:t>
            </a:r>
            <a:endParaRPr lang="en-US" altLang="ja-JP" sz="2400" dirty="0"/>
          </a:p>
          <a:p>
            <a:pPr algn="just"/>
            <a:r>
              <a:rPr lang="en-US" altLang="ja-JP" sz="2400" dirty="0"/>
              <a:t>Everything else is either</a:t>
            </a:r>
          </a:p>
          <a:p>
            <a:pPr lvl="1" algn="just"/>
            <a:r>
              <a:rPr lang="en-US" altLang="ja-JP" dirty="0"/>
              <a:t>a system program (ships with the operating system) , or</a:t>
            </a:r>
          </a:p>
          <a:p>
            <a:pPr lvl="1" algn="just"/>
            <a:r>
              <a:rPr lang="en-US" altLang="ja-JP" dirty="0"/>
              <a:t>an application program.</a:t>
            </a:r>
            <a:endParaRPr lang="en-US" altLang="en-US" dirty="0"/>
          </a:p>
        </p:txBody>
      </p:sp>
    </p:spTree>
    <p:extLst>
      <p:ext uri="{BB962C8B-B14F-4D97-AF65-F5344CB8AC3E}">
        <p14:creationId xmlns:p14="http://schemas.microsoft.com/office/powerpoint/2010/main" val="41756840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09640-825C-0538-8B3A-471957705A2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EC93B61A-E512-0149-563B-AEFCDA05ADEE}"/>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2166A343-262F-8F14-A697-3D76165693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4A7F6D5A-C8A0-48A3-7205-83B34A99C3B8}"/>
              </a:ext>
            </a:extLst>
          </p:cNvPr>
          <p:cNvSpPr>
            <a:spLocks noGrp="1" noChangeArrowheads="1"/>
          </p:cNvSpPr>
          <p:nvPr>
            <p:ph type="title"/>
          </p:nvPr>
        </p:nvSpPr>
        <p:spPr>
          <a:xfrm>
            <a:off x="4419600" y="0"/>
            <a:ext cx="7772400" cy="1143000"/>
          </a:xfrm>
        </p:spPr>
        <p:txBody>
          <a:bodyPr/>
          <a:lstStyle/>
          <a:p>
            <a:pPr>
              <a:lnSpc>
                <a:spcPct val="100000"/>
              </a:lnSpc>
            </a:pPr>
            <a:r>
              <a:rPr lang="en-US" altLang="zh-TW" sz="3600" dirty="0">
                <a:solidFill>
                  <a:srgbClr val="FF6600"/>
                </a:solidFill>
                <a:latin typeface="Aharoni" pitchFamily="2" charset="-79"/>
                <a:cs typeface="Aharoni" pitchFamily="2" charset="-79"/>
              </a:rPr>
              <a:t>Introduction to OS</a:t>
            </a:r>
          </a:p>
        </p:txBody>
      </p:sp>
      <p:sp>
        <p:nvSpPr>
          <p:cNvPr id="2" name="Rectangle 2">
            <a:extLst>
              <a:ext uri="{FF2B5EF4-FFF2-40B4-BE49-F238E27FC236}">
                <a16:creationId xmlns:a16="http://schemas.microsoft.com/office/drawing/2014/main" id="{5EE9C1F6-5E5B-BCA4-0DA0-5BD22C31F509}"/>
              </a:ext>
            </a:extLst>
          </p:cNvPr>
          <p:cNvSpPr txBox="1">
            <a:spLocks noChangeArrowheads="1"/>
          </p:cNvSpPr>
          <p:nvPr/>
        </p:nvSpPr>
        <p:spPr>
          <a:xfrm>
            <a:off x="362554" y="723436"/>
            <a:ext cx="7723187"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400" b="1" dirty="0">
                <a:highlight>
                  <a:srgbClr val="99FFCC"/>
                </a:highlight>
                <a:latin typeface="+mn-lt"/>
                <a:ea typeface="+mn-ea"/>
                <a:cs typeface="+mn-cs"/>
              </a:rPr>
              <a:t>Computer Startup </a:t>
            </a:r>
          </a:p>
        </p:txBody>
      </p:sp>
      <p:sp>
        <p:nvSpPr>
          <p:cNvPr id="5" name="Rectangle 3">
            <a:extLst>
              <a:ext uri="{FF2B5EF4-FFF2-40B4-BE49-F238E27FC236}">
                <a16:creationId xmlns:a16="http://schemas.microsoft.com/office/drawing/2014/main" id="{7B393C4B-5354-31BC-6C2E-C9C604EA0152}"/>
              </a:ext>
            </a:extLst>
          </p:cNvPr>
          <p:cNvSpPr txBox="1">
            <a:spLocks noChangeArrowheads="1"/>
          </p:cNvSpPr>
          <p:nvPr/>
        </p:nvSpPr>
        <p:spPr>
          <a:xfrm>
            <a:off x="825905" y="1764147"/>
            <a:ext cx="10059346" cy="24673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altLang="en-US" sz="2400" b="1" dirty="0">
                <a:solidFill>
                  <a:srgbClr val="3366FF"/>
                </a:solidFill>
              </a:rPr>
              <a:t>bootstrap program</a:t>
            </a:r>
            <a:r>
              <a:rPr lang="en-US" altLang="en-US" sz="2400" dirty="0">
                <a:solidFill>
                  <a:srgbClr val="3366FF"/>
                </a:solidFill>
              </a:rPr>
              <a:t> </a:t>
            </a:r>
            <a:r>
              <a:rPr lang="en-US" altLang="en-US" sz="2400" dirty="0"/>
              <a:t>is loaded at power-up or reboot</a:t>
            </a:r>
          </a:p>
          <a:p>
            <a:pPr lvl="1" algn="just">
              <a:lnSpc>
                <a:spcPct val="150000"/>
              </a:lnSpc>
            </a:pPr>
            <a:r>
              <a:rPr lang="en-US" altLang="en-US" dirty="0"/>
              <a:t>Typically stored in ROM or EPROM, generally known as </a:t>
            </a:r>
            <a:r>
              <a:rPr lang="en-US" altLang="en-US" b="1" dirty="0">
                <a:solidFill>
                  <a:srgbClr val="3366FF"/>
                </a:solidFill>
              </a:rPr>
              <a:t>firmware</a:t>
            </a:r>
          </a:p>
          <a:p>
            <a:pPr lvl="1" algn="just">
              <a:lnSpc>
                <a:spcPct val="150000"/>
              </a:lnSpc>
            </a:pPr>
            <a:r>
              <a:rPr lang="en-US" altLang="en-US" dirty="0"/>
              <a:t>Initializes all aspects of system</a:t>
            </a:r>
          </a:p>
          <a:p>
            <a:pPr lvl="1" algn="just">
              <a:lnSpc>
                <a:spcPct val="150000"/>
              </a:lnSpc>
            </a:pPr>
            <a:r>
              <a:rPr lang="en-US" altLang="en-US" dirty="0"/>
              <a:t>Loads operating system kernel and starts execution</a:t>
            </a:r>
          </a:p>
        </p:txBody>
      </p:sp>
    </p:spTree>
    <p:extLst>
      <p:ext uri="{BB962C8B-B14F-4D97-AF65-F5344CB8AC3E}">
        <p14:creationId xmlns:p14="http://schemas.microsoft.com/office/powerpoint/2010/main" val="28221940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F7E31-464F-0238-C504-67CBF6E73A32}"/>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97B065DF-2749-0C05-338C-CD0E8FC8E9AB}"/>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21EF0F67-AD63-D73C-440A-7FA58E96CC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B5C04064-C9DC-FB60-9DB1-C0803CF6DE81}"/>
              </a:ext>
            </a:extLst>
          </p:cNvPr>
          <p:cNvSpPr>
            <a:spLocks noGrp="1" noChangeArrowheads="1"/>
          </p:cNvSpPr>
          <p:nvPr>
            <p:ph type="title"/>
          </p:nvPr>
        </p:nvSpPr>
        <p:spPr>
          <a:xfrm>
            <a:off x="4419600" y="0"/>
            <a:ext cx="7772400" cy="1143000"/>
          </a:xfrm>
        </p:spPr>
        <p:txBody>
          <a:bodyPr/>
          <a:lstStyle/>
          <a:p>
            <a:pPr>
              <a:lnSpc>
                <a:spcPct val="100000"/>
              </a:lnSpc>
            </a:pPr>
            <a:r>
              <a:rPr lang="en-US" altLang="zh-TW" sz="3600" dirty="0">
                <a:solidFill>
                  <a:srgbClr val="FF6600"/>
                </a:solidFill>
                <a:latin typeface="Aharoni" pitchFamily="2" charset="-79"/>
                <a:cs typeface="Aharoni" pitchFamily="2" charset="-79"/>
              </a:rPr>
              <a:t>Introduction to OS</a:t>
            </a:r>
          </a:p>
        </p:txBody>
      </p:sp>
      <p:sp>
        <p:nvSpPr>
          <p:cNvPr id="2" name="Rectangle 2">
            <a:extLst>
              <a:ext uri="{FF2B5EF4-FFF2-40B4-BE49-F238E27FC236}">
                <a16:creationId xmlns:a16="http://schemas.microsoft.com/office/drawing/2014/main" id="{D556D25D-F7C9-0580-792E-9E527DBC1556}"/>
              </a:ext>
            </a:extLst>
          </p:cNvPr>
          <p:cNvSpPr txBox="1">
            <a:spLocks noChangeArrowheads="1"/>
          </p:cNvSpPr>
          <p:nvPr/>
        </p:nvSpPr>
        <p:spPr>
          <a:xfrm>
            <a:off x="362554" y="723436"/>
            <a:ext cx="7723187"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400" b="1" dirty="0">
                <a:highlight>
                  <a:srgbClr val="99FFCC"/>
                </a:highlight>
                <a:latin typeface="+mn-lt"/>
                <a:ea typeface="+mn-ea"/>
                <a:cs typeface="+mn-cs"/>
              </a:rPr>
              <a:t>Computer System Organization</a:t>
            </a:r>
          </a:p>
        </p:txBody>
      </p:sp>
      <p:sp>
        <p:nvSpPr>
          <p:cNvPr id="6" name="TextBox 5">
            <a:extLst>
              <a:ext uri="{FF2B5EF4-FFF2-40B4-BE49-F238E27FC236}">
                <a16:creationId xmlns:a16="http://schemas.microsoft.com/office/drawing/2014/main" id="{ABE51BF7-89A6-7D5A-2F48-1742789BC763}"/>
              </a:ext>
            </a:extLst>
          </p:cNvPr>
          <p:cNvSpPr txBox="1"/>
          <p:nvPr/>
        </p:nvSpPr>
        <p:spPr>
          <a:xfrm>
            <a:off x="547180" y="1370472"/>
            <a:ext cx="10828078" cy="1569660"/>
          </a:xfrm>
          <a:prstGeom prst="rect">
            <a:avLst/>
          </a:prstGeom>
          <a:noFill/>
        </p:spPr>
        <p:txBody>
          <a:bodyPr wrap="square">
            <a:spAutoFit/>
          </a:bodyPr>
          <a:lstStyle/>
          <a:p>
            <a:pPr algn="just"/>
            <a:r>
              <a:rPr lang="en-US" altLang="en-US" sz="2400" dirty="0"/>
              <a:t>Computer-system operation</a:t>
            </a:r>
          </a:p>
          <a:p>
            <a:pPr marL="742950" lvl="1" indent="-285750" algn="just">
              <a:buFont typeface="Courier New" panose="02070309020205020404" pitchFamily="49" charset="0"/>
              <a:buChar char="o"/>
            </a:pPr>
            <a:r>
              <a:rPr lang="en-US" altLang="en-US" sz="2400" dirty="0"/>
              <a:t>One or more CPUs, device controllers connect through common bus providing access to shared memory</a:t>
            </a:r>
          </a:p>
          <a:p>
            <a:pPr marL="742950" lvl="1" indent="-285750" algn="just">
              <a:buFont typeface="Courier New" panose="02070309020205020404" pitchFamily="49" charset="0"/>
              <a:buChar char="o"/>
            </a:pPr>
            <a:r>
              <a:rPr lang="en-US" altLang="en-US" sz="2400" dirty="0"/>
              <a:t>Concurrent execution of CPUs and devices competing for memory cycles</a:t>
            </a:r>
          </a:p>
        </p:txBody>
      </p:sp>
      <p:pic>
        <p:nvPicPr>
          <p:cNvPr id="7" name="Picture 5">
            <a:extLst>
              <a:ext uri="{FF2B5EF4-FFF2-40B4-BE49-F238E27FC236}">
                <a16:creationId xmlns:a16="http://schemas.microsoft.com/office/drawing/2014/main" id="{53B05DBA-0634-A55F-F103-5852AD44D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9024" y="3010906"/>
            <a:ext cx="6630814" cy="3276321"/>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8582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B20C1-0E21-6B99-6ACC-A78B9F499F7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F4B124E0-80BA-E839-DEDF-9F682DD29192}"/>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9D77CF2F-C9F1-68B7-822F-DE6C8C7F97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6E26B305-340B-C6B7-59E5-AA47732621CD}"/>
              </a:ext>
            </a:extLst>
          </p:cNvPr>
          <p:cNvSpPr>
            <a:spLocks noGrp="1" noChangeArrowheads="1"/>
          </p:cNvSpPr>
          <p:nvPr>
            <p:ph type="title"/>
          </p:nvPr>
        </p:nvSpPr>
        <p:spPr>
          <a:xfrm>
            <a:off x="4419600" y="0"/>
            <a:ext cx="7772400" cy="1143000"/>
          </a:xfrm>
        </p:spPr>
        <p:txBody>
          <a:bodyPr/>
          <a:lstStyle/>
          <a:p>
            <a:pPr>
              <a:lnSpc>
                <a:spcPct val="100000"/>
              </a:lnSpc>
            </a:pPr>
            <a:r>
              <a:rPr lang="en-US" altLang="zh-TW" sz="3600" dirty="0">
                <a:solidFill>
                  <a:srgbClr val="FF6600"/>
                </a:solidFill>
                <a:latin typeface="Aharoni" pitchFamily="2" charset="-79"/>
                <a:cs typeface="Aharoni" pitchFamily="2" charset="-79"/>
              </a:rPr>
              <a:t>Introduction to OS</a:t>
            </a:r>
          </a:p>
        </p:txBody>
      </p:sp>
      <p:sp>
        <p:nvSpPr>
          <p:cNvPr id="2" name="Rectangle 2">
            <a:extLst>
              <a:ext uri="{FF2B5EF4-FFF2-40B4-BE49-F238E27FC236}">
                <a16:creationId xmlns:a16="http://schemas.microsoft.com/office/drawing/2014/main" id="{BB067A4F-0B25-E80E-7636-D9678D3A2945}"/>
              </a:ext>
            </a:extLst>
          </p:cNvPr>
          <p:cNvSpPr txBox="1">
            <a:spLocks noChangeArrowheads="1"/>
          </p:cNvSpPr>
          <p:nvPr/>
        </p:nvSpPr>
        <p:spPr>
          <a:xfrm>
            <a:off x="362554" y="723436"/>
            <a:ext cx="7723187"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400" b="1" dirty="0">
                <a:highlight>
                  <a:srgbClr val="99FFCC"/>
                </a:highlight>
                <a:latin typeface="+mn-lt"/>
                <a:ea typeface="+mn-ea"/>
                <a:cs typeface="+mn-cs"/>
              </a:rPr>
              <a:t>Computer-System Operation</a:t>
            </a:r>
          </a:p>
        </p:txBody>
      </p:sp>
      <p:sp>
        <p:nvSpPr>
          <p:cNvPr id="4" name="Rectangle 3">
            <a:extLst>
              <a:ext uri="{FF2B5EF4-FFF2-40B4-BE49-F238E27FC236}">
                <a16:creationId xmlns:a16="http://schemas.microsoft.com/office/drawing/2014/main" id="{3BFA590D-858D-737D-4B89-07E9390282F5}"/>
              </a:ext>
            </a:extLst>
          </p:cNvPr>
          <p:cNvSpPr txBox="1">
            <a:spLocks noChangeArrowheads="1"/>
          </p:cNvSpPr>
          <p:nvPr/>
        </p:nvSpPr>
        <p:spPr>
          <a:xfrm>
            <a:off x="971820" y="1443134"/>
            <a:ext cx="10403438" cy="4530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altLang="en-US" sz="2400" dirty="0">
                <a:solidFill>
                  <a:srgbClr val="0070C0"/>
                </a:solidFill>
              </a:rPr>
              <a:t>I/O devices and the CPU can execute concurrently</a:t>
            </a:r>
          </a:p>
          <a:p>
            <a:pPr algn="just">
              <a:lnSpc>
                <a:spcPct val="150000"/>
              </a:lnSpc>
            </a:pPr>
            <a:r>
              <a:rPr lang="en-US" altLang="en-US" sz="2400" dirty="0"/>
              <a:t>Each device controller is in charge of a particular device type</a:t>
            </a:r>
          </a:p>
          <a:p>
            <a:pPr algn="just">
              <a:lnSpc>
                <a:spcPct val="150000"/>
              </a:lnSpc>
            </a:pPr>
            <a:r>
              <a:rPr lang="en-US" altLang="en-US" sz="2400" dirty="0">
                <a:solidFill>
                  <a:srgbClr val="0070C0"/>
                </a:solidFill>
              </a:rPr>
              <a:t>Each device controller has a local buffer</a:t>
            </a:r>
          </a:p>
          <a:p>
            <a:pPr algn="just">
              <a:lnSpc>
                <a:spcPct val="150000"/>
              </a:lnSpc>
            </a:pPr>
            <a:r>
              <a:rPr lang="en-US" altLang="en-US" sz="2400" dirty="0"/>
              <a:t>CPU moves data from/to main memory to/from local buffers</a:t>
            </a:r>
          </a:p>
          <a:p>
            <a:pPr algn="just">
              <a:lnSpc>
                <a:spcPct val="150000"/>
              </a:lnSpc>
            </a:pPr>
            <a:r>
              <a:rPr lang="en-US" altLang="en-US" sz="2400" dirty="0">
                <a:solidFill>
                  <a:srgbClr val="0070C0"/>
                </a:solidFill>
              </a:rPr>
              <a:t>I/O is from the device to local buffer of controller</a:t>
            </a:r>
          </a:p>
          <a:p>
            <a:pPr algn="just">
              <a:lnSpc>
                <a:spcPct val="150000"/>
              </a:lnSpc>
            </a:pPr>
            <a:r>
              <a:rPr lang="en-US" altLang="en-US" sz="2400" dirty="0"/>
              <a:t>Device controller informs CPU that it has finished its operation by causing an </a:t>
            </a:r>
            <a:r>
              <a:rPr lang="en-US" altLang="en-US" sz="2400" dirty="0">
                <a:solidFill>
                  <a:srgbClr val="0000FF"/>
                </a:solidFill>
              </a:rPr>
              <a:t>interrupt</a:t>
            </a:r>
          </a:p>
        </p:txBody>
      </p:sp>
    </p:spTree>
    <p:extLst>
      <p:ext uri="{BB962C8B-B14F-4D97-AF65-F5344CB8AC3E}">
        <p14:creationId xmlns:p14="http://schemas.microsoft.com/office/powerpoint/2010/main" val="30145729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84655-6E19-553D-09F2-01EE663F1A6D}"/>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370EBC84-8D0E-09D5-1BE3-98914C090039}"/>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A8E4DF58-A6A2-CB66-0DF0-EAF2631EF6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95F71C7B-8DBD-BB2F-3AFB-BB5403990DD6}"/>
              </a:ext>
            </a:extLst>
          </p:cNvPr>
          <p:cNvSpPr>
            <a:spLocks noGrp="1" noChangeArrowheads="1"/>
          </p:cNvSpPr>
          <p:nvPr>
            <p:ph type="title"/>
          </p:nvPr>
        </p:nvSpPr>
        <p:spPr>
          <a:xfrm>
            <a:off x="4419600" y="0"/>
            <a:ext cx="7772400" cy="1143000"/>
          </a:xfrm>
        </p:spPr>
        <p:txBody>
          <a:bodyPr/>
          <a:lstStyle/>
          <a:p>
            <a:pPr>
              <a:lnSpc>
                <a:spcPct val="100000"/>
              </a:lnSpc>
            </a:pPr>
            <a:r>
              <a:rPr lang="en-US" altLang="zh-TW" sz="3600" dirty="0">
                <a:solidFill>
                  <a:srgbClr val="FF6600"/>
                </a:solidFill>
                <a:latin typeface="Aharoni" pitchFamily="2" charset="-79"/>
                <a:cs typeface="Aharoni" pitchFamily="2" charset="-79"/>
              </a:rPr>
              <a:t>Introduction to OS</a:t>
            </a:r>
          </a:p>
        </p:txBody>
      </p:sp>
      <p:sp>
        <p:nvSpPr>
          <p:cNvPr id="2" name="Rectangle 2">
            <a:extLst>
              <a:ext uri="{FF2B5EF4-FFF2-40B4-BE49-F238E27FC236}">
                <a16:creationId xmlns:a16="http://schemas.microsoft.com/office/drawing/2014/main" id="{005C1378-68D2-776A-53BE-53C9BFD0BBB1}"/>
              </a:ext>
            </a:extLst>
          </p:cNvPr>
          <p:cNvSpPr txBox="1">
            <a:spLocks noChangeArrowheads="1"/>
          </p:cNvSpPr>
          <p:nvPr/>
        </p:nvSpPr>
        <p:spPr>
          <a:xfrm>
            <a:off x="362555" y="887050"/>
            <a:ext cx="4374816"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400" b="1" dirty="0">
                <a:highlight>
                  <a:srgbClr val="99FFCC"/>
                </a:highlight>
                <a:latin typeface="+mn-lt"/>
                <a:ea typeface="+mn-ea"/>
                <a:cs typeface="+mn-cs"/>
              </a:rPr>
              <a:t>Common Functions of Interrupts</a:t>
            </a:r>
          </a:p>
        </p:txBody>
      </p:sp>
      <p:sp>
        <p:nvSpPr>
          <p:cNvPr id="5" name="Rectangle 3">
            <a:extLst>
              <a:ext uri="{FF2B5EF4-FFF2-40B4-BE49-F238E27FC236}">
                <a16:creationId xmlns:a16="http://schemas.microsoft.com/office/drawing/2014/main" id="{F8A07E36-4BCA-57C5-407E-0F08C82AA2B1}"/>
              </a:ext>
            </a:extLst>
          </p:cNvPr>
          <p:cNvSpPr txBox="1">
            <a:spLocks noChangeArrowheads="1"/>
          </p:cNvSpPr>
          <p:nvPr/>
        </p:nvSpPr>
        <p:spPr>
          <a:xfrm>
            <a:off x="876638" y="1696053"/>
            <a:ext cx="10438724" cy="3780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altLang="en-US" sz="2400" dirty="0"/>
              <a:t>Interrupt transfers control to the interrupt service routine generally, through the </a:t>
            </a:r>
            <a:r>
              <a:rPr lang="en-US" altLang="en-US" sz="2400" b="1" dirty="0">
                <a:solidFill>
                  <a:srgbClr val="3366FF"/>
                </a:solidFill>
              </a:rPr>
              <a:t>interrupt</a:t>
            </a:r>
            <a:r>
              <a:rPr lang="en-US" altLang="en-US" sz="2400" i="1" dirty="0"/>
              <a:t> </a:t>
            </a:r>
            <a:r>
              <a:rPr lang="en-US" altLang="en-US" sz="2400" b="1" dirty="0">
                <a:solidFill>
                  <a:srgbClr val="3366FF"/>
                </a:solidFill>
              </a:rPr>
              <a:t>vector</a:t>
            </a:r>
            <a:r>
              <a:rPr lang="en-US" altLang="en-US" sz="2400" dirty="0"/>
              <a:t>, which contains the addresses of all the service routines</a:t>
            </a:r>
          </a:p>
          <a:p>
            <a:pPr algn="just">
              <a:lnSpc>
                <a:spcPct val="150000"/>
              </a:lnSpc>
            </a:pPr>
            <a:r>
              <a:rPr lang="en-US" altLang="en-US" sz="2400" dirty="0"/>
              <a:t>Interrupt architecture must save the address of the interrupted instruction</a:t>
            </a:r>
            <a:endParaRPr lang="en-US" altLang="en-US" sz="2400" i="1" dirty="0"/>
          </a:p>
          <a:p>
            <a:pPr algn="just">
              <a:lnSpc>
                <a:spcPct val="150000"/>
              </a:lnSpc>
            </a:pPr>
            <a:r>
              <a:rPr lang="en-US" altLang="en-US" sz="2400" dirty="0"/>
              <a:t>A </a:t>
            </a:r>
            <a:r>
              <a:rPr lang="en-US" altLang="en-US" sz="2400" b="1" dirty="0">
                <a:solidFill>
                  <a:srgbClr val="3366FF"/>
                </a:solidFill>
              </a:rPr>
              <a:t>trap</a:t>
            </a:r>
            <a:r>
              <a:rPr lang="en-US" altLang="en-US" sz="2400" dirty="0"/>
              <a:t> or </a:t>
            </a:r>
            <a:r>
              <a:rPr lang="en-US" altLang="en-US" sz="2400" b="1" dirty="0">
                <a:solidFill>
                  <a:srgbClr val="3366FF"/>
                </a:solidFill>
              </a:rPr>
              <a:t>exception</a:t>
            </a:r>
            <a:r>
              <a:rPr lang="en-US" altLang="en-US" sz="2400" dirty="0"/>
              <a:t> is a software-generated interrupt caused either by an error or a user request</a:t>
            </a:r>
          </a:p>
          <a:p>
            <a:pPr algn="just">
              <a:lnSpc>
                <a:spcPct val="150000"/>
              </a:lnSpc>
            </a:pPr>
            <a:r>
              <a:rPr lang="en-US" altLang="en-US" sz="2400" dirty="0"/>
              <a:t>An operating system is </a:t>
            </a:r>
            <a:r>
              <a:rPr lang="en-US" altLang="en-US" sz="2400" b="1" dirty="0">
                <a:solidFill>
                  <a:srgbClr val="3366FF"/>
                </a:solidFill>
              </a:rPr>
              <a:t>interrupt driven</a:t>
            </a:r>
          </a:p>
        </p:txBody>
      </p:sp>
    </p:spTree>
    <p:extLst>
      <p:ext uri="{BB962C8B-B14F-4D97-AF65-F5344CB8AC3E}">
        <p14:creationId xmlns:p14="http://schemas.microsoft.com/office/powerpoint/2010/main" val="25375237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904DC-EBC3-01AF-7018-3EA9F24882DC}"/>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9B5524F3-2256-8436-03FE-FEFC5065EBC1}"/>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626F1386-F5B1-04BC-E967-104AEC7A4F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27364060-AB6D-A26A-5EA1-B8EB419CA963}"/>
              </a:ext>
            </a:extLst>
          </p:cNvPr>
          <p:cNvSpPr>
            <a:spLocks noGrp="1" noChangeArrowheads="1"/>
          </p:cNvSpPr>
          <p:nvPr>
            <p:ph type="title"/>
          </p:nvPr>
        </p:nvSpPr>
        <p:spPr>
          <a:xfrm>
            <a:off x="4419600" y="0"/>
            <a:ext cx="7772400" cy="1143000"/>
          </a:xfrm>
        </p:spPr>
        <p:txBody>
          <a:bodyPr/>
          <a:lstStyle/>
          <a:p>
            <a:pPr>
              <a:lnSpc>
                <a:spcPct val="100000"/>
              </a:lnSpc>
            </a:pPr>
            <a:r>
              <a:rPr lang="en-US" altLang="zh-TW" sz="3600" dirty="0">
                <a:solidFill>
                  <a:srgbClr val="FF6600"/>
                </a:solidFill>
                <a:latin typeface="Aharoni" pitchFamily="2" charset="-79"/>
                <a:cs typeface="Aharoni" pitchFamily="2" charset="-79"/>
              </a:rPr>
              <a:t>Introduction to OS</a:t>
            </a:r>
          </a:p>
        </p:txBody>
      </p:sp>
      <p:sp>
        <p:nvSpPr>
          <p:cNvPr id="2" name="Rectangle 2">
            <a:extLst>
              <a:ext uri="{FF2B5EF4-FFF2-40B4-BE49-F238E27FC236}">
                <a16:creationId xmlns:a16="http://schemas.microsoft.com/office/drawing/2014/main" id="{44689ED7-29EA-5208-440A-7AAEEA6B3D6C}"/>
              </a:ext>
            </a:extLst>
          </p:cNvPr>
          <p:cNvSpPr txBox="1">
            <a:spLocks noChangeArrowheads="1"/>
          </p:cNvSpPr>
          <p:nvPr/>
        </p:nvSpPr>
        <p:spPr>
          <a:xfrm>
            <a:off x="362555" y="887050"/>
            <a:ext cx="4374816"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400" b="1" dirty="0">
                <a:highlight>
                  <a:srgbClr val="99FFCC"/>
                </a:highlight>
                <a:latin typeface="+mn-lt"/>
                <a:ea typeface="+mn-ea"/>
                <a:cs typeface="+mn-cs"/>
              </a:rPr>
              <a:t>I/O Structure</a:t>
            </a:r>
          </a:p>
        </p:txBody>
      </p:sp>
      <p:sp>
        <p:nvSpPr>
          <p:cNvPr id="4" name="Rectangle 3">
            <a:extLst>
              <a:ext uri="{FF2B5EF4-FFF2-40B4-BE49-F238E27FC236}">
                <a16:creationId xmlns:a16="http://schemas.microsoft.com/office/drawing/2014/main" id="{5DBB478B-BDC9-B0A5-FF0E-DFC8F3111B61}"/>
              </a:ext>
            </a:extLst>
          </p:cNvPr>
          <p:cNvSpPr txBox="1">
            <a:spLocks noChangeArrowheads="1"/>
          </p:cNvSpPr>
          <p:nvPr/>
        </p:nvSpPr>
        <p:spPr>
          <a:xfrm>
            <a:off x="681342" y="1534183"/>
            <a:ext cx="10797296" cy="4583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600" dirty="0"/>
              <a:t>After I/O starts, control returns to user program only upon I/O completion</a:t>
            </a:r>
          </a:p>
          <a:p>
            <a:pPr lvl="1" algn="just"/>
            <a:r>
              <a:rPr lang="en-US" altLang="en-US" sz="2200" dirty="0">
                <a:solidFill>
                  <a:srgbClr val="00B0F0"/>
                </a:solidFill>
              </a:rPr>
              <a:t>Wait instruction idles the CPU until the next interrupt</a:t>
            </a:r>
          </a:p>
          <a:p>
            <a:pPr lvl="1" algn="just"/>
            <a:r>
              <a:rPr lang="en-US" altLang="en-US" sz="2200" dirty="0">
                <a:solidFill>
                  <a:srgbClr val="00B0F0"/>
                </a:solidFill>
              </a:rPr>
              <a:t>Wait loop (contention for memory access)</a:t>
            </a:r>
          </a:p>
          <a:p>
            <a:pPr lvl="1" algn="just"/>
            <a:r>
              <a:rPr lang="en-US" altLang="en-US" sz="2200" dirty="0">
                <a:solidFill>
                  <a:srgbClr val="00B0F0"/>
                </a:solidFill>
              </a:rPr>
              <a:t>At most one I/O request is outstanding at a time, no simultaneous I/O processing</a:t>
            </a:r>
          </a:p>
          <a:p>
            <a:pPr algn="just"/>
            <a:r>
              <a:rPr lang="en-US" altLang="en-US" sz="2600" dirty="0"/>
              <a:t>After I/O starts, control returns to user program without waiting for I/O completion</a:t>
            </a:r>
          </a:p>
          <a:p>
            <a:pPr lvl="1" algn="just"/>
            <a:r>
              <a:rPr lang="en-US" altLang="en-US" b="1" dirty="0">
                <a:solidFill>
                  <a:srgbClr val="3366FF"/>
                </a:solidFill>
              </a:rPr>
              <a:t>System call </a:t>
            </a:r>
            <a:r>
              <a:rPr lang="en-US" altLang="en-US" dirty="0"/>
              <a:t>– request to the OS to allow user to wait for I/O completion</a:t>
            </a:r>
          </a:p>
          <a:p>
            <a:pPr lvl="1" algn="just"/>
            <a:r>
              <a:rPr lang="en-US" altLang="en-US" b="1" dirty="0">
                <a:solidFill>
                  <a:srgbClr val="3366FF"/>
                </a:solidFill>
              </a:rPr>
              <a:t>Device-status table </a:t>
            </a:r>
            <a:r>
              <a:rPr lang="en-US" altLang="en-US" dirty="0"/>
              <a:t>contains entry for each I/O device indicating its type, address, and state</a:t>
            </a:r>
          </a:p>
          <a:p>
            <a:pPr lvl="1" algn="just"/>
            <a:r>
              <a:rPr lang="en-US" altLang="en-US" dirty="0"/>
              <a:t>OS indexes into I/O device table to determine device status and to modify table entry to include interrupt</a:t>
            </a:r>
          </a:p>
          <a:p>
            <a:pPr lvl="1"/>
            <a:endParaRPr lang="en-US" altLang="en-US" dirty="0"/>
          </a:p>
        </p:txBody>
      </p:sp>
    </p:spTree>
    <p:extLst>
      <p:ext uri="{BB962C8B-B14F-4D97-AF65-F5344CB8AC3E}">
        <p14:creationId xmlns:p14="http://schemas.microsoft.com/office/powerpoint/2010/main" val="39350519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21C4C-9636-E1A0-F1A9-8749F7BC95D4}"/>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5E248960-F91C-9EBF-093D-27B574CCD608}"/>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79679028-677D-37AE-9178-62D6344D7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6D0A5867-4A05-774C-2F8D-67813EBF6D43}"/>
              </a:ext>
            </a:extLst>
          </p:cNvPr>
          <p:cNvSpPr>
            <a:spLocks noGrp="1" noChangeArrowheads="1"/>
          </p:cNvSpPr>
          <p:nvPr>
            <p:ph type="title"/>
          </p:nvPr>
        </p:nvSpPr>
        <p:spPr>
          <a:xfrm>
            <a:off x="4419600" y="0"/>
            <a:ext cx="7772400" cy="1143000"/>
          </a:xfrm>
        </p:spPr>
        <p:txBody>
          <a:bodyPr/>
          <a:lstStyle/>
          <a:p>
            <a:pPr>
              <a:lnSpc>
                <a:spcPct val="100000"/>
              </a:lnSpc>
            </a:pPr>
            <a:r>
              <a:rPr lang="en-US" altLang="zh-TW" sz="3600" dirty="0">
                <a:solidFill>
                  <a:srgbClr val="FF6600"/>
                </a:solidFill>
                <a:latin typeface="Aharoni" pitchFamily="2" charset="-79"/>
                <a:cs typeface="Aharoni" pitchFamily="2" charset="-79"/>
              </a:rPr>
              <a:t>Introduction to OS</a:t>
            </a:r>
          </a:p>
        </p:txBody>
      </p:sp>
      <p:sp>
        <p:nvSpPr>
          <p:cNvPr id="2" name="Rectangle 2">
            <a:extLst>
              <a:ext uri="{FF2B5EF4-FFF2-40B4-BE49-F238E27FC236}">
                <a16:creationId xmlns:a16="http://schemas.microsoft.com/office/drawing/2014/main" id="{E70B40C8-AD5E-676D-E5D0-48304F8C2795}"/>
              </a:ext>
            </a:extLst>
          </p:cNvPr>
          <p:cNvSpPr txBox="1">
            <a:spLocks noChangeArrowheads="1"/>
          </p:cNvSpPr>
          <p:nvPr/>
        </p:nvSpPr>
        <p:spPr>
          <a:xfrm>
            <a:off x="362555" y="887050"/>
            <a:ext cx="4374816"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400" b="1" dirty="0">
                <a:highlight>
                  <a:srgbClr val="99FFCC"/>
                </a:highlight>
                <a:latin typeface="+mn-lt"/>
                <a:ea typeface="+mn-ea"/>
                <a:cs typeface="+mn-cs"/>
              </a:rPr>
              <a:t>Storage Structure</a:t>
            </a:r>
          </a:p>
        </p:txBody>
      </p:sp>
      <p:sp>
        <p:nvSpPr>
          <p:cNvPr id="7" name="TextBox 6">
            <a:extLst>
              <a:ext uri="{FF2B5EF4-FFF2-40B4-BE49-F238E27FC236}">
                <a16:creationId xmlns:a16="http://schemas.microsoft.com/office/drawing/2014/main" id="{1B540151-CCCC-22FD-0A57-ECBEDD35C542}"/>
              </a:ext>
            </a:extLst>
          </p:cNvPr>
          <p:cNvSpPr txBox="1"/>
          <p:nvPr/>
        </p:nvSpPr>
        <p:spPr>
          <a:xfrm>
            <a:off x="1228522" y="1651257"/>
            <a:ext cx="9734955" cy="4278094"/>
          </a:xfrm>
          <a:prstGeom prst="rect">
            <a:avLst/>
          </a:prstGeom>
          <a:noFill/>
          <a:ln>
            <a:solidFill>
              <a:srgbClr val="FF6600"/>
            </a:solidFill>
          </a:ln>
        </p:spPr>
        <p:txBody>
          <a:bodyPr wrap="square">
            <a:spAutoFit/>
          </a:bodyPr>
          <a:lstStyle/>
          <a:p>
            <a:pPr marL="342900" indent="-342900">
              <a:buFont typeface="Wingdings" panose="05000000000000000000" pitchFamily="2" charset="2"/>
              <a:buChar char="q"/>
            </a:pPr>
            <a:r>
              <a:rPr lang="en-US" altLang="en-US" sz="2200" dirty="0"/>
              <a:t>Main memory – only large storage media that the CPU can access directly</a:t>
            </a:r>
          </a:p>
          <a:p>
            <a:pPr marL="800100" lvl="1" indent="-342900">
              <a:buFont typeface="Courier New" panose="02070309020205020404" pitchFamily="49" charset="0"/>
              <a:buChar char="o"/>
            </a:pPr>
            <a:r>
              <a:rPr lang="en-US" altLang="en-US" sz="2000" b="1" dirty="0">
                <a:solidFill>
                  <a:srgbClr val="3366FF"/>
                </a:solidFill>
              </a:rPr>
              <a:t>Random</a:t>
            </a:r>
            <a:r>
              <a:rPr lang="en-US" altLang="en-US" sz="2000" dirty="0">
                <a:solidFill>
                  <a:srgbClr val="0000FF"/>
                </a:solidFill>
              </a:rPr>
              <a:t> </a:t>
            </a:r>
            <a:r>
              <a:rPr lang="en-US" altLang="en-US" sz="2000" b="1" dirty="0">
                <a:solidFill>
                  <a:srgbClr val="3366FF"/>
                </a:solidFill>
              </a:rPr>
              <a:t>access</a:t>
            </a:r>
          </a:p>
          <a:p>
            <a:pPr marL="800100" lvl="1" indent="-342900">
              <a:buFont typeface="Courier New" panose="02070309020205020404" pitchFamily="49" charset="0"/>
              <a:buChar char="o"/>
            </a:pPr>
            <a:r>
              <a:rPr lang="en-US" altLang="en-US" sz="2000" dirty="0"/>
              <a:t>Typically </a:t>
            </a:r>
            <a:r>
              <a:rPr lang="en-US" altLang="en-US" sz="2000" b="1" dirty="0">
                <a:solidFill>
                  <a:srgbClr val="3366FF"/>
                </a:solidFill>
              </a:rPr>
              <a:t>volatile</a:t>
            </a:r>
          </a:p>
          <a:p>
            <a:pPr marL="342900" indent="-342900">
              <a:buFont typeface="Wingdings" panose="05000000000000000000" pitchFamily="2" charset="2"/>
              <a:buChar char="q"/>
            </a:pPr>
            <a:r>
              <a:rPr lang="en-US" altLang="en-US" sz="2200" dirty="0"/>
              <a:t>Secondary storage – extension of main memory that provides large </a:t>
            </a:r>
            <a:r>
              <a:rPr lang="en-US" altLang="en-US" sz="2200" b="1" dirty="0">
                <a:solidFill>
                  <a:srgbClr val="3366FF"/>
                </a:solidFill>
              </a:rPr>
              <a:t>nonvolatile</a:t>
            </a:r>
            <a:r>
              <a:rPr lang="en-US" altLang="en-US" sz="2200" dirty="0">
                <a:solidFill>
                  <a:srgbClr val="0000FF"/>
                </a:solidFill>
              </a:rPr>
              <a:t> </a:t>
            </a:r>
            <a:r>
              <a:rPr lang="en-US" altLang="en-US" sz="2200" dirty="0"/>
              <a:t>storage capacity</a:t>
            </a:r>
          </a:p>
          <a:p>
            <a:pPr marL="342900" indent="-342900">
              <a:buFont typeface="Wingdings" panose="05000000000000000000" pitchFamily="2" charset="2"/>
              <a:buChar char="q"/>
            </a:pPr>
            <a:r>
              <a:rPr lang="en-US" altLang="en-US" sz="2200" dirty="0"/>
              <a:t>Hard disks – rigid metal or glass platters covered with magnetic recording material </a:t>
            </a:r>
          </a:p>
          <a:p>
            <a:pPr marL="800100" lvl="1" indent="-342900">
              <a:buFont typeface="Courier New" panose="02070309020205020404" pitchFamily="49" charset="0"/>
              <a:buChar char="o"/>
            </a:pPr>
            <a:r>
              <a:rPr lang="en-US" altLang="en-US" sz="2000" dirty="0"/>
              <a:t>Disk surface is logically divided into </a:t>
            </a:r>
            <a:r>
              <a:rPr lang="en-US" altLang="en-US" sz="2000" b="1" dirty="0">
                <a:solidFill>
                  <a:srgbClr val="3366FF"/>
                </a:solidFill>
              </a:rPr>
              <a:t>tracks</a:t>
            </a:r>
            <a:r>
              <a:rPr lang="en-US" altLang="en-US" sz="2000" dirty="0"/>
              <a:t>, which are subdivided into </a:t>
            </a:r>
            <a:r>
              <a:rPr lang="en-US" altLang="en-US" sz="2000" b="1" dirty="0">
                <a:solidFill>
                  <a:srgbClr val="3366FF"/>
                </a:solidFill>
              </a:rPr>
              <a:t>sectors</a:t>
            </a:r>
          </a:p>
          <a:p>
            <a:pPr marL="800100" lvl="1" indent="-342900">
              <a:buFont typeface="Courier New" panose="02070309020205020404" pitchFamily="49" charset="0"/>
              <a:buChar char="o"/>
            </a:pPr>
            <a:r>
              <a:rPr lang="en-US" altLang="en-US" sz="2000" dirty="0"/>
              <a:t>The </a:t>
            </a:r>
            <a:r>
              <a:rPr lang="en-US" altLang="en-US" sz="2000" b="1" dirty="0">
                <a:solidFill>
                  <a:srgbClr val="3366FF"/>
                </a:solidFill>
              </a:rPr>
              <a:t>disk controller </a:t>
            </a:r>
            <a:r>
              <a:rPr lang="en-US" altLang="en-US" sz="2000" dirty="0"/>
              <a:t>determines the logical interaction between the device and the computer </a:t>
            </a:r>
          </a:p>
          <a:p>
            <a:pPr marL="342900" indent="-342900">
              <a:buFont typeface="Wingdings" panose="05000000000000000000" pitchFamily="2" charset="2"/>
              <a:buChar char="q"/>
            </a:pPr>
            <a:r>
              <a:rPr lang="en-US" altLang="en-US" sz="2200" b="1" dirty="0">
                <a:solidFill>
                  <a:srgbClr val="3366FF"/>
                </a:solidFill>
              </a:rPr>
              <a:t>Solid-state disks </a:t>
            </a:r>
            <a:r>
              <a:rPr lang="en-US" altLang="en-US" sz="2200" dirty="0"/>
              <a:t>– faster than hard disks, nonvolatile</a:t>
            </a:r>
          </a:p>
          <a:p>
            <a:pPr marL="800100" lvl="1" indent="-342900">
              <a:buFont typeface="Courier New" panose="02070309020205020404" pitchFamily="49" charset="0"/>
              <a:buChar char="o"/>
            </a:pPr>
            <a:r>
              <a:rPr lang="en-US" altLang="en-US" sz="2000" dirty="0"/>
              <a:t>Various technologies</a:t>
            </a:r>
          </a:p>
          <a:p>
            <a:pPr marL="800100" lvl="1" indent="-342900">
              <a:buFont typeface="Courier New" panose="02070309020205020404" pitchFamily="49" charset="0"/>
              <a:buChar char="o"/>
            </a:pPr>
            <a:r>
              <a:rPr lang="en-US" altLang="en-US" sz="2000" dirty="0"/>
              <a:t>Becoming more popular</a:t>
            </a:r>
            <a:endParaRPr lang="en-IN" sz="2000" dirty="0"/>
          </a:p>
        </p:txBody>
      </p:sp>
    </p:spTree>
    <p:extLst>
      <p:ext uri="{BB962C8B-B14F-4D97-AF65-F5344CB8AC3E}">
        <p14:creationId xmlns:p14="http://schemas.microsoft.com/office/powerpoint/2010/main" val="41006655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6" name="Title 1">
            <a:extLst>
              <a:ext uri="{FF2B5EF4-FFF2-40B4-BE49-F238E27FC236}">
                <a16:creationId xmlns:a16="http://schemas.microsoft.com/office/drawing/2014/main" id="{A5451137-FB0F-963A-D043-3FD3DB7D61B2}"/>
              </a:ext>
            </a:extLst>
          </p:cNvPr>
          <p:cNvSpPr txBox="1">
            <a:spLocks/>
          </p:cNvSpPr>
          <p:nvPr/>
        </p:nvSpPr>
        <p:spPr>
          <a:xfrm>
            <a:off x="364043" y="709813"/>
            <a:ext cx="2664296" cy="6480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6600"/>
                </a:solidFill>
              </a:rPr>
              <a:t>AGENDA</a:t>
            </a:r>
          </a:p>
        </p:txBody>
      </p:sp>
      <p:sp>
        <p:nvSpPr>
          <p:cNvPr id="8" name="Text Placeholder 3">
            <a:extLst>
              <a:ext uri="{FF2B5EF4-FFF2-40B4-BE49-F238E27FC236}">
                <a16:creationId xmlns:a16="http://schemas.microsoft.com/office/drawing/2014/main" id="{99B0DA10-AC11-F841-F87E-2D9C207FC2EB}"/>
              </a:ext>
            </a:extLst>
          </p:cNvPr>
          <p:cNvSpPr txBox="1">
            <a:spLocks/>
          </p:cNvSpPr>
          <p:nvPr/>
        </p:nvSpPr>
        <p:spPr>
          <a:xfrm>
            <a:off x="735128" y="1611683"/>
            <a:ext cx="8136904" cy="38884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latin typeface="+mj-lt"/>
                <a:ea typeface="+mj-ea"/>
                <a:cs typeface="+mj-cs"/>
              </a:rPr>
              <a:t>Introduction</a:t>
            </a:r>
          </a:p>
          <a:p>
            <a:r>
              <a:rPr lang="en-US" sz="3000" dirty="0">
                <a:latin typeface="+mj-lt"/>
                <a:ea typeface="+mj-ea"/>
                <a:cs typeface="+mj-cs"/>
              </a:rPr>
              <a:t>Course Objective</a:t>
            </a:r>
          </a:p>
          <a:p>
            <a:r>
              <a:rPr lang="en-US" sz="3000" dirty="0">
                <a:latin typeface="+mj-lt"/>
                <a:ea typeface="+mj-ea"/>
                <a:cs typeface="+mj-cs"/>
              </a:rPr>
              <a:t>Course Outcomes</a:t>
            </a:r>
          </a:p>
          <a:p>
            <a:r>
              <a:rPr lang="en-US" sz="3000" dirty="0">
                <a:latin typeface="+mj-lt"/>
                <a:ea typeface="+mj-ea"/>
                <a:cs typeface="+mj-cs"/>
              </a:rPr>
              <a:t>Quick look at Syllabus</a:t>
            </a:r>
          </a:p>
          <a:p>
            <a:r>
              <a:rPr lang="en-US" sz="3000" dirty="0">
                <a:latin typeface="+mj-lt"/>
                <a:ea typeface="+mj-ea"/>
                <a:cs typeface="+mj-cs"/>
              </a:rPr>
              <a:t>Text Book</a:t>
            </a:r>
          </a:p>
          <a:p>
            <a:r>
              <a:rPr lang="en-US" sz="3000" dirty="0">
                <a:latin typeface="+mj-lt"/>
                <a:ea typeface="+mj-ea"/>
                <a:cs typeface="+mj-cs"/>
              </a:rPr>
              <a:t>Continuous Assessment</a:t>
            </a:r>
          </a:p>
          <a:p>
            <a:pPr>
              <a:buFont typeface="Wingdings" panose="05000000000000000000" pitchFamily="2" charset="2"/>
              <a:buChar char="§"/>
            </a:pPr>
            <a:endParaRPr lang="en-US" sz="2400" dirty="0">
              <a:latin typeface="Roboto Medium" pitchFamily="2" charset="0"/>
              <a:ea typeface="Roboto Medium" pitchFamily="2" charset="0"/>
              <a:cs typeface="Roboto Medium" pitchFamily="2" charset="0"/>
            </a:endParaRPr>
          </a:p>
        </p:txBody>
      </p:sp>
    </p:spTree>
    <p:extLst>
      <p:ext uri="{BB962C8B-B14F-4D97-AF65-F5344CB8AC3E}">
        <p14:creationId xmlns:p14="http://schemas.microsoft.com/office/powerpoint/2010/main" val="11174049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13F04-313D-1D91-EC3B-54CEFC75A8B6}"/>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EFEF669A-A0A6-08FD-D556-0F3B62A81A9D}"/>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D03C2D01-619A-99BB-95FB-CCA4518DD6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265CA87F-8F5D-3923-A470-623917370592}"/>
              </a:ext>
            </a:extLst>
          </p:cNvPr>
          <p:cNvSpPr>
            <a:spLocks noGrp="1" noChangeArrowheads="1"/>
          </p:cNvSpPr>
          <p:nvPr>
            <p:ph type="title"/>
          </p:nvPr>
        </p:nvSpPr>
        <p:spPr>
          <a:xfrm>
            <a:off x="4419600" y="0"/>
            <a:ext cx="7772400" cy="1143000"/>
          </a:xfrm>
        </p:spPr>
        <p:txBody>
          <a:bodyPr/>
          <a:lstStyle/>
          <a:p>
            <a:pPr>
              <a:lnSpc>
                <a:spcPct val="100000"/>
              </a:lnSpc>
            </a:pPr>
            <a:r>
              <a:rPr lang="en-US" altLang="zh-TW" sz="3600" dirty="0">
                <a:solidFill>
                  <a:srgbClr val="FF6600"/>
                </a:solidFill>
                <a:latin typeface="Aharoni" pitchFamily="2" charset="-79"/>
                <a:cs typeface="Aharoni" pitchFamily="2" charset="-79"/>
              </a:rPr>
              <a:t>Introduction to OS</a:t>
            </a:r>
          </a:p>
        </p:txBody>
      </p:sp>
      <p:sp>
        <p:nvSpPr>
          <p:cNvPr id="2" name="Rectangle 2">
            <a:extLst>
              <a:ext uri="{FF2B5EF4-FFF2-40B4-BE49-F238E27FC236}">
                <a16:creationId xmlns:a16="http://schemas.microsoft.com/office/drawing/2014/main" id="{D9895411-A869-CCF4-3554-29983E4BD19D}"/>
              </a:ext>
            </a:extLst>
          </p:cNvPr>
          <p:cNvSpPr txBox="1">
            <a:spLocks noChangeArrowheads="1"/>
          </p:cNvSpPr>
          <p:nvPr/>
        </p:nvSpPr>
        <p:spPr>
          <a:xfrm>
            <a:off x="362555" y="887050"/>
            <a:ext cx="4374816"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400" b="1" dirty="0">
                <a:highlight>
                  <a:srgbClr val="99FFCC"/>
                </a:highlight>
                <a:latin typeface="+mn-lt"/>
                <a:ea typeface="+mn-ea"/>
                <a:cs typeface="+mn-cs"/>
              </a:rPr>
              <a:t>Storage Hierarchy</a:t>
            </a:r>
          </a:p>
        </p:txBody>
      </p:sp>
      <p:sp>
        <p:nvSpPr>
          <p:cNvPr id="9" name="TextBox 8">
            <a:extLst>
              <a:ext uri="{FF2B5EF4-FFF2-40B4-BE49-F238E27FC236}">
                <a16:creationId xmlns:a16="http://schemas.microsoft.com/office/drawing/2014/main" id="{2A5EF513-7A83-F047-795D-B167264CCAD1}"/>
              </a:ext>
            </a:extLst>
          </p:cNvPr>
          <p:cNvSpPr txBox="1"/>
          <p:nvPr/>
        </p:nvSpPr>
        <p:spPr>
          <a:xfrm>
            <a:off x="1210732" y="1769000"/>
            <a:ext cx="10164526" cy="410727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altLang="en-US" sz="2400" dirty="0"/>
              <a:t>Storage systems organized in hierarchy</a:t>
            </a:r>
          </a:p>
          <a:p>
            <a:pPr marL="742950" lvl="1" indent="-285750" algn="just">
              <a:lnSpc>
                <a:spcPct val="150000"/>
              </a:lnSpc>
              <a:buFont typeface="Arial" panose="020B0604020202020204" pitchFamily="34" charset="0"/>
              <a:buChar char="•"/>
            </a:pPr>
            <a:r>
              <a:rPr lang="en-US" altLang="en-US" sz="2000" dirty="0"/>
              <a:t>Speed</a:t>
            </a:r>
          </a:p>
          <a:p>
            <a:pPr marL="742950" lvl="1" indent="-285750" algn="just">
              <a:lnSpc>
                <a:spcPct val="150000"/>
              </a:lnSpc>
              <a:buFont typeface="Arial" panose="020B0604020202020204" pitchFamily="34" charset="0"/>
              <a:buChar char="•"/>
            </a:pPr>
            <a:r>
              <a:rPr lang="en-US" altLang="en-US" sz="2000" dirty="0"/>
              <a:t>Cost</a:t>
            </a:r>
          </a:p>
          <a:p>
            <a:pPr marL="742950" lvl="1" indent="-285750" algn="just">
              <a:lnSpc>
                <a:spcPct val="150000"/>
              </a:lnSpc>
              <a:buFont typeface="Arial" panose="020B0604020202020204" pitchFamily="34" charset="0"/>
              <a:buChar char="•"/>
            </a:pPr>
            <a:r>
              <a:rPr lang="en-US" altLang="en-US" sz="2000" dirty="0"/>
              <a:t>Volatility</a:t>
            </a:r>
          </a:p>
          <a:p>
            <a:pPr marL="285750" indent="-285750" algn="just">
              <a:lnSpc>
                <a:spcPct val="150000"/>
              </a:lnSpc>
              <a:buFont typeface="Arial" panose="020B0604020202020204" pitchFamily="34" charset="0"/>
              <a:buChar char="•"/>
            </a:pPr>
            <a:r>
              <a:rPr lang="en-US" altLang="en-US" sz="2400" b="1" dirty="0">
                <a:solidFill>
                  <a:srgbClr val="3366FF"/>
                </a:solidFill>
              </a:rPr>
              <a:t>Caching</a:t>
            </a:r>
            <a:r>
              <a:rPr lang="en-US" altLang="en-US" sz="2400" dirty="0"/>
              <a:t> – copying information into faster storage system; main memory can be viewed as a cache for secondary storage</a:t>
            </a:r>
          </a:p>
          <a:p>
            <a:pPr marL="285750" indent="-285750" algn="just">
              <a:lnSpc>
                <a:spcPct val="150000"/>
              </a:lnSpc>
              <a:buFont typeface="Arial" panose="020B0604020202020204" pitchFamily="34" charset="0"/>
              <a:buChar char="•"/>
            </a:pPr>
            <a:r>
              <a:rPr lang="en-US" altLang="en-US" sz="2400" b="1" dirty="0">
                <a:solidFill>
                  <a:srgbClr val="3366FF"/>
                </a:solidFill>
              </a:rPr>
              <a:t>Device Driver </a:t>
            </a:r>
            <a:r>
              <a:rPr lang="en-US" altLang="en-US" sz="2400" dirty="0"/>
              <a:t>for each device controller to manage I/O</a:t>
            </a:r>
          </a:p>
          <a:p>
            <a:pPr marL="742950" lvl="1" indent="-285750" algn="just">
              <a:lnSpc>
                <a:spcPct val="150000"/>
              </a:lnSpc>
              <a:buFont typeface="Arial" panose="020B0604020202020204" pitchFamily="34" charset="0"/>
              <a:buChar char="•"/>
            </a:pPr>
            <a:r>
              <a:rPr lang="en-US" altLang="en-US" sz="2000" dirty="0"/>
              <a:t>Provides uniform interface between controller and kernel</a:t>
            </a:r>
          </a:p>
        </p:txBody>
      </p:sp>
    </p:spTree>
    <p:extLst>
      <p:ext uri="{BB962C8B-B14F-4D97-AF65-F5344CB8AC3E}">
        <p14:creationId xmlns:p14="http://schemas.microsoft.com/office/powerpoint/2010/main" val="25669843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29691-E113-A457-A1B4-24C2FBE03346}"/>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F4995A47-644E-D798-E26D-9595A5B7FBA0}"/>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4F067C40-57DF-D00A-9E21-33323538B5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0D2A5B83-9D83-E92F-16DD-827899A45642}"/>
              </a:ext>
            </a:extLst>
          </p:cNvPr>
          <p:cNvSpPr>
            <a:spLocks noGrp="1" noChangeArrowheads="1"/>
          </p:cNvSpPr>
          <p:nvPr>
            <p:ph type="title"/>
          </p:nvPr>
        </p:nvSpPr>
        <p:spPr>
          <a:xfrm>
            <a:off x="4419600" y="0"/>
            <a:ext cx="7772400" cy="1143000"/>
          </a:xfrm>
        </p:spPr>
        <p:txBody>
          <a:bodyPr/>
          <a:lstStyle/>
          <a:p>
            <a:pPr>
              <a:lnSpc>
                <a:spcPct val="100000"/>
              </a:lnSpc>
            </a:pPr>
            <a:r>
              <a:rPr lang="en-US" altLang="zh-TW" sz="3600" dirty="0">
                <a:solidFill>
                  <a:srgbClr val="FF6600"/>
                </a:solidFill>
                <a:latin typeface="Aharoni" pitchFamily="2" charset="-79"/>
                <a:cs typeface="Aharoni" pitchFamily="2" charset="-79"/>
              </a:rPr>
              <a:t>Introduction to OS</a:t>
            </a:r>
          </a:p>
        </p:txBody>
      </p:sp>
      <p:sp>
        <p:nvSpPr>
          <p:cNvPr id="2" name="Rectangle 2">
            <a:extLst>
              <a:ext uri="{FF2B5EF4-FFF2-40B4-BE49-F238E27FC236}">
                <a16:creationId xmlns:a16="http://schemas.microsoft.com/office/drawing/2014/main" id="{3A39992D-F5D0-415F-BFAF-38BA84B3705A}"/>
              </a:ext>
            </a:extLst>
          </p:cNvPr>
          <p:cNvSpPr txBox="1">
            <a:spLocks noChangeArrowheads="1"/>
          </p:cNvSpPr>
          <p:nvPr/>
        </p:nvSpPr>
        <p:spPr>
          <a:xfrm>
            <a:off x="362555" y="887050"/>
            <a:ext cx="4374816"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400" b="1" dirty="0">
                <a:highlight>
                  <a:srgbClr val="99FFCC"/>
                </a:highlight>
                <a:latin typeface="+mn-lt"/>
                <a:ea typeface="+mn-ea"/>
                <a:cs typeface="+mn-cs"/>
              </a:rPr>
              <a:t>Storage-Device Hierarchy</a:t>
            </a:r>
          </a:p>
        </p:txBody>
      </p:sp>
      <p:pic>
        <p:nvPicPr>
          <p:cNvPr id="4" name="Picture 3" descr="C:\Users\as668\Desktop\1_04.jpg">
            <a:extLst>
              <a:ext uri="{FF2B5EF4-FFF2-40B4-BE49-F238E27FC236}">
                <a16:creationId xmlns:a16="http://schemas.microsoft.com/office/drawing/2014/main" id="{E14026FD-6745-5847-D5A6-CAD66A5AC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5198" y="1463312"/>
            <a:ext cx="5322887" cy="4430712"/>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942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29D16-3E6A-D4AA-2CBE-EA5E6451DDBE}"/>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0DEAA194-A05F-9D24-58E9-8CDEC34E8E5A}"/>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C023A0F4-EB8F-41E6-399C-E2E76956BE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5312D5E0-4876-DD8E-F2FC-04560CA9A24D}"/>
              </a:ext>
            </a:extLst>
          </p:cNvPr>
          <p:cNvSpPr>
            <a:spLocks noGrp="1" noChangeArrowheads="1"/>
          </p:cNvSpPr>
          <p:nvPr>
            <p:ph type="title"/>
          </p:nvPr>
        </p:nvSpPr>
        <p:spPr>
          <a:xfrm>
            <a:off x="4419600" y="0"/>
            <a:ext cx="7772400" cy="1143000"/>
          </a:xfrm>
        </p:spPr>
        <p:txBody>
          <a:bodyPr/>
          <a:lstStyle/>
          <a:p>
            <a:pPr>
              <a:lnSpc>
                <a:spcPct val="100000"/>
              </a:lnSpc>
            </a:pPr>
            <a:r>
              <a:rPr lang="en-US" altLang="zh-TW" sz="3600" dirty="0">
                <a:solidFill>
                  <a:srgbClr val="FF6600"/>
                </a:solidFill>
                <a:latin typeface="Aharoni" pitchFamily="2" charset="-79"/>
                <a:cs typeface="Aharoni" pitchFamily="2" charset="-79"/>
              </a:rPr>
              <a:t>Introduction to OS</a:t>
            </a:r>
          </a:p>
        </p:txBody>
      </p:sp>
      <p:sp>
        <p:nvSpPr>
          <p:cNvPr id="2" name="Rectangle 2">
            <a:extLst>
              <a:ext uri="{FF2B5EF4-FFF2-40B4-BE49-F238E27FC236}">
                <a16:creationId xmlns:a16="http://schemas.microsoft.com/office/drawing/2014/main" id="{06EA73D5-7994-0911-7376-A7C653924196}"/>
              </a:ext>
            </a:extLst>
          </p:cNvPr>
          <p:cNvSpPr txBox="1">
            <a:spLocks noChangeArrowheads="1"/>
          </p:cNvSpPr>
          <p:nvPr/>
        </p:nvSpPr>
        <p:spPr>
          <a:xfrm>
            <a:off x="362555" y="887050"/>
            <a:ext cx="4374816"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400" b="1" dirty="0">
                <a:highlight>
                  <a:srgbClr val="99FFCC"/>
                </a:highlight>
                <a:latin typeface="+mn-lt"/>
                <a:ea typeface="+mn-ea"/>
                <a:cs typeface="+mn-cs"/>
              </a:rPr>
              <a:t>Caching </a:t>
            </a:r>
          </a:p>
        </p:txBody>
      </p:sp>
      <p:sp>
        <p:nvSpPr>
          <p:cNvPr id="5" name="Rectangle 3">
            <a:extLst>
              <a:ext uri="{FF2B5EF4-FFF2-40B4-BE49-F238E27FC236}">
                <a16:creationId xmlns:a16="http://schemas.microsoft.com/office/drawing/2014/main" id="{6441CF3A-573D-5780-4641-FA0B6DDFC876}"/>
              </a:ext>
            </a:extLst>
          </p:cNvPr>
          <p:cNvSpPr txBox="1">
            <a:spLocks noChangeArrowheads="1"/>
          </p:cNvSpPr>
          <p:nvPr/>
        </p:nvSpPr>
        <p:spPr>
          <a:xfrm>
            <a:off x="913454" y="1519902"/>
            <a:ext cx="10568808" cy="35968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dirty="0"/>
              <a:t>Important principle, performed at many levels in a computer (in hardware, operating system, software)</a:t>
            </a:r>
          </a:p>
          <a:p>
            <a:pPr algn="just"/>
            <a:r>
              <a:rPr lang="en-US" altLang="en-US" sz="2400" dirty="0"/>
              <a:t>Information in use copied from slower to faster storage temporarily</a:t>
            </a:r>
          </a:p>
          <a:p>
            <a:pPr algn="just"/>
            <a:r>
              <a:rPr lang="en-US" altLang="en-US" sz="2400" dirty="0"/>
              <a:t>Faster storage (cache) checked first to determine if information is there</a:t>
            </a:r>
          </a:p>
          <a:p>
            <a:pPr lvl="1" algn="just"/>
            <a:r>
              <a:rPr lang="en-US" altLang="en-US" sz="2000" dirty="0"/>
              <a:t>If it is, information used directly from the cache (fast)</a:t>
            </a:r>
          </a:p>
          <a:p>
            <a:pPr lvl="1" algn="just"/>
            <a:r>
              <a:rPr lang="en-US" altLang="en-US" sz="2000" dirty="0"/>
              <a:t>If not, data copied to cache and used there</a:t>
            </a:r>
          </a:p>
          <a:p>
            <a:pPr algn="just"/>
            <a:r>
              <a:rPr lang="en-US" altLang="en-US" sz="2400" dirty="0"/>
              <a:t>Cache smaller than storage being cached</a:t>
            </a:r>
          </a:p>
          <a:p>
            <a:pPr lvl="1" algn="just"/>
            <a:r>
              <a:rPr lang="en-US" altLang="en-US" sz="2000" dirty="0"/>
              <a:t>Cache management important design problem</a:t>
            </a:r>
          </a:p>
          <a:p>
            <a:pPr lvl="1" algn="just"/>
            <a:r>
              <a:rPr lang="en-US" altLang="en-US" sz="2000" dirty="0"/>
              <a:t>Cache size and replacement policy</a:t>
            </a:r>
          </a:p>
          <a:p>
            <a:pPr>
              <a:buFont typeface="Monotype Sorts" pitchFamily="-84" charset="2"/>
              <a:buNone/>
            </a:pPr>
            <a:endParaRPr lang="en-US" altLang="en-US" dirty="0"/>
          </a:p>
        </p:txBody>
      </p:sp>
    </p:spTree>
    <p:extLst>
      <p:ext uri="{BB962C8B-B14F-4D97-AF65-F5344CB8AC3E}">
        <p14:creationId xmlns:p14="http://schemas.microsoft.com/office/powerpoint/2010/main" val="27572576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B6A55-1190-DAEB-A43F-2A55A789AD65}"/>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3AE91500-FCEB-AF07-2F2B-8D3B99B1D84F}"/>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9CD8F9AB-9829-308A-7C0F-9FA10A2942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97807A30-FDB6-BCAA-05D5-D497B582E6DE}"/>
              </a:ext>
            </a:extLst>
          </p:cNvPr>
          <p:cNvSpPr>
            <a:spLocks noGrp="1" noChangeArrowheads="1"/>
          </p:cNvSpPr>
          <p:nvPr>
            <p:ph type="title"/>
          </p:nvPr>
        </p:nvSpPr>
        <p:spPr>
          <a:xfrm>
            <a:off x="4419600" y="0"/>
            <a:ext cx="7772400" cy="1143000"/>
          </a:xfrm>
        </p:spPr>
        <p:txBody>
          <a:bodyPr/>
          <a:lstStyle/>
          <a:p>
            <a:pPr>
              <a:lnSpc>
                <a:spcPct val="100000"/>
              </a:lnSpc>
            </a:pPr>
            <a:r>
              <a:rPr lang="en-US" altLang="zh-TW" sz="3600" dirty="0">
                <a:solidFill>
                  <a:srgbClr val="FF6600"/>
                </a:solidFill>
                <a:latin typeface="Aharoni" pitchFamily="2" charset="-79"/>
                <a:cs typeface="Aharoni" pitchFamily="2" charset="-79"/>
              </a:rPr>
              <a:t>Introduction to OS</a:t>
            </a:r>
          </a:p>
        </p:txBody>
      </p:sp>
      <p:sp>
        <p:nvSpPr>
          <p:cNvPr id="2" name="Rectangle 2">
            <a:extLst>
              <a:ext uri="{FF2B5EF4-FFF2-40B4-BE49-F238E27FC236}">
                <a16:creationId xmlns:a16="http://schemas.microsoft.com/office/drawing/2014/main" id="{B302E16E-01D9-6057-F23F-2A676B794960}"/>
              </a:ext>
            </a:extLst>
          </p:cNvPr>
          <p:cNvSpPr txBox="1">
            <a:spLocks noChangeArrowheads="1"/>
          </p:cNvSpPr>
          <p:nvPr/>
        </p:nvSpPr>
        <p:spPr>
          <a:xfrm>
            <a:off x="362555" y="887050"/>
            <a:ext cx="6349530"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400" b="1" dirty="0">
                <a:highlight>
                  <a:srgbClr val="99FFCC"/>
                </a:highlight>
                <a:latin typeface="+mn-lt"/>
                <a:ea typeface="+mn-ea"/>
                <a:cs typeface="+mn-cs"/>
              </a:rPr>
              <a:t>Basic functions of the operating System </a:t>
            </a:r>
            <a:endParaRPr lang="en-US" altLang="en-US" sz="2400" b="1" dirty="0">
              <a:highlight>
                <a:srgbClr val="99FFCC"/>
              </a:highlight>
              <a:latin typeface="+mn-lt"/>
              <a:ea typeface="+mn-ea"/>
              <a:cs typeface="+mn-cs"/>
            </a:endParaRPr>
          </a:p>
        </p:txBody>
      </p:sp>
      <p:sp>
        <p:nvSpPr>
          <p:cNvPr id="4" name="Rectangle 3">
            <a:extLst>
              <a:ext uri="{FF2B5EF4-FFF2-40B4-BE49-F238E27FC236}">
                <a16:creationId xmlns:a16="http://schemas.microsoft.com/office/drawing/2014/main" id="{9AA9773D-F4B7-BACC-BCD7-94FC4CE0C71F}"/>
              </a:ext>
            </a:extLst>
          </p:cNvPr>
          <p:cNvSpPr/>
          <p:nvPr/>
        </p:nvSpPr>
        <p:spPr bwMode="auto">
          <a:xfrm>
            <a:off x="2094078" y="1836544"/>
            <a:ext cx="2160240" cy="936104"/>
          </a:xfrm>
          <a:prstGeom prst="rect">
            <a:avLst/>
          </a:prstGeom>
          <a:solidFill>
            <a:srgbClr val="0070C0"/>
          </a:solidFill>
          <a:ln w="9525" cap="flat" cmpd="sng" algn="ctr">
            <a:noFill/>
            <a:prstDash val="solid"/>
            <a:round/>
            <a:headEnd type="none" w="med" len="med"/>
            <a:tailEnd type="none" w="med" len="med"/>
          </a:ln>
          <a:effectLst>
            <a:outerShdw blurRad="44450" dist="27940" dir="5400000" algn="ctr">
              <a:srgbClr val="000000">
                <a:alpha val="32000"/>
              </a:srgbClr>
            </a:outerShdw>
            <a:reflection blurRad="6350" stA="52000" endA="300" endPos="35000" dir="5400000" sy="-100000" algn="bl" rotWithShape="0"/>
            <a:softEdge rad="63500"/>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IN" sz="2400" b="0" i="0" u="none" strike="noStrike" cap="none" normalizeH="0" baseline="0" dirty="0">
                <a:ln>
                  <a:noFill/>
                </a:ln>
                <a:solidFill>
                  <a:schemeClr val="bg1"/>
                </a:solidFill>
                <a:effectLst/>
                <a:latin typeface="Shruti" pitchFamily="34" charset="0"/>
                <a:cs typeface="Shruti" pitchFamily="34" charset="0"/>
              </a:rPr>
              <a:t>Memory Management</a:t>
            </a:r>
          </a:p>
        </p:txBody>
      </p:sp>
      <p:sp>
        <p:nvSpPr>
          <p:cNvPr id="6" name="Rectangle 5">
            <a:extLst>
              <a:ext uri="{FF2B5EF4-FFF2-40B4-BE49-F238E27FC236}">
                <a16:creationId xmlns:a16="http://schemas.microsoft.com/office/drawing/2014/main" id="{A311D184-4851-53BF-B5C6-F7474F2F1FCD}"/>
              </a:ext>
            </a:extLst>
          </p:cNvPr>
          <p:cNvSpPr/>
          <p:nvPr/>
        </p:nvSpPr>
        <p:spPr bwMode="auto">
          <a:xfrm>
            <a:off x="4686366" y="1836544"/>
            <a:ext cx="2160240" cy="936104"/>
          </a:xfrm>
          <a:prstGeom prst="rect">
            <a:avLst/>
          </a:prstGeom>
          <a:solidFill>
            <a:srgbClr val="0070C0"/>
          </a:solidFill>
          <a:ln w="9525" cap="flat" cmpd="sng" algn="ctr">
            <a:noFill/>
            <a:prstDash val="solid"/>
            <a:round/>
            <a:headEnd type="none" w="med" len="med"/>
            <a:tailEnd type="none" w="med" len="med"/>
          </a:ln>
          <a:effectLst>
            <a:outerShdw blurRad="44450" dist="27940" dir="5400000" algn="ctr">
              <a:srgbClr val="000000">
                <a:alpha val="32000"/>
              </a:srgbClr>
            </a:outerShdw>
            <a:reflection blurRad="6350" stA="52000" endA="300" endPos="35000" dir="5400000" sy="-100000" algn="bl" rotWithShape="0"/>
            <a:softEdge rad="63500"/>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IN" sz="2400" b="0" i="0" u="none" strike="noStrike" cap="none" normalizeH="0" baseline="0" dirty="0">
                <a:ln>
                  <a:noFill/>
                </a:ln>
                <a:solidFill>
                  <a:schemeClr val="bg1"/>
                </a:solidFill>
                <a:effectLst/>
                <a:latin typeface="Shruti" pitchFamily="34" charset="0"/>
                <a:cs typeface="Shruti" pitchFamily="34" charset="0"/>
              </a:rPr>
              <a:t>Processor Management</a:t>
            </a:r>
          </a:p>
        </p:txBody>
      </p:sp>
      <p:sp>
        <p:nvSpPr>
          <p:cNvPr id="7" name="Rectangle 6">
            <a:extLst>
              <a:ext uri="{FF2B5EF4-FFF2-40B4-BE49-F238E27FC236}">
                <a16:creationId xmlns:a16="http://schemas.microsoft.com/office/drawing/2014/main" id="{858528CB-C97F-C384-7104-42096636F6BA}"/>
              </a:ext>
            </a:extLst>
          </p:cNvPr>
          <p:cNvSpPr/>
          <p:nvPr/>
        </p:nvSpPr>
        <p:spPr bwMode="auto">
          <a:xfrm>
            <a:off x="7278654" y="1836544"/>
            <a:ext cx="2160240" cy="936104"/>
          </a:xfrm>
          <a:prstGeom prst="rect">
            <a:avLst/>
          </a:prstGeom>
          <a:solidFill>
            <a:srgbClr val="0070C0"/>
          </a:solidFill>
          <a:ln w="9525" cap="flat" cmpd="sng" algn="ctr">
            <a:noFill/>
            <a:prstDash val="solid"/>
            <a:round/>
            <a:headEnd type="none" w="med" len="med"/>
            <a:tailEnd type="none" w="med" len="med"/>
          </a:ln>
          <a:effectLst>
            <a:outerShdw blurRad="44450" dist="27940" dir="5400000" algn="ctr">
              <a:srgbClr val="000000">
                <a:alpha val="32000"/>
              </a:srgbClr>
            </a:outerShdw>
            <a:reflection blurRad="6350" stA="52000" endA="300" endPos="35000" dir="5400000" sy="-100000" algn="bl" rotWithShape="0"/>
            <a:softEdge rad="63500"/>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IN" sz="2400" b="0" i="0" u="none" strike="noStrike" cap="none" normalizeH="0" baseline="0" dirty="0">
                <a:ln>
                  <a:noFill/>
                </a:ln>
                <a:solidFill>
                  <a:schemeClr val="bg1"/>
                </a:solidFill>
                <a:effectLst/>
                <a:latin typeface="Shruti" pitchFamily="34" charset="0"/>
                <a:cs typeface="Shruti" pitchFamily="34" charset="0"/>
              </a:rPr>
              <a:t>Device Management</a:t>
            </a:r>
          </a:p>
        </p:txBody>
      </p:sp>
      <p:sp>
        <p:nvSpPr>
          <p:cNvPr id="8" name="Rectangle 7">
            <a:extLst>
              <a:ext uri="{FF2B5EF4-FFF2-40B4-BE49-F238E27FC236}">
                <a16:creationId xmlns:a16="http://schemas.microsoft.com/office/drawing/2014/main" id="{4C9290BA-13EA-A02E-DD43-5B42640EF76B}"/>
              </a:ext>
            </a:extLst>
          </p:cNvPr>
          <p:cNvSpPr/>
          <p:nvPr/>
        </p:nvSpPr>
        <p:spPr bwMode="auto">
          <a:xfrm>
            <a:off x="2101163" y="3348712"/>
            <a:ext cx="2160240" cy="936104"/>
          </a:xfrm>
          <a:prstGeom prst="rect">
            <a:avLst/>
          </a:prstGeom>
          <a:solidFill>
            <a:srgbClr val="0070C0"/>
          </a:solidFill>
          <a:ln w="9525" cap="flat" cmpd="sng" algn="ctr">
            <a:noFill/>
            <a:prstDash val="solid"/>
            <a:round/>
            <a:headEnd type="none" w="med" len="med"/>
            <a:tailEnd type="none" w="med" len="med"/>
          </a:ln>
          <a:effectLst>
            <a:outerShdw blurRad="44450" dist="27940" dir="5400000" algn="ctr">
              <a:srgbClr val="000000">
                <a:alpha val="32000"/>
              </a:srgbClr>
            </a:outerShdw>
            <a:reflection blurRad="6350" stA="52000" endA="300" endPos="35000" dir="5400000" sy="-100000" algn="bl" rotWithShape="0"/>
            <a:softEdge rad="63500"/>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IN" sz="2400" b="0" i="0" u="none" strike="noStrike" cap="none" normalizeH="0" baseline="0" dirty="0">
                <a:ln>
                  <a:noFill/>
                </a:ln>
                <a:solidFill>
                  <a:schemeClr val="bg1"/>
                </a:solidFill>
                <a:effectLst/>
                <a:latin typeface="Shruti" pitchFamily="34" charset="0"/>
                <a:cs typeface="Shruti" pitchFamily="34" charset="0"/>
              </a:rPr>
              <a:t>File Management</a:t>
            </a:r>
          </a:p>
        </p:txBody>
      </p:sp>
      <p:sp>
        <p:nvSpPr>
          <p:cNvPr id="9" name="Rectangle 8">
            <a:extLst>
              <a:ext uri="{FF2B5EF4-FFF2-40B4-BE49-F238E27FC236}">
                <a16:creationId xmlns:a16="http://schemas.microsoft.com/office/drawing/2014/main" id="{E714F60D-28B8-0EA7-18AB-05D35917C977}"/>
              </a:ext>
            </a:extLst>
          </p:cNvPr>
          <p:cNvSpPr/>
          <p:nvPr/>
        </p:nvSpPr>
        <p:spPr bwMode="auto">
          <a:xfrm>
            <a:off x="4758374" y="3351554"/>
            <a:ext cx="2160240" cy="936104"/>
          </a:xfrm>
          <a:prstGeom prst="rect">
            <a:avLst/>
          </a:prstGeom>
          <a:solidFill>
            <a:srgbClr val="0070C0"/>
          </a:solidFill>
          <a:ln w="9525" cap="flat" cmpd="sng" algn="ctr">
            <a:noFill/>
            <a:prstDash val="solid"/>
            <a:round/>
            <a:headEnd type="none" w="med" len="med"/>
            <a:tailEnd type="none" w="med" len="med"/>
          </a:ln>
          <a:effectLst>
            <a:outerShdw blurRad="44450" dist="27940" dir="5400000" algn="ctr">
              <a:srgbClr val="000000">
                <a:alpha val="32000"/>
              </a:srgbClr>
            </a:outerShdw>
            <a:reflection blurRad="6350" stA="52000" endA="300" endPos="35000" dir="5400000" sy="-100000" algn="bl" rotWithShape="0"/>
            <a:softEdge rad="63500"/>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IN" sz="2400" b="0" i="0" u="none" strike="noStrike" cap="none" normalizeH="0" baseline="0" dirty="0">
              <a:ln>
                <a:noFill/>
              </a:ln>
              <a:solidFill>
                <a:schemeClr val="bg1"/>
              </a:solidFill>
              <a:effectLst/>
              <a:latin typeface="Shruti" pitchFamily="34" charset="0"/>
              <a:cs typeface="Shruti"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IN" sz="2400" b="0" i="0" u="none" strike="noStrike" cap="none" normalizeH="0" baseline="0" dirty="0">
                <a:ln>
                  <a:noFill/>
                </a:ln>
                <a:solidFill>
                  <a:schemeClr val="bg1"/>
                </a:solidFill>
                <a:effectLst/>
                <a:latin typeface="Shruti" pitchFamily="34" charset="0"/>
                <a:cs typeface="Shruti" pitchFamily="34" charset="0"/>
              </a:rPr>
              <a:t>Security</a:t>
            </a:r>
          </a:p>
        </p:txBody>
      </p:sp>
      <p:sp>
        <p:nvSpPr>
          <p:cNvPr id="10" name="Rectangle 9">
            <a:extLst>
              <a:ext uri="{FF2B5EF4-FFF2-40B4-BE49-F238E27FC236}">
                <a16:creationId xmlns:a16="http://schemas.microsoft.com/office/drawing/2014/main" id="{24FC6698-B424-FD09-7D59-4FBC75C77468}"/>
              </a:ext>
            </a:extLst>
          </p:cNvPr>
          <p:cNvSpPr/>
          <p:nvPr/>
        </p:nvSpPr>
        <p:spPr bwMode="auto">
          <a:xfrm>
            <a:off x="7422670" y="3337501"/>
            <a:ext cx="2160240" cy="936104"/>
          </a:xfrm>
          <a:prstGeom prst="rect">
            <a:avLst/>
          </a:prstGeom>
          <a:solidFill>
            <a:srgbClr val="0070C0"/>
          </a:solidFill>
          <a:ln w="9525" cap="flat" cmpd="sng" algn="ctr">
            <a:noFill/>
            <a:prstDash val="solid"/>
            <a:round/>
            <a:headEnd type="none" w="med" len="med"/>
            <a:tailEnd type="none" w="med" len="med"/>
          </a:ln>
          <a:effectLst>
            <a:outerShdw blurRad="44450" dist="27940" dir="5400000" algn="ctr">
              <a:srgbClr val="000000">
                <a:alpha val="32000"/>
              </a:srgbClr>
            </a:outerShdw>
            <a:reflection blurRad="6350" stA="52000" endA="300" endPos="35000" dir="5400000" sy="-100000" algn="bl" rotWithShape="0"/>
            <a:softEdge rad="63500"/>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IN" sz="2000" b="0" i="0" u="none" strike="noStrike" cap="none" normalizeH="0" baseline="0" dirty="0">
                <a:ln>
                  <a:noFill/>
                </a:ln>
                <a:solidFill>
                  <a:schemeClr val="bg1"/>
                </a:solidFill>
                <a:effectLst/>
                <a:latin typeface="Shruti" pitchFamily="34" charset="0"/>
                <a:cs typeface="Shruti" pitchFamily="34" charset="0"/>
              </a:rPr>
              <a:t>Control over System Performance</a:t>
            </a:r>
          </a:p>
        </p:txBody>
      </p:sp>
      <p:sp>
        <p:nvSpPr>
          <p:cNvPr id="11" name="Rectangle 10">
            <a:extLst>
              <a:ext uri="{FF2B5EF4-FFF2-40B4-BE49-F238E27FC236}">
                <a16:creationId xmlns:a16="http://schemas.microsoft.com/office/drawing/2014/main" id="{25C0721B-D77C-4C55-AFAF-2D9979686360}"/>
              </a:ext>
            </a:extLst>
          </p:cNvPr>
          <p:cNvSpPr/>
          <p:nvPr/>
        </p:nvSpPr>
        <p:spPr bwMode="auto">
          <a:xfrm>
            <a:off x="2082943" y="4860880"/>
            <a:ext cx="2160240" cy="936104"/>
          </a:xfrm>
          <a:prstGeom prst="rect">
            <a:avLst/>
          </a:prstGeom>
          <a:solidFill>
            <a:srgbClr val="0070C0"/>
          </a:solidFill>
          <a:ln w="9525" cap="flat" cmpd="sng" algn="ctr">
            <a:noFill/>
            <a:prstDash val="solid"/>
            <a:round/>
            <a:headEnd type="none" w="med" len="med"/>
            <a:tailEnd type="none" w="med" len="med"/>
          </a:ln>
          <a:effectLst>
            <a:outerShdw blurRad="44450" dist="27940" dir="5400000" algn="ctr">
              <a:srgbClr val="000000">
                <a:alpha val="32000"/>
              </a:srgbClr>
            </a:outerShdw>
            <a:reflection blurRad="6350" stA="52000" endA="300" endPos="35000" dir="5400000" sy="-100000" algn="bl" rotWithShape="0"/>
            <a:softEdge rad="63500"/>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IN" sz="2400" b="0" i="0" u="none" strike="noStrike" cap="none" normalizeH="0" baseline="0" dirty="0">
                <a:ln>
                  <a:noFill/>
                </a:ln>
                <a:solidFill>
                  <a:schemeClr val="bg1"/>
                </a:solidFill>
                <a:effectLst/>
                <a:latin typeface="Shruti" pitchFamily="34" charset="0"/>
                <a:cs typeface="Shruti" pitchFamily="34" charset="0"/>
              </a:rPr>
              <a:t>Job  Accounting</a:t>
            </a:r>
          </a:p>
        </p:txBody>
      </p:sp>
      <p:sp>
        <p:nvSpPr>
          <p:cNvPr id="12" name="Rectangle 11">
            <a:extLst>
              <a:ext uri="{FF2B5EF4-FFF2-40B4-BE49-F238E27FC236}">
                <a16:creationId xmlns:a16="http://schemas.microsoft.com/office/drawing/2014/main" id="{E8582617-248E-E1CB-0556-B757C6FE9DA9}"/>
              </a:ext>
            </a:extLst>
          </p:cNvPr>
          <p:cNvSpPr/>
          <p:nvPr/>
        </p:nvSpPr>
        <p:spPr bwMode="auto">
          <a:xfrm>
            <a:off x="4794059" y="4860880"/>
            <a:ext cx="2160240" cy="936104"/>
          </a:xfrm>
          <a:prstGeom prst="rect">
            <a:avLst/>
          </a:prstGeom>
          <a:solidFill>
            <a:srgbClr val="0070C0"/>
          </a:solidFill>
          <a:ln w="9525" cap="flat" cmpd="sng" algn="ctr">
            <a:noFill/>
            <a:prstDash val="solid"/>
            <a:round/>
            <a:headEnd type="none" w="med" len="med"/>
            <a:tailEnd type="none" w="med" len="med"/>
          </a:ln>
          <a:effectLst>
            <a:outerShdw blurRad="44450" dist="27940" dir="5400000" algn="ctr">
              <a:srgbClr val="000000">
                <a:alpha val="32000"/>
              </a:srgbClr>
            </a:outerShdw>
            <a:reflection blurRad="6350" stA="52000" endA="300" endPos="35000" dir="5400000" sy="-100000" algn="bl" rotWithShape="0"/>
            <a:softEdge rad="63500"/>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IN" sz="2400" b="0" i="0" u="none" strike="noStrike" cap="none" normalizeH="0" baseline="0" dirty="0">
                <a:ln>
                  <a:noFill/>
                </a:ln>
                <a:solidFill>
                  <a:schemeClr val="bg1"/>
                </a:solidFill>
                <a:effectLst/>
                <a:latin typeface="Shruti" pitchFamily="34" charset="0"/>
                <a:cs typeface="Shruti" pitchFamily="34" charset="0"/>
              </a:rPr>
              <a:t>Error Detecting Aids</a:t>
            </a:r>
          </a:p>
        </p:txBody>
      </p:sp>
      <p:sp>
        <p:nvSpPr>
          <p:cNvPr id="14" name="Rectangle 13">
            <a:extLst>
              <a:ext uri="{FF2B5EF4-FFF2-40B4-BE49-F238E27FC236}">
                <a16:creationId xmlns:a16="http://schemas.microsoft.com/office/drawing/2014/main" id="{566699A7-B7EB-D728-8DB9-7C3C288B41B5}"/>
              </a:ext>
            </a:extLst>
          </p:cNvPr>
          <p:cNvSpPr/>
          <p:nvPr/>
        </p:nvSpPr>
        <p:spPr bwMode="auto">
          <a:xfrm>
            <a:off x="7422670" y="4856372"/>
            <a:ext cx="2232248" cy="936104"/>
          </a:xfrm>
          <a:prstGeom prst="rect">
            <a:avLst/>
          </a:prstGeom>
          <a:solidFill>
            <a:srgbClr val="0070C0"/>
          </a:solidFill>
          <a:ln w="9525" cap="flat" cmpd="sng" algn="ctr">
            <a:noFill/>
            <a:prstDash val="solid"/>
            <a:round/>
            <a:headEnd type="none" w="med" len="med"/>
            <a:tailEnd type="none" w="med" len="med"/>
          </a:ln>
          <a:effectLst>
            <a:outerShdw blurRad="44450" dist="27940" dir="5400000" algn="ctr">
              <a:srgbClr val="000000">
                <a:alpha val="32000"/>
              </a:srgbClr>
            </a:outerShdw>
            <a:reflection blurRad="6350" stA="52000" endA="300" endPos="35000" dir="5400000" sy="-100000" algn="bl" rotWithShape="0"/>
            <a:softEdge rad="63500"/>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IN" sz="2000" b="0" i="0" u="none" strike="noStrike" cap="none" normalizeH="0" baseline="0" dirty="0">
                <a:ln>
                  <a:noFill/>
                </a:ln>
                <a:solidFill>
                  <a:schemeClr val="bg1"/>
                </a:solidFill>
                <a:effectLst/>
                <a:latin typeface="Shruti" pitchFamily="34" charset="0"/>
                <a:cs typeface="Shruti" pitchFamily="34" charset="0"/>
              </a:rPr>
              <a:t>Coordination b/w other software and users</a:t>
            </a:r>
          </a:p>
        </p:txBody>
      </p:sp>
    </p:spTree>
    <p:extLst>
      <p:ext uri="{BB962C8B-B14F-4D97-AF65-F5344CB8AC3E}">
        <p14:creationId xmlns:p14="http://schemas.microsoft.com/office/powerpoint/2010/main" val="34924110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F3C72-5247-47FE-828A-D4FF65322C36}"/>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3775EE4D-BB04-F2D4-90A9-8D82F44A1366}"/>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85546814-C95C-83BA-6CE8-B9E2189E6D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C1452518-C75B-465D-2304-66EF7721BD7E}"/>
              </a:ext>
            </a:extLst>
          </p:cNvPr>
          <p:cNvSpPr>
            <a:spLocks noGrp="1" noChangeArrowheads="1"/>
          </p:cNvSpPr>
          <p:nvPr>
            <p:ph type="title"/>
          </p:nvPr>
        </p:nvSpPr>
        <p:spPr>
          <a:xfrm>
            <a:off x="4419600" y="0"/>
            <a:ext cx="7772400" cy="1143000"/>
          </a:xfrm>
        </p:spPr>
        <p:txBody>
          <a:bodyPr/>
          <a:lstStyle/>
          <a:p>
            <a:pPr>
              <a:lnSpc>
                <a:spcPct val="100000"/>
              </a:lnSpc>
            </a:pPr>
            <a:r>
              <a:rPr lang="en-US" altLang="zh-TW" sz="3600" dirty="0">
                <a:solidFill>
                  <a:srgbClr val="FF6600"/>
                </a:solidFill>
                <a:latin typeface="Aharoni" pitchFamily="2" charset="-79"/>
                <a:cs typeface="Aharoni" pitchFamily="2" charset="-79"/>
              </a:rPr>
              <a:t>Introduction to OS</a:t>
            </a:r>
          </a:p>
        </p:txBody>
      </p:sp>
      <p:sp>
        <p:nvSpPr>
          <p:cNvPr id="2" name="Rectangle 2">
            <a:extLst>
              <a:ext uri="{FF2B5EF4-FFF2-40B4-BE49-F238E27FC236}">
                <a16:creationId xmlns:a16="http://schemas.microsoft.com/office/drawing/2014/main" id="{B9C9FFD9-4BE5-53EB-1010-D665C6BE78D5}"/>
              </a:ext>
            </a:extLst>
          </p:cNvPr>
          <p:cNvSpPr txBox="1">
            <a:spLocks noChangeArrowheads="1"/>
          </p:cNvSpPr>
          <p:nvPr/>
        </p:nvSpPr>
        <p:spPr>
          <a:xfrm>
            <a:off x="362555" y="887050"/>
            <a:ext cx="6349530" cy="57626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400" b="1" dirty="0">
                <a:highlight>
                  <a:srgbClr val="99FFCC"/>
                </a:highlight>
                <a:latin typeface="+mn-lt"/>
                <a:ea typeface="+mn-ea"/>
                <a:cs typeface="+mn-cs"/>
              </a:rPr>
              <a:t>Common Operating Systems and Their Differences</a:t>
            </a:r>
            <a:r>
              <a:rPr lang="en-US" altLang="zh-TW" sz="2400" dirty="0">
                <a:solidFill>
                  <a:srgbClr val="FF6600"/>
                </a:solidFill>
                <a:latin typeface="Aharoni" pitchFamily="2" charset="-79"/>
                <a:cs typeface="Aharoni" pitchFamily="2" charset="-79"/>
              </a:rPr>
              <a:t> </a:t>
            </a:r>
            <a:endParaRPr lang="en-US" altLang="en-US" sz="2400" b="1" dirty="0">
              <a:highlight>
                <a:srgbClr val="99FFCC"/>
              </a:highlight>
              <a:latin typeface="+mn-lt"/>
              <a:ea typeface="+mn-ea"/>
              <a:cs typeface="+mn-cs"/>
            </a:endParaRPr>
          </a:p>
        </p:txBody>
      </p:sp>
      <p:sp>
        <p:nvSpPr>
          <p:cNvPr id="5" name="Rectangle 3">
            <a:extLst>
              <a:ext uri="{FF2B5EF4-FFF2-40B4-BE49-F238E27FC236}">
                <a16:creationId xmlns:a16="http://schemas.microsoft.com/office/drawing/2014/main" id="{CE54C26D-C1A5-2CEA-F512-21D5A560FF6F}"/>
              </a:ext>
            </a:extLst>
          </p:cNvPr>
          <p:cNvSpPr txBox="1">
            <a:spLocks noChangeArrowheads="1"/>
          </p:cNvSpPr>
          <p:nvPr/>
        </p:nvSpPr>
        <p:spPr>
          <a:xfrm>
            <a:off x="755576" y="1700808"/>
            <a:ext cx="77724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1" i="1" dirty="0"/>
          </a:p>
          <a:p>
            <a:r>
              <a:rPr lang="en-US" sz="2400" dirty="0">
                <a:latin typeface="Calibri (Body)"/>
              </a:rPr>
              <a:t>Network Operating System</a:t>
            </a:r>
          </a:p>
          <a:p>
            <a:pPr lvl="1"/>
            <a:r>
              <a:rPr lang="en-US" dirty="0">
                <a:latin typeface="Calibri (Body)"/>
              </a:rPr>
              <a:t>UNIX / Linux / MS Windows2000 Server</a:t>
            </a:r>
          </a:p>
          <a:p>
            <a:pPr lvl="2">
              <a:buFontTx/>
              <a:buNone/>
            </a:pPr>
            <a:endParaRPr lang="en-US" sz="2400" dirty="0">
              <a:latin typeface="Calibri (Body)"/>
            </a:endParaRPr>
          </a:p>
          <a:p>
            <a:r>
              <a:rPr lang="en-US" sz="2400" dirty="0">
                <a:latin typeface="Calibri (Body)"/>
              </a:rPr>
              <a:t>Desktop Operating System</a:t>
            </a:r>
          </a:p>
          <a:p>
            <a:pPr lvl="1"/>
            <a:r>
              <a:rPr lang="en-US" dirty="0">
                <a:latin typeface="Calibri (Body)"/>
              </a:rPr>
              <a:t>MS Windows 9X/Me  / Mac OS / DOS</a:t>
            </a:r>
          </a:p>
          <a:p>
            <a:pPr lvl="2">
              <a:buFontTx/>
              <a:buNone/>
            </a:pPr>
            <a:endParaRPr lang="en-US" sz="2400" dirty="0">
              <a:latin typeface="Calibri (Body)"/>
            </a:endParaRPr>
          </a:p>
          <a:p>
            <a:r>
              <a:rPr lang="en-US" sz="2400" dirty="0">
                <a:latin typeface="Calibri (Body)"/>
              </a:rPr>
              <a:t>Mobile Operating System</a:t>
            </a:r>
          </a:p>
          <a:p>
            <a:pPr lvl="1"/>
            <a:r>
              <a:rPr lang="en-US" dirty="0">
                <a:latin typeface="Calibri (Body)"/>
              </a:rPr>
              <a:t>Palm OS and Pocket PC</a:t>
            </a:r>
          </a:p>
          <a:p>
            <a:pPr lvl="1"/>
            <a:endParaRPr lang="en-US" dirty="0"/>
          </a:p>
        </p:txBody>
      </p:sp>
    </p:spTree>
    <p:extLst>
      <p:ext uri="{BB962C8B-B14F-4D97-AF65-F5344CB8AC3E}">
        <p14:creationId xmlns:p14="http://schemas.microsoft.com/office/powerpoint/2010/main" val="33192552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D5AF1-6A34-1070-703D-13B0B680E55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DFDBBE4C-9FCA-26BE-2D81-BA8CE396D78F}"/>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06743444-0076-25A4-4BEE-6D2FFEF45F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EC7120E5-4143-41C0-321B-EA43978F8918}"/>
              </a:ext>
            </a:extLst>
          </p:cNvPr>
          <p:cNvSpPr>
            <a:spLocks noGrp="1" noChangeArrowheads="1"/>
          </p:cNvSpPr>
          <p:nvPr>
            <p:ph type="title"/>
          </p:nvPr>
        </p:nvSpPr>
        <p:spPr>
          <a:xfrm>
            <a:off x="4419600" y="0"/>
            <a:ext cx="7772400" cy="1143000"/>
          </a:xfrm>
        </p:spPr>
        <p:txBody>
          <a:bodyPr/>
          <a:lstStyle/>
          <a:p>
            <a:pPr>
              <a:lnSpc>
                <a:spcPct val="100000"/>
              </a:lnSpc>
            </a:pPr>
            <a:r>
              <a:rPr lang="en-US" altLang="zh-TW" sz="3600" dirty="0">
                <a:solidFill>
                  <a:srgbClr val="FF6600"/>
                </a:solidFill>
                <a:latin typeface="Aharoni" pitchFamily="2" charset="-79"/>
                <a:cs typeface="Aharoni" pitchFamily="2" charset="-79"/>
              </a:rPr>
              <a:t>Introduction to OS</a:t>
            </a:r>
          </a:p>
        </p:txBody>
      </p:sp>
      <p:sp>
        <p:nvSpPr>
          <p:cNvPr id="2" name="Rectangle 2">
            <a:extLst>
              <a:ext uri="{FF2B5EF4-FFF2-40B4-BE49-F238E27FC236}">
                <a16:creationId xmlns:a16="http://schemas.microsoft.com/office/drawing/2014/main" id="{CD527BCC-675F-B594-428D-F5DCC0CCD8EE}"/>
              </a:ext>
            </a:extLst>
          </p:cNvPr>
          <p:cNvSpPr txBox="1">
            <a:spLocks noChangeArrowheads="1"/>
          </p:cNvSpPr>
          <p:nvPr/>
        </p:nvSpPr>
        <p:spPr>
          <a:xfrm>
            <a:off x="362555" y="887050"/>
            <a:ext cx="6349530"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400" b="1" dirty="0">
                <a:highlight>
                  <a:srgbClr val="99FFCC"/>
                </a:highlight>
                <a:latin typeface="+mn-lt"/>
                <a:ea typeface="+mn-ea"/>
                <a:cs typeface="+mn-cs"/>
              </a:rPr>
              <a:t>DOS interface </a:t>
            </a:r>
            <a:endParaRPr lang="en-US" altLang="en-US" sz="2400" b="1" dirty="0">
              <a:highlight>
                <a:srgbClr val="99FFCC"/>
              </a:highlight>
              <a:latin typeface="+mn-lt"/>
              <a:ea typeface="+mn-ea"/>
              <a:cs typeface="+mn-cs"/>
            </a:endParaRPr>
          </a:p>
        </p:txBody>
      </p:sp>
      <p:pic>
        <p:nvPicPr>
          <p:cNvPr id="4" name="Picture 5" descr="https://upload.wikimedia.org/wikipedia/commons/thumb/9/94/FreeDOS_Beta_9_pre-release5_(command_line_interface)_on_Bochs_sshot20040912.png/440px-FreeDOS_Beta_9_pre-release5_(command_line_interface)_on_Bochs_sshot20040912.png">
            <a:extLst>
              <a:ext uri="{FF2B5EF4-FFF2-40B4-BE49-F238E27FC236}">
                <a16:creationId xmlns:a16="http://schemas.microsoft.com/office/drawing/2014/main" id="{5FCF37AB-4926-605A-AEA6-C7783C076438}"/>
              </a:ext>
            </a:extLst>
          </p:cNvPr>
          <p:cNvPicPr>
            <a:picLocks noChangeAspect="1" noChangeArrowheads="1"/>
          </p:cNvPicPr>
          <p:nvPr/>
        </p:nvPicPr>
        <p:blipFill>
          <a:blip r:embed="rId3" cstate="print"/>
          <a:srcRect/>
          <a:stretch>
            <a:fillRect/>
          </a:stretch>
        </p:blipFill>
        <p:spPr bwMode="auto">
          <a:xfrm>
            <a:off x="2393736" y="1594060"/>
            <a:ext cx="7920877" cy="4392488"/>
          </a:xfrm>
          <a:prstGeom prst="rect">
            <a:avLst/>
          </a:prstGeom>
          <a:noFill/>
        </p:spPr>
      </p:pic>
    </p:spTree>
    <p:extLst>
      <p:ext uri="{BB962C8B-B14F-4D97-AF65-F5344CB8AC3E}">
        <p14:creationId xmlns:p14="http://schemas.microsoft.com/office/powerpoint/2010/main" val="40828391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AC068-CA76-88E4-5CE1-8070B41232E6}"/>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2574A4B0-C142-3E53-95B3-7E3CEBAD85C5}"/>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B7127E50-D029-A12E-B028-5D211259EF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072ED669-2C7B-C0D1-C7D7-8620D22782C2}"/>
              </a:ext>
            </a:extLst>
          </p:cNvPr>
          <p:cNvSpPr>
            <a:spLocks noGrp="1" noChangeArrowheads="1"/>
          </p:cNvSpPr>
          <p:nvPr>
            <p:ph type="title"/>
          </p:nvPr>
        </p:nvSpPr>
        <p:spPr>
          <a:xfrm>
            <a:off x="4419600" y="0"/>
            <a:ext cx="7772400" cy="1143000"/>
          </a:xfrm>
        </p:spPr>
        <p:txBody>
          <a:bodyPr/>
          <a:lstStyle/>
          <a:p>
            <a:pPr>
              <a:lnSpc>
                <a:spcPct val="100000"/>
              </a:lnSpc>
            </a:pPr>
            <a:r>
              <a:rPr lang="en-US" altLang="zh-TW" sz="3600" dirty="0">
                <a:solidFill>
                  <a:srgbClr val="FF6600"/>
                </a:solidFill>
                <a:latin typeface="Aharoni" pitchFamily="2" charset="-79"/>
                <a:cs typeface="Aharoni" pitchFamily="2" charset="-79"/>
              </a:rPr>
              <a:t>Introduction to OS</a:t>
            </a:r>
          </a:p>
        </p:txBody>
      </p:sp>
      <p:sp>
        <p:nvSpPr>
          <p:cNvPr id="2" name="Rectangle 2">
            <a:extLst>
              <a:ext uri="{FF2B5EF4-FFF2-40B4-BE49-F238E27FC236}">
                <a16:creationId xmlns:a16="http://schemas.microsoft.com/office/drawing/2014/main" id="{C35F9573-6699-F634-2E88-B6A3D87E11EE}"/>
              </a:ext>
            </a:extLst>
          </p:cNvPr>
          <p:cNvSpPr txBox="1">
            <a:spLocks noChangeArrowheads="1"/>
          </p:cNvSpPr>
          <p:nvPr/>
        </p:nvSpPr>
        <p:spPr>
          <a:xfrm>
            <a:off x="362555" y="887050"/>
            <a:ext cx="6349530"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400" b="1" dirty="0">
                <a:highlight>
                  <a:srgbClr val="99FFCC"/>
                </a:highlight>
                <a:latin typeface="+mn-lt"/>
                <a:ea typeface="+mn-ea"/>
                <a:cs typeface="+mn-cs"/>
              </a:rPr>
              <a:t>GUI </a:t>
            </a:r>
            <a:r>
              <a:rPr lang="en-US" altLang="zh-TW" sz="2400" dirty="0">
                <a:solidFill>
                  <a:srgbClr val="FF6600"/>
                </a:solidFill>
                <a:latin typeface="Aharoni" pitchFamily="2" charset="-79"/>
                <a:cs typeface="Aharoni" pitchFamily="2" charset="-79"/>
              </a:rPr>
              <a:t> </a:t>
            </a:r>
            <a:endParaRPr lang="en-US" altLang="en-US" sz="2400" b="1" dirty="0">
              <a:highlight>
                <a:srgbClr val="99FFCC"/>
              </a:highlight>
              <a:latin typeface="+mn-lt"/>
              <a:ea typeface="+mn-ea"/>
              <a:cs typeface="+mn-cs"/>
            </a:endParaRPr>
          </a:p>
        </p:txBody>
      </p:sp>
      <p:pic>
        <p:nvPicPr>
          <p:cNvPr id="5" name="Picture 5" descr="http://toastytech.com/guis/win8metro.png">
            <a:extLst>
              <a:ext uri="{FF2B5EF4-FFF2-40B4-BE49-F238E27FC236}">
                <a16:creationId xmlns:a16="http://schemas.microsoft.com/office/drawing/2014/main" id="{041206CC-4D18-6C72-4705-4D37542CD38F}"/>
              </a:ext>
            </a:extLst>
          </p:cNvPr>
          <p:cNvPicPr>
            <a:picLocks noChangeAspect="1" noChangeArrowheads="1"/>
          </p:cNvPicPr>
          <p:nvPr/>
        </p:nvPicPr>
        <p:blipFill>
          <a:blip r:embed="rId3" cstate="print"/>
          <a:srcRect l="8889" t="5925" r="13333"/>
          <a:stretch>
            <a:fillRect/>
          </a:stretch>
        </p:blipFill>
        <p:spPr bwMode="auto">
          <a:xfrm>
            <a:off x="3092347" y="1175181"/>
            <a:ext cx="6624736" cy="5402314"/>
          </a:xfrm>
          <a:prstGeom prst="rect">
            <a:avLst/>
          </a:prstGeom>
          <a:noFill/>
        </p:spPr>
      </p:pic>
    </p:spTree>
    <p:extLst>
      <p:ext uri="{BB962C8B-B14F-4D97-AF65-F5344CB8AC3E}">
        <p14:creationId xmlns:p14="http://schemas.microsoft.com/office/powerpoint/2010/main" val="40169884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B5A81-F0E1-83F6-8037-B9F2792CBE70}"/>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E2D49B9-2D03-D8CA-C6DD-F6530504F036}"/>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CEA7B9A0-2E3D-F83E-D560-BEC28FA449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66376B8D-FA80-B549-CC02-17DCA506638A}"/>
              </a:ext>
            </a:extLst>
          </p:cNvPr>
          <p:cNvSpPr>
            <a:spLocks noGrp="1" noChangeArrowheads="1"/>
          </p:cNvSpPr>
          <p:nvPr>
            <p:ph type="title"/>
          </p:nvPr>
        </p:nvSpPr>
        <p:spPr>
          <a:xfrm>
            <a:off x="4419600" y="0"/>
            <a:ext cx="7772400" cy="1143000"/>
          </a:xfrm>
        </p:spPr>
        <p:txBody>
          <a:bodyPr/>
          <a:lstStyle/>
          <a:p>
            <a:pPr>
              <a:lnSpc>
                <a:spcPct val="100000"/>
              </a:lnSpc>
            </a:pPr>
            <a:r>
              <a:rPr lang="en-US" altLang="zh-TW" sz="3600" dirty="0">
                <a:solidFill>
                  <a:srgbClr val="FF6600"/>
                </a:solidFill>
                <a:latin typeface="Aharoni" pitchFamily="2" charset="-79"/>
                <a:cs typeface="Aharoni" pitchFamily="2" charset="-79"/>
              </a:rPr>
              <a:t>Introduction to OS</a:t>
            </a:r>
          </a:p>
        </p:txBody>
      </p:sp>
      <p:sp>
        <p:nvSpPr>
          <p:cNvPr id="2" name="Rectangle 2">
            <a:extLst>
              <a:ext uri="{FF2B5EF4-FFF2-40B4-BE49-F238E27FC236}">
                <a16:creationId xmlns:a16="http://schemas.microsoft.com/office/drawing/2014/main" id="{6390A8D7-7ED1-165D-6F91-C0FE5A5C1939}"/>
              </a:ext>
            </a:extLst>
          </p:cNvPr>
          <p:cNvSpPr txBox="1">
            <a:spLocks noChangeArrowheads="1"/>
          </p:cNvSpPr>
          <p:nvPr/>
        </p:nvSpPr>
        <p:spPr>
          <a:xfrm>
            <a:off x="362555" y="887050"/>
            <a:ext cx="6349530"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400" b="1" dirty="0">
                <a:highlight>
                  <a:srgbClr val="99FFCC"/>
                </a:highlight>
                <a:latin typeface="+mn-lt"/>
                <a:ea typeface="+mn-ea"/>
                <a:cs typeface="+mn-cs"/>
              </a:rPr>
              <a:t>Different Types of Operating System</a:t>
            </a:r>
            <a:endParaRPr lang="en-US" altLang="en-US" sz="2400" b="1" dirty="0">
              <a:highlight>
                <a:srgbClr val="99FFCC"/>
              </a:highlight>
              <a:latin typeface="+mn-lt"/>
              <a:ea typeface="+mn-ea"/>
              <a:cs typeface="+mn-cs"/>
            </a:endParaRPr>
          </a:p>
        </p:txBody>
      </p:sp>
      <p:graphicFrame>
        <p:nvGraphicFramePr>
          <p:cNvPr id="7" name="Table 6">
            <a:extLst>
              <a:ext uri="{FF2B5EF4-FFF2-40B4-BE49-F238E27FC236}">
                <a16:creationId xmlns:a16="http://schemas.microsoft.com/office/drawing/2014/main" id="{C92D7129-7A6D-4673-B00F-66F28902AD85}"/>
              </a:ext>
            </a:extLst>
          </p:cNvPr>
          <p:cNvGraphicFramePr>
            <a:graphicFrameLocks noGrp="1"/>
          </p:cNvGraphicFramePr>
          <p:nvPr>
            <p:extLst>
              <p:ext uri="{D42A27DB-BD31-4B8C-83A1-F6EECF244321}">
                <p14:modId xmlns:p14="http://schemas.microsoft.com/office/powerpoint/2010/main" val="2425738810"/>
              </p:ext>
            </p:extLst>
          </p:nvPr>
        </p:nvGraphicFramePr>
        <p:xfrm>
          <a:off x="2298245" y="1413708"/>
          <a:ext cx="8424936" cy="4973320"/>
        </p:xfrm>
        <a:graphic>
          <a:graphicData uri="http://schemas.openxmlformats.org/drawingml/2006/table">
            <a:tbl>
              <a:tblPr firstRow="1" bandRow="1"/>
              <a:tblGrid>
                <a:gridCol w="1404156">
                  <a:extLst>
                    <a:ext uri="{9D8B030D-6E8A-4147-A177-3AD203B41FA5}">
                      <a16:colId xmlns:a16="http://schemas.microsoft.com/office/drawing/2014/main" val="20000"/>
                    </a:ext>
                  </a:extLst>
                </a:gridCol>
                <a:gridCol w="1404156">
                  <a:extLst>
                    <a:ext uri="{9D8B030D-6E8A-4147-A177-3AD203B41FA5}">
                      <a16:colId xmlns:a16="http://schemas.microsoft.com/office/drawing/2014/main" val="20001"/>
                    </a:ext>
                  </a:extLst>
                </a:gridCol>
                <a:gridCol w="1404156">
                  <a:extLst>
                    <a:ext uri="{9D8B030D-6E8A-4147-A177-3AD203B41FA5}">
                      <a16:colId xmlns:a16="http://schemas.microsoft.com/office/drawing/2014/main" val="20002"/>
                    </a:ext>
                  </a:extLst>
                </a:gridCol>
                <a:gridCol w="1404156">
                  <a:extLst>
                    <a:ext uri="{9D8B030D-6E8A-4147-A177-3AD203B41FA5}">
                      <a16:colId xmlns:a16="http://schemas.microsoft.com/office/drawing/2014/main" val="20003"/>
                    </a:ext>
                  </a:extLst>
                </a:gridCol>
                <a:gridCol w="1404156">
                  <a:extLst>
                    <a:ext uri="{9D8B030D-6E8A-4147-A177-3AD203B41FA5}">
                      <a16:colId xmlns:a16="http://schemas.microsoft.com/office/drawing/2014/main" val="20004"/>
                    </a:ext>
                  </a:extLst>
                </a:gridCol>
                <a:gridCol w="1404156">
                  <a:extLst>
                    <a:ext uri="{9D8B030D-6E8A-4147-A177-3AD203B41FA5}">
                      <a16:colId xmlns:a16="http://schemas.microsoft.com/office/drawing/2014/main" val="20005"/>
                    </a:ext>
                  </a:extLst>
                </a:gridCol>
              </a:tblGrid>
              <a:tr h="370840">
                <a:tc>
                  <a:txBody>
                    <a:bodyPr/>
                    <a:lstStyle/>
                    <a:p>
                      <a:pPr algn="ctr"/>
                      <a:endParaRPr lang="en-IN" b="1" dirty="0">
                        <a:solidFill>
                          <a:srgbClr val="C00000"/>
                        </a:solidFill>
                        <a:latin typeface="Arial" pitchFamily="34" charset="0"/>
                        <a:cs typeface="Arial" pitchFamily="34" charset="0"/>
                      </a:endParaRPr>
                    </a:p>
                    <a:p>
                      <a:pPr algn="ctr"/>
                      <a:r>
                        <a:rPr lang="en-IN" b="1" dirty="0">
                          <a:solidFill>
                            <a:srgbClr val="C00000"/>
                          </a:solidFill>
                          <a:latin typeface="Arial" pitchFamily="34" charset="0"/>
                          <a:cs typeface="Arial" pitchFamily="34" charset="0"/>
                        </a:rPr>
                        <a:t>UNIX</a:t>
                      </a:r>
                    </a:p>
                  </a:txBody>
                  <a:tcPr>
                    <a:solidFill>
                      <a:srgbClr val="D7CAAD"/>
                    </a:solidFill>
                  </a:tcPr>
                </a:tc>
                <a:tc>
                  <a:txBody>
                    <a:bodyPr/>
                    <a:lstStyle/>
                    <a:p>
                      <a:pPr algn="ctr"/>
                      <a:endParaRPr lang="en-IN" b="1" dirty="0">
                        <a:solidFill>
                          <a:srgbClr val="C00000"/>
                        </a:solidFill>
                        <a:latin typeface="Arial" pitchFamily="34" charset="0"/>
                        <a:cs typeface="Arial" pitchFamily="34" charset="0"/>
                      </a:endParaRPr>
                    </a:p>
                    <a:p>
                      <a:pPr algn="ctr"/>
                      <a:r>
                        <a:rPr lang="en-IN" b="1" dirty="0">
                          <a:solidFill>
                            <a:srgbClr val="C00000"/>
                          </a:solidFill>
                          <a:latin typeface="Arial" pitchFamily="34" charset="0"/>
                          <a:cs typeface="Arial" pitchFamily="34" charset="0"/>
                        </a:rPr>
                        <a:t>DOS</a:t>
                      </a:r>
                    </a:p>
                  </a:txBody>
                  <a:tcPr>
                    <a:solidFill>
                      <a:srgbClr val="D7CAAD"/>
                    </a:solidFill>
                  </a:tcPr>
                </a:tc>
                <a:tc>
                  <a:txBody>
                    <a:bodyPr/>
                    <a:lstStyle/>
                    <a:p>
                      <a:pPr algn="ctr"/>
                      <a:endParaRPr lang="en-IN" b="1" dirty="0">
                        <a:solidFill>
                          <a:srgbClr val="C00000"/>
                        </a:solidFill>
                        <a:latin typeface="Arial" pitchFamily="34" charset="0"/>
                        <a:cs typeface="Arial" pitchFamily="34" charset="0"/>
                      </a:endParaRPr>
                    </a:p>
                    <a:p>
                      <a:pPr algn="ctr"/>
                      <a:r>
                        <a:rPr lang="en-IN" b="1" dirty="0">
                          <a:solidFill>
                            <a:srgbClr val="C00000"/>
                          </a:solidFill>
                          <a:latin typeface="Arial" pitchFamily="34" charset="0"/>
                          <a:cs typeface="Arial" pitchFamily="34" charset="0"/>
                        </a:rPr>
                        <a:t>Mac OS</a:t>
                      </a:r>
                    </a:p>
                  </a:txBody>
                  <a:tcPr>
                    <a:solidFill>
                      <a:srgbClr val="D7CAAD"/>
                    </a:solidFill>
                  </a:tcPr>
                </a:tc>
                <a:tc>
                  <a:txBody>
                    <a:bodyPr/>
                    <a:lstStyle/>
                    <a:p>
                      <a:pPr algn="ctr"/>
                      <a:r>
                        <a:rPr lang="en-IN" b="1" dirty="0">
                          <a:solidFill>
                            <a:srgbClr val="C00000"/>
                          </a:solidFill>
                          <a:latin typeface="Arial" pitchFamily="34" charset="0"/>
                          <a:cs typeface="Arial" pitchFamily="34" charset="0"/>
                        </a:rPr>
                        <a:t>MS Windows</a:t>
                      </a:r>
                    </a:p>
                  </a:txBody>
                  <a:tcPr>
                    <a:solidFill>
                      <a:srgbClr val="D7CAAD"/>
                    </a:solidFill>
                  </a:tcPr>
                </a:tc>
                <a:tc>
                  <a:txBody>
                    <a:bodyPr/>
                    <a:lstStyle/>
                    <a:p>
                      <a:pPr algn="ctr"/>
                      <a:endParaRPr lang="en-IN" b="1" dirty="0">
                        <a:solidFill>
                          <a:srgbClr val="C00000"/>
                        </a:solidFill>
                        <a:latin typeface="Arial" pitchFamily="34" charset="0"/>
                        <a:cs typeface="Arial" pitchFamily="34" charset="0"/>
                      </a:endParaRPr>
                    </a:p>
                    <a:p>
                      <a:pPr algn="ctr"/>
                      <a:r>
                        <a:rPr lang="en-IN" b="1" dirty="0">
                          <a:solidFill>
                            <a:srgbClr val="C00000"/>
                          </a:solidFill>
                          <a:latin typeface="Arial" pitchFamily="34" charset="0"/>
                          <a:cs typeface="Arial" pitchFamily="34" charset="0"/>
                        </a:rPr>
                        <a:t>Linux</a:t>
                      </a:r>
                    </a:p>
                  </a:txBody>
                  <a:tcPr>
                    <a:solidFill>
                      <a:srgbClr val="D7CAAD"/>
                    </a:solidFill>
                  </a:tcPr>
                </a:tc>
                <a:tc>
                  <a:txBody>
                    <a:bodyPr/>
                    <a:lstStyle/>
                    <a:p>
                      <a:pPr algn="ctr"/>
                      <a:r>
                        <a:rPr lang="en-IN" b="1" dirty="0">
                          <a:solidFill>
                            <a:srgbClr val="C00000"/>
                          </a:solidFill>
                          <a:latin typeface="Arial" pitchFamily="34" charset="0"/>
                          <a:cs typeface="Arial" pitchFamily="34" charset="0"/>
                        </a:rPr>
                        <a:t>Palm OS/Pocket PC</a:t>
                      </a:r>
                    </a:p>
                  </a:txBody>
                  <a:tcPr>
                    <a:solidFill>
                      <a:srgbClr val="D7CAAD"/>
                    </a:solidFill>
                  </a:tcPr>
                </a:tc>
                <a:extLst>
                  <a:ext uri="{0D108BD9-81ED-4DB2-BD59-A6C34878D82A}">
                    <a16:rowId xmlns:a16="http://schemas.microsoft.com/office/drawing/2014/main" val="10000"/>
                  </a:ext>
                </a:extLst>
              </a:tr>
              <a:tr h="370840">
                <a:tc>
                  <a:txBody>
                    <a:bodyPr/>
                    <a:lstStyle/>
                    <a:p>
                      <a:pPr algn="ctr"/>
                      <a:r>
                        <a:rPr lang="en-IN" sz="1600" b="1" dirty="0">
                          <a:latin typeface="Arial" pitchFamily="34" charset="0"/>
                          <a:cs typeface="Arial" pitchFamily="34" charset="0"/>
                        </a:rPr>
                        <a:t>Multi-user,</a:t>
                      </a:r>
                      <a:r>
                        <a:rPr lang="en-IN" sz="1600" b="1" baseline="0" dirty="0">
                          <a:latin typeface="Arial" pitchFamily="34" charset="0"/>
                          <a:cs typeface="Arial" pitchFamily="34" charset="0"/>
                        </a:rPr>
                        <a:t> multi-tasking</a:t>
                      </a:r>
                      <a:endParaRPr lang="en-IN" sz="1600" b="1" dirty="0">
                        <a:latin typeface="Arial" pitchFamily="34" charset="0"/>
                        <a:cs typeface="Arial" pitchFamily="34" charset="0"/>
                      </a:endParaRPr>
                    </a:p>
                  </a:txBody>
                  <a:tcPr>
                    <a:solidFill>
                      <a:schemeClr val="accent1">
                        <a:lumMod val="20000"/>
                        <a:lumOff val="80000"/>
                      </a:schemeClr>
                    </a:solidFill>
                  </a:tcPr>
                </a:tc>
                <a:tc>
                  <a:txBody>
                    <a:bodyPr/>
                    <a:lstStyle/>
                    <a:p>
                      <a:pPr algn="ctr"/>
                      <a:r>
                        <a:rPr lang="en-IN" sz="1600" b="1" dirty="0">
                          <a:latin typeface="Arial" pitchFamily="34" charset="0"/>
                          <a:cs typeface="Arial" pitchFamily="34" charset="0"/>
                        </a:rPr>
                        <a:t>Single-user, Single-tasking</a:t>
                      </a:r>
                    </a:p>
                  </a:txBody>
                  <a:tcPr>
                    <a:solidFill>
                      <a:schemeClr val="accent3">
                        <a:lumMod val="95000"/>
                      </a:schemeClr>
                    </a:solidFill>
                  </a:tcPr>
                </a:tc>
                <a:tc>
                  <a:txBody>
                    <a:bodyPr/>
                    <a:lstStyle/>
                    <a:p>
                      <a:pPr algn="ctr"/>
                      <a:r>
                        <a:rPr lang="en-IN" sz="1600" b="1" dirty="0">
                          <a:latin typeface="Arial" pitchFamily="34" charset="0"/>
                          <a:cs typeface="Arial" pitchFamily="34" charset="0"/>
                        </a:rPr>
                        <a:t>Single- user, multi-tasking</a:t>
                      </a: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b="1" dirty="0">
                          <a:latin typeface="Arial" pitchFamily="34" charset="0"/>
                          <a:cs typeface="Arial" pitchFamily="34" charset="0"/>
                        </a:rPr>
                        <a:t>Single- user, multi-tasking</a:t>
                      </a:r>
                    </a:p>
                    <a:p>
                      <a:pPr algn="ctr"/>
                      <a:endParaRPr lang="en-IN" sz="1600" b="1" dirty="0">
                        <a:latin typeface="Arial" pitchFamily="34" charset="0"/>
                        <a:cs typeface="Arial" pitchFamily="34" charset="0"/>
                      </a:endParaRPr>
                    </a:p>
                  </a:txBody>
                  <a:tcPr>
                    <a:solidFill>
                      <a:srgbClr val="CC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b="1" dirty="0">
                          <a:latin typeface="Arial" pitchFamily="34" charset="0"/>
                          <a:cs typeface="Arial" pitchFamily="34" charset="0"/>
                        </a:rPr>
                        <a:t>Multi-user,</a:t>
                      </a:r>
                      <a:r>
                        <a:rPr lang="en-IN" sz="1600" b="1" baseline="0" dirty="0">
                          <a:latin typeface="Arial" pitchFamily="34" charset="0"/>
                          <a:cs typeface="Arial" pitchFamily="34" charset="0"/>
                        </a:rPr>
                        <a:t> multi-tasking</a:t>
                      </a:r>
                      <a:endParaRPr lang="en-IN" sz="1600" b="1" dirty="0">
                        <a:latin typeface="Arial" pitchFamily="34" charset="0"/>
                        <a:cs typeface="Arial" pitchFamily="34" charset="0"/>
                      </a:endParaRPr>
                    </a:p>
                    <a:p>
                      <a:pPr algn="ctr"/>
                      <a:endParaRPr lang="en-IN" sz="1600" b="1" dirty="0">
                        <a:latin typeface="Arial" pitchFamily="34" charset="0"/>
                        <a:cs typeface="Arial" pitchFamily="34" charset="0"/>
                      </a:endParaRPr>
                    </a:p>
                  </a:txBody>
                  <a:tcPr>
                    <a:solidFill>
                      <a:srgbClr val="FFCC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b="1" dirty="0">
                          <a:latin typeface="Arial" pitchFamily="34" charset="0"/>
                          <a:cs typeface="Arial" pitchFamily="34" charset="0"/>
                        </a:rPr>
                        <a:t>Single- user, multi-tasking</a:t>
                      </a:r>
                    </a:p>
                    <a:p>
                      <a:pPr algn="ctr"/>
                      <a:endParaRPr lang="en-IN" sz="1600" b="1" dirty="0">
                        <a:latin typeface="Arial" pitchFamily="34" charset="0"/>
                        <a:cs typeface="Arial" pitchFamily="34" charset="0"/>
                      </a:endParaRPr>
                    </a:p>
                  </a:txBody>
                  <a:tcPr>
                    <a:solidFill>
                      <a:srgbClr val="E4CF76"/>
                    </a:solidFill>
                  </a:tcPr>
                </a:tc>
                <a:extLst>
                  <a:ext uri="{0D108BD9-81ED-4DB2-BD59-A6C34878D82A}">
                    <a16:rowId xmlns:a16="http://schemas.microsoft.com/office/drawing/2014/main" val="10001"/>
                  </a:ext>
                </a:extLst>
              </a:tr>
              <a:tr h="370840">
                <a:tc>
                  <a:txBody>
                    <a:bodyPr/>
                    <a:lstStyle/>
                    <a:p>
                      <a:pPr algn="ctr"/>
                      <a:r>
                        <a:rPr lang="en-IN" sz="1600" b="1" dirty="0">
                          <a:latin typeface="Arial" pitchFamily="34" charset="0"/>
                          <a:cs typeface="Arial" pitchFamily="34" charset="0"/>
                        </a:rPr>
                        <a:t>Command-line user interface</a:t>
                      </a:r>
                    </a:p>
                  </a:txBody>
                  <a:tcPr>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b="1" dirty="0">
                          <a:latin typeface="Arial" pitchFamily="34" charset="0"/>
                          <a:cs typeface="Arial" pitchFamily="34" charset="0"/>
                        </a:rPr>
                        <a:t>Command-line user interface</a:t>
                      </a:r>
                    </a:p>
                    <a:p>
                      <a:pPr algn="ctr"/>
                      <a:endParaRPr lang="en-IN" sz="1600" b="1" dirty="0">
                        <a:latin typeface="Arial" pitchFamily="34" charset="0"/>
                        <a:cs typeface="Arial" pitchFamily="34" charset="0"/>
                      </a:endParaRPr>
                    </a:p>
                  </a:txBody>
                  <a:tcPr>
                    <a:solidFill>
                      <a:schemeClr val="accent3">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b="1" dirty="0">
                          <a:latin typeface="Arial" pitchFamily="34" charset="0"/>
                          <a:cs typeface="Arial" pitchFamily="34" charset="0"/>
                        </a:rPr>
                        <a:t>GUI</a:t>
                      </a:r>
                    </a:p>
                    <a:p>
                      <a:pPr algn="ctr"/>
                      <a:endParaRPr lang="en-IN" sz="1600" b="1" dirty="0">
                        <a:latin typeface="Arial" pitchFamily="34" charset="0"/>
                        <a:cs typeface="Arial" pitchFamily="34" charset="0"/>
                      </a:endParaRPr>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b="1" dirty="0">
                          <a:latin typeface="Arial" pitchFamily="34" charset="0"/>
                          <a:cs typeface="Arial" pitchFamily="34" charset="0"/>
                        </a:rPr>
                        <a:t>GUI</a:t>
                      </a:r>
                    </a:p>
                    <a:p>
                      <a:pPr algn="ctr"/>
                      <a:endParaRPr lang="en-IN" sz="1600" b="1" dirty="0">
                        <a:latin typeface="Arial" pitchFamily="34" charset="0"/>
                        <a:cs typeface="Arial" pitchFamily="34" charset="0"/>
                      </a:endParaRPr>
                    </a:p>
                  </a:txBody>
                  <a:tcPr>
                    <a:solidFill>
                      <a:srgbClr val="CC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b="1" dirty="0">
                          <a:latin typeface="Arial" pitchFamily="34" charset="0"/>
                          <a:cs typeface="Arial" pitchFamily="34" charset="0"/>
                        </a:rPr>
                        <a:t>Command-line user interface, GUI</a:t>
                      </a:r>
                    </a:p>
                  </a:txBody>
                  <a:tcPr>
                    <a:solidFill>
                      <a:srgbClr val="FFCC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b="1" dirty="0">
                          <a:latin typeface="Arial" pitchFamily="34" charset="0"/>
                          <a:cs typeface="Arial" pitchFamily="34" charset="0"/>
                        </a:rPr>
                        <a:t>GUI</a:t>
                      </a:r>
                    </a:p>
                    <a:p>
                      <a:pPr algn="ctr"/>
                      <a:endParaRPr lang="en-IN" sz="1600" b="1" dirty="0">
                        <a:latin typeface="Arial" pitchFamily="34" charset="0"/>
                        <a:cs typeface="Arial" pitchFamily="34" charset="0"/>
                      </a:endParaRPr>
                    </a:p>
                  </a:txBody>
                  <a:tcPr>
                    <a:solidFill>
                      <a:srgbClr val="E4CF76"/>
                    </a:solidFill>
                  </a:tcPr>
                </a:tc>
                <a:extLst>
                  <a:ext uri="{0D108BD9-81ED-4DB2-BD59-A6C34878D82A}">
                    <a16:rowId xmlns:a16="http://schemas.microsoft.com/office/drawing/2014/main" val="10002"/>
                  </a:ext>
                </a:extLst>
              </a:tr>
              <a:tr h="370840">
                <a:tc>
                  <a:txBody>
                    <a:bodyPr/>
                    <a:lstStyle/>
                    <a:p>
                      <a:pPr algn="ctr"/>
                      <a:r>
                        <a:rPr lang="en-IN" sz="1600" b="1" dirty="0">
                          <a:latin typeface="Arial" pitchFamily="34" charset="0"/>
                          <a:cs typeface="Arial" pitchFamily="34" charset="0"/>
                        </a:rPr>
                        <a:t>UNIX</a:t>
                      </a:r>
                      <a:r>
                        <a:rPr lang="en-IN" sz="1600" b="1" baseline="0" dirty="0">
                          <a:latin typeface="Arial" pitchFamily="34" charset="0"/>
                          <a:cs typeface="Arial" pitchFamily="34" charset="0"/>
                        </a:rPr>
                        <a:t> has several versions but they lack interoperability</a:t>
                      </a:r>
                      <a:endParaRPr lang="en-IN" sz="1600" b="1" dirty="0">
                        <a:latin typeface="Arial" pitchFamily="34" charset="0"/>
                        <a:cs typeface="Arial" pitchFamily="34" charset="0"/>
                      </a:endParaRPr>
                    </a:p>
                  </a:txBody>
                  <a:tcPr>
                    <a:solidFill>
                      <a:schemeClr val="accent1">
                        <a:lumMod val="20000"/>
                        <a:lumOff val="80000"/>
                      </a:schemeClr>
                    </a:solidFill>
                  </a:tcPr>
                </a:tc>
                <a:tc>
                  <a:txBody>
                    <a:bodyPr/>
                    <a:lstStyle/>
                    <a:p>
                      <a:pPr algn="ctr"/>
                      <a:r>
                        <a:rPr lang="en-IN" sz="1600" b="1" dirty="0">
                          <a:latin typeface="Arial" pitchFamily="34" charset="0"/>
                          <a:cs typeface="Arial" pitchFamily="34" charset="0"/>
                        </a:rPr>
                        <a:t>DOS has been replaced by MS Windows</a:t>
                      </a:r>
                      <a:r>
                        <a:rPr lang="en-IN" sz="1600" b="1" baseline="0" dirty="0">
                          <a:latin typeface="Arial" pitchFamily="34" charset="0"/>
                          <a:cs typeface="Arial" pitchFamily="34" charset="0"/>
                        </a:rPr>
                        <a:t> OS</a:t>
                      </a:r>
                      <a:endParaRPr lang="en-IN" sz="1600" b="1" dirty="0">
                        <a:latin typeface="Arial" pitchFamily="34" charset="0"/>
                        <a:cs typeface="Arial" pitchFamily="34" charset="0"/>
                      </a:endParaRPr>
                    </a:p>
                  </a:txBody>
                  <a:tcPr>
                    <a:solidFill>
                      <a:schemeClr val="accent3">
                        <a:lumMod val="95000"/>
                      </a:schemeClr>
                    </a:solidFill>
                  </a:tcPr>
                </a:tc>
                <a:tc>
                  <a:txBody>
                    <a:bodyPr/>
                    <a:lstStyle/>
                    <a:p>
                      <a:pPr algn="ctr"/>
                      <a:r>
                        <a:rPr lang="en-IN" sz="1600" b="1" dirty="0">
                          <a:latin typeface="Arial" pitchFamily="34" charset="0"/>
                          <a:cs typeface="Arial" pitchFamily="34" charset="0"/>
                        </a:rPr>
                        <a:t>Mac OS has easy-to-use GUI</a:t>
                      </a:r>
                    </a:p>
                  </a:txBody>
                  <a:tcPr>
                    <a:solidFill>
                      <a:schemeClr val="accent6">
                        <a:lumMod val="20000"/>
                        <a:lumOff val="80000"/>
                      </a:schemeClr>
                    </a:solidFill>
                  </a:tcPr>
                </a:tc>
                <a:tc>
                  <a:txBody>
                    <a:bodyPr/>
                    <a:lstStyle/>
                    <a:p>
                      <a:pPr algn="ctr"/>
                      <a:r>
                        <a:rPr lang="en-IN" sz="1600" b="1" dirty="0">
                          <a:latin typeface="Arial" pitchFamily="34" charset="0"/>
                          <a:cs typeface="Arial" pitchFamily="34" charset="0"/>
                        </a:rPr>
                        <a:t>The first true MS OS is MS Windows 95</a:t>
                      </a:r>
                    </a:p>
                  </a:txBody>
                  <a:tcPr>
                    <a:solidFill>
                      <a:srgbClr val="CCFFFF"/>
                    </a:solidFill>
                  </a:tcPr>
                </a:tc>
                <a:tc>
                  <a:txBody>
                    <a:bodyPr/>
                    <a:lstStyle/>
                    <a:p>
                      <a:pPr algn="ctr"/>
                      <a:r>
                        <a:rPr lang="en-IN" sz="1600" b="1" dirty="0">
                          <a:latin typeface="Arial" pitchFamily="34" charset="0"/>
                          <a:cs typeface="Arial" pitchFamily="34" charset="0"/>
                        </a:rPr>
                        <a:t>Linux is an open-source</a:t>
                      </a:r>
                      <a:r>
                        <a:rPr lang="en-IN" sz="1600" b="1" baseline="0" dirty="0">
                          <a:latin typeface="Arial" pitchFamily="34" charset="0"/>
                          <a:cs typeface="Arial" pitchFamily="34" charset="0"/>
                        </a:rPr>
                        <a:t> software</a:t>
                      </a:r>
                      <a:endParaRPr lang="en-IN" sz="1600" b="1" dirty="0">
                        <a:latin typeface="Arial" pitchFamily="34" charset="0"/>
                        <a:cs typeface="Arial" pitchFamily="34" charset="0"/>
                      </a:endParaRPr>
                    </a:p>
                  </a:txBody>
                  <a:tcPr>
                    <a:solidFill>
                      <a:srgbClr val="FFCC99"/>
                    </a:solidFill>
                  </a:tcPr>
                </a:tc>
                <a:tc>
                  <a:txBody>
                    <a:bodyPr/>
                    <a:lstStyle/>
                    <a:p>
                      <a:pPr algn="ctr"/>
                      <a:r>
                        <a:rPr lang="en-IN" sz="1600" b="1" dirty="0">
                          <a:latin typeface="Arial" pitchFamily="34" charset="0"/>
                          <a:cs typeface="Arial" pitchFamily="34" charset="0"/>
                        </a:rPr>
                        <a:t>They are specifically designed for PDA</a:t>
                      </a:r>
                    </a:p>
                  </a:txBody>
                  <a:tcPr>
                    <a:solidFill>
                      <a:srgbClr val="E4CF76"/>
                    </a:solidFill>
                  </a:tcPr>
                </a:tc>
                <a:extLst>
                  <a:ext uri="{0D108BD9-81ED-4DB2-BD59-A6C34878D82A}">
                    <a16:rowId xmlns:a16="http://schemas.microsoft.com/office/drawing/2014/main" val="10003"/>
                  </a:ext>
                </a:extLst>
              </a:tr>
              <a:tr h="370840">
                <a:tc>
                  <a:txBody>
                    <a:bodyPr/>
                    <a:lstStyle/>
                    <a:p>
                      <a:pPr algn="ctr"/>
                      <a:r>
                        <a:rPr lang="en-IN" sz="1600" b="1" dirty="0">
                          <a:latin typeface="Arial" pitchFamily="34" charset="0"/>
                          <a:cs typeface="Arial" pitchFamily="34" charset="0"/>
                        </a:rPr>
                        <a:t>Network OS</a:t>
                      </a:r>
                    </a:p>
                  </a:txBody>
                  <a:tcPr>
                    <a:solidFill>
                      <a:schemeClr val="accent1">
                        <a:lumMod val="20000"/>
                        <a:lumOff val="80000"/>
                      </a:schemeClr>
                    </a:solidFill>
                  </a:tcPr>
                </a:tc>
                <a:tc>
                  <a:txBody>
                    <a:bodyPr/>
                    <a:lstStyle/>
                    <a:p>
                      <a:pPr algn="ctr"/>
                      <a:r>
                        <a:rPr lang="en-IN" sz="1600" b="1" dirty="0">
                          <a:latin typeface="Arial" pitchFamily="34" charset="0"/>
                          <a:cs typeface="Arial" pitchFamily="34" charset="0"/>
                        </a:rPr>
                        <a:t>Desktop OS</a:t>
                      </a:r>
                    </a:p>
                  </a:txBody>
                  <a:tcPr>
                    <a:solidFill>
                      <a:schemeClr val="accent3">
                        <a:lumMod val="95000"/>
                      </a:schemeClr>
                    </a:solidFill>
                  </a:tcPr>
                </a:tc>
                <a:tc>
                  <a:txBody>
                    <a:bodyPr/>
                    <a:lstStyle/>
                    <a:p>
                      <a:pPr algn="ctr"/>
                      <a:r>
                        <a:rPr lang="en-IN" sz="1600" b="1" dirty="0">
                          <a:latin typeface="Arial" pitchFamily="34" charset="0"/>
                          <a:cs typeface="Arial" pitchFamily="34" charset="0"/>
                        </a:rPr>
                        <a:t>Desktop OS</a:t>
                      </a:r>
                    </a:p>
                  </a:txBody>
                  <a:tcPr>
                    <a:solidFill>
                      <a:schemeClr val="accent6">
                        <a:lumMod val="20000"/>
                        <a:lumOff val="80000"/>
                      </a:schemeClr>
                    </a:solidFill>
                  </a:tcPr>
                </a:tc>
                <a:tc>
                  <a:txBody>
                    <a:bodyPr/>
                    <a:lstStyle/>
                    <a:p>
                      <a:pPr algn="ctr"/>
                      <a:r>
                        <a:rPr lang="en-IN" sz="1600" b="1" dirty="0">
                          <a:latin typeface="Arial" pitchFamily="34" charset="0"/>
                          <a:cs typeface="Arial" pitchFamily="34" charset="0"/>
                        </a:rPr>
                        <a:t>Desktop OS</a:t>
                      </a:r>
                    </a:p>
                  </a:txBody>
                  <a:tcPr>
                    <a:solidFill>
                      <a:srgbClr val="CCFFFF"/>
                    </a:solidFill>
                  </a:tcPr>
                </a:tc>
                <a:tc>
                  <a:txBody>
                    <a:bodyPr/>
                    <a:lstStyle/>
                    <a:p>
                      <a:pPr algn="ctr"/>
                      <a:r>
                        <a:rPr lang="en-IN" sz="1600" b="1" dirty="0">
                          <a:latin typeface="Arial" pitchFamily="34" charset="0"/>
                          <a:cs typeface="Arial" pitchFamily="34" charset="0"/>
                        </a:rPr>
                        <a:t>Network OS</a:t>
                      </a:r>
                    </a:p>
                  </a:txBody>
                  <a:tcPr>
                    <a:solidFill>
                      <a:srgbClr val="FFCC99"/>
                    </a:solidFill>
                  </a:tcPr>
                </a:tc>
                <a:tc>
                  <a:txBody>
                    <a:bodyPr/>
                    <a:lstStyle/>
                    <a:p>
                      <a:pPr algn="ctr"/>
                      <a:r>
                        <a:rPr lang="en-IN" sz="1600" b="1" dirty="0">
                          <a:latin typeface="Arial" pitchFamily="34" charset="0"/>
                          <a:cs typeface="Arial" pitchFamily="34" charset="0"/>
                        </a:rPr>
                        <a:t>Mobile OS</a:t>
                      </a:r>
                    </a:p>
                  </a:txBody>
                  <a:tcPr>
                    <a:solidFill>
                      <a:srgbClr val="E4CF76"/>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936306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45CD1-BCE0-051D-39D1-5D75CB910792}"/>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F69ACF9D-90B4-0865-F6B6-D01894E19A74}"/>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6" name="Title 1">
            <a:extLst>
              <a:ext uri="{FF2B5EF4-FFF2-40B4-BE49-F238E27FC236}">
                <a16:creationId xmlns:a16="http://schemas.microsoft.com/office/drawing/2014/main" id="{A45925C4-54DB-AA53-5B96-BCA2D442EFCF}"/>
              </a:ext>
            </a:extLst>
          </p:cNvPr>
          <p:cNvSpPr txBox="1">
            <a:spLocks/>
          </p:cNvSpPr>
          <p:nvPr/>
        </p:nvSpPr>
        <p:spPr>
          <a:xfrm>
            <a:off x="364043" y="709813"/>
            <a:ext cx="2664296" cy="6480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6600"/>
                </a:solidFill>
              </a:rPr>
              <a:t>Summary</a:t>
            </a:r>
          </a:p>
        </p:txBody>
      </p:sp>
      <p:sp>
        <p:nvSpPr>
          <p:cNvPr id="8" name="Text Placeholder 3">
            <a:extLst>
              <a:ext uri="{FF2B5EF4-FFF2-40B4-BE49-F238E27FC236}">
                <a16:creationId xmlns:a16="http://schemas.microsoft.com/office/drawing/2014/main" id="{8A7033DA-F60E-B351-A7C9-126A23B39A07}"/>
              </a:ext>
            </a:extLst>
          </p:cNvPr>
          <p:cNvSpPr txBox="1">
            <a:spLocks/>
          </p:cNvSpPr>
          <p:nvPr/>
        </p:nvSpPr>
        <p:spPr>
          <a:xfrm>
            <a:off x="774039" y="1357885"/>
            <a:ext cx="4255161" cy="3888432"/>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9600" dirty="0">
                <a:ea typeface="+mj-ea"/>
                <a:cs typeface="+mj-cs"/>
              </a:rPr>
              <a:t>What is an Operating System? </a:t>
            </a:r>
          </a:p>
          <a:p>
            <a:pPr>
              <a:lnSpc>
                <a:spcPct val="120000"/>
              </a:lnSpc>
            </a:pPr>
            <a:r>
              <a:rPr lang="en-US" sz="9600" dirty="0">
                <a:ea typeface="+mj-ea"/>
                <a:cs typeface="+mj-cs"/>
              </a:rPr>
              <a:t>Computer System Structure</a:t>
            </a:r>
          </a:p>
          <a:p>
            <a:pPr>
              <a:lnSpc>
                <a:spcPct val="120000"/>
              </a:lnSpc>
            </a:pPr>
            <a:r>
              <a:rPr lang="en-US" sz="9600" dirty="0">
                <a:ea typeface="+mj-ea"/>
                <a:cs typeface="+mj-cs"/>
              </a:rPr>
              <a:t>Components of a Computer System</a:t>
            </a:r>
          </a:p>
          <a:p>
            <a:pPr>
              <a:lnSpc>
                <a:spcPct val="120000"/>
              </a:lnSpc>
            </a:pPr>
            <a:r>
              <a:rPr lang="en-US" sz="9600" dirty="0">
                <a:ea typeface="+mj-ea"/>
                <a:cs typeface="+mj-cs"/>
              </a:rPr>
              <a:t>What Operating System Do?</a:t>
            </a:r>
          </a:p>
          <a:p>
            <a:pPr>
              <a:lnSpc>
                <a:spcPct val="120000"/>
              </a:lnSpc>
            </a:pPr>
            <a:r>
              <a:rPr lang="en-US" sz="9600" dirty="0">
                <a:ea typeface="+mj-ea"/>
                <a:cs typeface="+mj-cs"/>
              </a:rPr>
              <a:t>Operating System Definition</a:t>
            </a:r>
          </a:p>
          <a:p>
            <a:pPr>
              <a:lnSpc>
                <a:spcPct val="120000"/>
              </a:lnSpc>
            </a:pPr>
            <a:r>
              <a:rPr lang="en-US" sz="9600" dirty="0">
                <a:ea typeface="+mj-ea"/>
                <a:cs typeface="+mj-cs"/>
              </a:rPr>
              <a:t>Computer Startup</a:t>
            </a:r>
          </a:p>
          <a:p>
            <a:pPr>
              <a:lnSpc>
                <a:spcPct val="120000"/>
              </a:lnSpc>
            </a:pPr>
            <a:r>
              <a:rPr lang="en-US" sz="9600" dirty="0">
                <a:ea typeface="+mj-ea"/>
                <a:cs typeface="+mj-cs"/>
              </a:rPr>
              <a:t>Computer System Organization</a:t>
            </a:r>
          </a:p>
          <a:p>
            <a:pPr>
              <a:lnSpc>
                <a:spcPct val="120000"/>
              </a:lnSpc>
            </a:pPr>
            <a:r>
              <a:rPr lang="en-US" sz="9600" dirty="0">
                <a:ea typeface="+mj-ea"/>
                <a:cs typeface="+mj-cs"/>
              </a:rPr>
              <a:t>Computer System Operation</a:t>
            </a:r>
          </a:p>
          <a:p>
            <a:pPr>
              <a:lnSpc>
                <a:spcPct val="120000"/>
              </a:lnSpc>
            </a:pPr>
            <a:r>
              <a:rPr lang="en-US" sz="9600" dirty="0">
                <a:ea typeface="+mj-ea"/>
                <a:cs typeface="+mj-cs"/>
              </a:rPr>
              <a:t>Interrupts</a:t>
            </a:r>
          </a:p>
          <a:p>
            <a:endParaRPr lang="en-US" sz="3000" dirty="0">
              <a:latin typeface="+mj-lt"/>
              <a:ea typeface="+mj-ea"/>
              <a:cs typeface="+mj-cs"/>
            </a:endParaRPr>
          </a:p>
          <a:p>
            <a:endParaRPr lang="en-US" sz="3000" dirty="0">
              <a:latin typeface="+mj-lt"/>
              <a:ea typeface="+mj-ea"/>
              <a:cs typeface="+mj-cs"/>
            </a:endParaRPr>
          </a:p>
          <a:p>
            <a:endParaRPr lang="en-US" sz="3000" dirty="0">
              <a:latin typeface="+mj-lt"/>
              <a:ea typeface="+mj-ea"/>
              <a:cs typeface="+mj-cs"/>
            </a:endParaRPr>
          </a:p>
          <a:p>
            <a:endParaRPr lang="en-US" sz="3000" dirty="0">
              <a:latin typeface="+mj-lt"/>
              <a:ea typeface="+mj-ea"/>
              <a:cs typeface="+mj-cs"/>
            </a:endParaRPr>
          </a:p>
          <a:p>
            <a:endParaRPr lang="en-US" sz="3000" dirty="0">
              <a:latin typeface="+mj-lt"/>
              <a:ea typeface="+mj-ea"/>
              <a:cs typeface="+mj-cs"/>
            </a:endParaRPr>
          </a:p>
          <a:p>
            <a:endParaRPr lang="en-US" sz="3000" dirty="0">
              <a:latin typeface="+mj-lt"/>
              <a:ea typeface="+mj-ea"/>
              <a:cs typeface="+mj-cs"/>
            </a:endParaRPr>
          </a:p>
          <a:p>
            <a:endParaRPr lang="en-US" sz="3000" dirty="0">
              <a:latin typeface="+mj-lt"/>
              <a:ea typeface="+mj-ea"/>
              <a:cs typeface="+mj-cs"/>
            </a:endParaRPr>
          </a:p>
          <a:p>
            <a:endParaRPr lang="en-US" sz="3000" dirty="0">
              <a:latin typeface="+mj-lt"/>
              <a:ea typeface="+mj-ea"/>
              <a:cs typeface="+mj-cs"/>
            </a:endParaRPr>
          </a:p>
          <a:p>
            <a:endParaRPr lang="en-US" sz="3000" dirty="0">
              <a:latin typeface="+mj-lt"/>
              <a:ea typeface="+mj-ea"/>
              <a:cs typeface="+mj-cs"/>
            </a:endParaRPr>
          </a:p>
          <a:p>
            <a:pPr>
              <a:buFont typeface="Wingdings" panose="05000000000000000000" pitchFamily="2" charset="2"/>
              <a:buChar char="§"/>
            </a:pPr>
            <a:endParaRPr lang="en-US" sz="2400" dirty="0">
              <a:latin typeface="Roboto Medium" pitchFamily="2" charset="0"/>
              <a:ea typeface="Roboto Medium" pitchFamily="2" charset="0"/>
              <a:cs typeface="Roboto Medium" pitchFamily="2" charset="0"/>
            </a:endParaRPr>
          </a:p>
        </p:txBody>
      </p:sp>
      <p:sp>
        <p:nvSpPr>
          <p:cNvPr id="3" name="TextBox 2">
            <a:extLst>
              <a:ext uri="{FF2B5EF4-FFF2-40B4-BE49-F238E27FC236}">
                <a16:creationId xmlns:a16="http://schemas.microsoft.com/office/drawing/2014/main" id="{5A884D0B-D726-E700-1944-9F6C3B480421}"/>
              </a:ext>
            </a:extLst>
          </p:cNvPr>
          <p:cNvSpPr txBox="1"/>
          <p:nvPr/>
        </p:nvSpPr>
        <p:spPr>
          <a:xfrm>
            <a:off x="6085272" y="1357885"/>
            <a:ext cx="4255161" cy="3539430"/>
          </a:xfrm>
          <a:prstGeom prst="rect">
            <a:avLst/>
          </a:prstGeom>
          <a:noFill/>
        </p:spPr>
        <p:txBody>
          <a:bodyPr wrap="square">
            <a:spAutoFit/>
          </a:bodyPr>
          <a:lstStyle/>
          <a:p>
            <a:pPr marL="285750" indent="-285750">
              <a:buFont typeface="Arial" panose="020B0604020202020204" pitchFamily="34" charset="0"/>
              <a:buChar char="•"/>
            </a:pPr>
            <a:r>
              <a:rPr lang="en-US" sz="2400" dirty="0">
                <a:ea typeface="+mj-ea"/>
                <a:cs typeface="+mj-cs"/>
              </a:rPr>
              <a:t>I/O Structure</a:t>
            </a:r>
          </a:p>
          <a:p>
            <a:pPr marL="285750" indent="-285750">
              <a:buFont typeface="Arial" panose="020B0604020202020204" pitchFamily="34" charset="0"/>
              <a:buChar char="•"/>
            </a:pPr>
            <a:r>
              <a:rPr lang="en-US" sz="2400" dirty="0">
                <a:ea typeface="+mj-ea"/>
                <a:cs typeface="+mj-cs"/>
              </a:rPr>
              <a:t>Storage Structure</a:t>
            </a:r>
          </a:p>
          <a:p>
            <a:pPr marL="285750" indent="-285750">
              <a:buFont typeface="Arial" panose="020B0604020202020204" pitchFamily="34" charset="0"/>
              <a:buChar char="•"/>
            </a:pPr>
            <a:r>
              <a:rPr lang="en-US" sz="2400" dirty="0">
                <a:ea typeface="+mj-ea"/>
                <a:cs typeface="+mj-cs"/>
              </a:rPr>
              <a:t>Storage Hierarchy</a:t>
            </a:r>
          </a:p>
          <a:p>
            <a:pPr marL="285750" indent="-285750">
              <a:buFont typeface="Arial" panose="020B0604020202020204" pitchFamily="34" charset="0"/>
              <a:buChar char="•"/>
            </a:pPr>
            <a:r>
              <a:rPr lang="en-US" sz="2400" dirty="0">
                <a:ea typeface="+mj-ea"/>
                <a:cs typeface="+mj-cs"/>
              </a:rPr>
              <a:t>Storage Device Hierarchy</a:t>
            </a:r>
          </a:p>
          <a:p>
            <a:pPr marL="285750" indent="-285750">
              <a:buFont typeface="Arial" panose="020B0604020202020204" pitchFamily="34" charset="0"/>
              <a:buChar char="•"/>
            </a:pPr>
            <a:r>
              <a:rPr lang="en-US" sz="2400" dirty="0">
                <a:ea typeface="+mj-ea"/>
                <a:cs typeface="+mj-cs"/>
              </a:rPr>
              <a:t>Caching</a:t>
            </a:r>
          </a:p>
          <a:p>
            <a:pPr marL="285750" indent="-285750">
              <a:buFont typeface="Arial" panose="020B0604020202020204" pitchFamily="34" charset="0"/>
              <a:buChar char="•"/>
            </a:pPr>
            <a:r>
              <a:rPr lang="en-US" sz="2400" dirty="0">
                <a:ea typeface="+mj-ea"/>
                <a:cs typeface="+mj-cs"/>
              </a:rPr>
              <a:t>Basic Functions of Operating System</a:t>
            </a:r>
          </a:p>
          <a:p>
            <a:pPr marL="285750" indent="-285750">
              <a:buFont typeface="Arial" panose="020B0604020202020204" pitchFamily="34" charset="0"/>
              <a:buChar char="•"/>
            </a:pPr>
            <a:r>
              <a:rPr lang="en-US" sz="2400" dirty="0">
                <a:ea typeface="+mj-ea"/>
                <a:cs typeface="+mj-cs"/>
              </a:rPr>
              <a:t>Interfaces</a:t>
            </a:r>
          </a:p>
          <a:p>
            <a:pPr marL="285750" indent="-285750">
              <a:buFont typeface="Arial" panose="020B0604020202020204" pitchFamily="34" charset="0"/>
              <a:buChar char="•"/>
            </a:pPr>
            <a:r>
              <a:rPr lang="en-US" sz="2400" dirty="0">
                <a:ea typeface="+mj-ea"/>
                <a:cs typeface="+mj-cs"/>
              </a:rPr>
              <a:t>Types of OS</a:t>
            </a:r>
          </a:p>
          <a:p>
            <a:endParaRPr lang="en-US" sz="800" dirty="0">
              <a:latin typeface="+mj-lt"/>
              <a:ea typeface="+mj-ea"/>
              <a:cs typeface="+mj-cs"/>
            </a:endParaRPr>
          </a:p>
        </p:txBody>
      </p:sp>
    </p:spTree>
    <p:extLst>
      <p:ext uri="{BB962C8B-B14F-4D97-AF65-F5344CB8AC3E}">
        <p14:creationId xmlns:p14="http://schemas.microsoft.com/office/powerpoint/2010/main" val="42497593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7FDE2-B018-3D57-4C67-C031D505F2BD}"/>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26F9295C-45F1-0599-BAD8-B6C6F7020D4C}"/>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5" name="Subtitle 4">
            <a:extLst>
              <a:ext uri="{FF2B5EF4-FFF2-40B4-BE49-F238E27FC236}">
                <a16:creationId xmlns:a16="http://schemas.microsoft.com/office/drawing/2014/main" id="{63EFF757-0748-751F-E7AE-4842440FDAFA}"/>
              </a:ext>
            </a:extLst>
          </p:cNvPr>
          <p:cNvSpPr>
            <a:spLocks noGrp="1"/>
          </p:cNvSpPr>
          <p:nvPr>
            <p:ph type="subTitle" idx="1"/>
          </p:nvPr>
        </p:nvSpPr>
        <p:spPr>
          <a:xfrm>
            <a:off x="1047345" y="2601119"/>
            <a:ext cx="9144000" cy="1655762"/>
          </a:xfrm>
        </p:spPr>
        <p:txBody>
          <a:bodyPr>
            <a:normAutofit/>
          </a:bodyPr>
          <a:lstStyle/>
          <a:p>
            <a:r>
              <a:rPr lang="en-US" sz="4400" dirty="0">
                <a:solidFill>
                  <a:srgbClr val="0066CC"/>
                </a:solidFill>
              </a:rPr>
              <a:t>Lecture – 3 , 4, 5</a:t>
            </a:r>
          </a:p>
        </p:txBody>
      </p:sp>
    </p:spTree>
    <p:extLst>
      <p:ext uri="{BB962C8B-B14F-4D97-AF65-F5344CB8AC3E}">
        <p14:creationId xmlns:p14="http://schemas.microsoft.com/office/powerpoint/2010/main" val="21856885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081DE8F7-E8D7-3CCF-46E5-6AF085A7AC84}"/>
              </a:ext>
            </a:extLst>
          </p:cNvPr>
          <p:cNvSpPr>
            <a:spLocks noGrp="1" noChangeArrowheads="1"/>
          </p:cNvSpPr>
          <p:nvPr>
            <p:ph type="title"/>
          </p:nvPr>
        </p:nvSpPr>
        <p:spPr>
          <a:xfrm>
            <a:off x="1004581" y="705146"/>
            <a:ext cx="7772400" cy="1143000"/>
          </a:xfrm>
        </p:spPr>
        <p:txBody>
          <a:bodyPr/>
          <a:lstStyle/>
          <a:p>
            <a:r>
              <a:rPr lang="en-US" altLang="zh-TW" sz="3600" dirty="0">
                <a:solidFill>
                  <a:srgbClr val="FF6600"/>
                </a:solidFill>
                <a:latin typeface="Aharoni" pitchFamily="2" charset="-79"/>
                <a:cs typeface="Aharoni" pitchFamily="2" charset="-79"/>
              </a:rPr>
              <a:t>Introduction – Operating System</a:t>
            </a:r>
          </a:p>
        </p:txBody>
      </p:sp>
      <p:sp>
        <p:nvSpPr>
          <p:cNvPr id="4" name="Rectangle 3">
            <a:extLst>
              <a:ext uri="{FF2B5EF4-FFF2-40B4-BE49-F238E27FC236}">
                <a16:creationId xmlns:a16="http://schemas.microsoft.com/office/drawing/2014/main" id="{ACBCD2BD-870D-7D36-0917-6AAACC9DE6F8}"/>
              </a:ext>
            </a:extLst>
          </p:cNvPr>
          <p:cNvSpPr txBox="1">
            <a:spLocks noChangeArrowheads="1"/>
          </p:cNvSpPr>
          <p:nvPr/>
        </p:nvSpPr>
        <p:spPr>
          <a:xfrm>
            <a:off x="685799" y="1981200"/>
            <a:ext cx="10364821" cy="27269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TW" dirty="0">
                <a:latin typeface="+mj-lt"/>
                <a:ea typeface="+mj-ea"/>
                <a:cs typeface="+mj-cs"/>
              </a:rPr>
              <a:t>a collection of programs which control the resources of a computer system</a:t>
            </a:r>
          </a:p>
          <a:p>
            <a:pPr algn="just"/>
            <a:r>
              <a:rPr lang="en-US" altLang="zh-TW" dirty="0">
                <a:latin typeface="+mj-lt"/>
                <a:ea typeface="+mj-ea"/>
                <a:cs typeface="+mj-cs"/>
              </a:rPr>
              <a:t>written in low-level languages (i.e. machine-dependent)</a:t>
            </a:r>
          </a:p>
          <a:p>
            <a:pPr algn="just"/>
            <a:r>
              <a:rPr lang="en-US" altLang="zh-TW" dirty="0">
                <a:latin typeface="+mj-lt"/>
                <a:ea typeface="+mj-ea"/>
                <a:cs typeface="+mj-cs"/>
              </a:rPr>
              <a:t>an interface between the users and the hardware</a:t>
            </a:r>
          </a:p>
          <a:p>
            <a:pPr algn="just"/>
            <a:r>
              <a:rPr lang="en-US" altLang="zh-TW" dirty="0">
                <a:latin typeface="+mj-lt"/>
                <a:ea typeface="+mj-ea"/>
                <a:cs typeface="+mj-cs"/>
              </a:rPr>
              <a:t>when the computer is on, the OS will first load into the main memory</a:t>
            </a:r>
          </a:p>
        </p:txBody>
      </p:sp>
    </p:spTree>
    <p:extLst>
      <p:ext uri="{BB962C8B-B14F-4D97-AF65-F5344CB8AC3E}">
        <p14:creationId xmlns:p14="http://schemas.microsoft.com/office/powerpoint/2010/main" val="28030453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B981-3B73-9F1A-038C-9AD3D579AD3A}"/>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F5CE6AC2-0D18-9AB0-ADF1-42E9699656D5}"/>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6" name="Title 1">
            <a:extLst>
              <a:ext uri="{FF2B5EF4-FFF2-40B4-BE49-F238E27FC236}">
                <a16:creationId xmlns:a16="http://schemas.microsoft.com/office/drawing/2014/main" id="{629ABA75-4C5B-CEB3-6E53-0EF64CA57622}"/>
              </a:ext>
            </a:extLst>
          </p:cNvPr>
          <p:cNvSpPr txBox="1">
            <a:spLocks/>
          </p:cNvSpPr>
          <p:nvPr/>
        </p:nvSpPr>
        <p:spPr>
          <a:xfrm>
            <a:off x="364043" y="709813"/>
            <a:ext cx="2664296" cy="6480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6600"/>
                </a:solidFill>
              </a:rPr>
              <a:t>Recap</a:t>
            </a:r>
          </a:p>
        </p:txBody>
      </p:sp>
      <p:sp>
        <p:nvSpPr>
          <p:cNvPr id="8" name="Text Placeholder 3">
            <a:extLst>
              <a:ext uri="{FF2B5EF4-FFF2-40B4-BE49-F238E27FC236}">
                <a16:creationId xmlns:a16="http://schemas.microsoft.com/office/drawing/2014/main" id="{2ADFA7C9-4025-079A-C182-2C0141EBE6A4}"/>
              </a:ext>
            </a:extLst>
          </p:cNvPr>
          <p:cNvSpPr txBox="1">
            <a:spLocks/>
          </p:cNvSpPr>
          <p:nvPr/>
        </p:nvSpPr>
        <p:spPr>
          <a:xfrm>
            <a:off x="774039" y="1357885"/>
            <a:ext cx="4255161" cy="3888432"/>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9600" dirty="0">
                <a:ea typeface="+mj-ea"/>
                <a:cs typeface="+mj-cs"/>
              </a:rPr>
              <a:t>What is an Operating System? </a:t>
            </a:r>
          </a:p>
          <a:p>
            <a:pPr>
              <a:lnSpc>
                <a:spcPct val="120000"/>
              </a:lnSpc>
            </a:pPr>
            <a:r>
              <a:rPr lang="en-US" sz="9600" dirty="0">
                <a:ea typeface="+mj-ea"/>
                <a:cs typeface="+mj-cs"/>
              </a:rPr>
              <a:t>Computer System Structure</a:t>
            </a:r>
          </a:p>
          <a:p>
            <a:pPr>
              <a:lnSpc>
                <a:spcPct val="120000"/>
              </a:lnSpc>
            </a:pPr>
            <a:r>
              <a:rPr lang="en-US" sz="9600" dirty="0">
                <a:ea typeface="+mj-ea"/>
                <a:cs typeface="+mj-cs"/>
              </a:rPr>
              <a:t>Components of a Computer System</a:t>
            </a:r>
          </a:p>
          <a:p>
            <a:pPr>
              <a:lnSpc>
                <a:spcPct val="120000"/>
              </a:lnSpc>
            </a:pPr>
            <a:r>
              <a:rPr lang="en-US" sz="9600" dirty="0">
                <a:ea typeface="+mj-ea"/>
                <a:cs typeface="+mj-cs"/>
              </a:rPr>
              <a:t>What Operating System Do?</a:t>
            </a:r>
          </a:p>
          <a:p>
            <a:pPr>
              <a:lnSpc>
                <a:spcPct val="120000"/>
              </a:lnSpc>
            </a:pPr>
            <a:r>
              <a:rPr lang="en-US" sz="9600" dirty="0">
                <a:ea typeface="+mj-ea"/>
                <a:cs typeface="+mj-cs"/>
              </a:rPr>
              <a:t>Operating System Definition</a:t>
            </a:r>
          </a:p>
          <a:p>
            <a:pPr>
              <a:lnSpc>
                <a:spcPct val="120000"/>
              </a:lnSpc>
            </a:pPr>
            <a:r>
              <a:rPr lang="en-US" sz="9600" dirty="0">
                <a:ea typeface="+mj-ea"/>
                <a:cs typeface="+mj-cs"/>
              </a:rPr>
              <a:t>Computer Startup</a:t>
            </a:r>
          </a:p>
          <a:p>
            <a:pPr>
              <a:lnSpc>
                <a:spcPct val="120000"/>
              </a:lnSpc>
            </a:pPr>
            <a:r>
              <a:rPr lang="en-US" sz="9600" dirty="0">
                <a:ea typeface="+mj-ea"/>
                <a:cs typeface="+mj-cs"/>
              </a:rPr>
              <a:t>Computer System Organization</a:t>
            </a:r>
          </a:p>
          <a:p>
            <a:pPr>
              <a:lnSpc>
                <a:spcPct val="120000"/>
              </a:lnSpc>
            </a:pPr>
            <a:r>
              <a:rPr lang="en-US" sz="9600" dirty="0">
                <a:ea typeface="+mj-ea"/>
                <a:cs typeface="+mj-cs"/>
              </a:rPr>
              <a:t>Computer System Operation</a:t>
            </a:r>
          </a:p>
          <a:p>
            <a:pPr>
              <a:lnSpc>
                <a:spcPct val="120000"/>
              </a:lnSpc>
            </a:pPr>
            <a:r>
              <a:rPr lang="en-US" sz="9600" dirty="0">
                <a:ea typeface="+mj-ea"/>
                <a:cs typeface="+mj-cs"/>
              </a:rPr>
              <a:t>Interrupts</a:t>
            </a:r>
          </a:p>
          <a:p>
            <a:endParaRPr lang="en-US" sz="3000" dirty="0">
              <a:latin typeface="+mj-lt"/>
              <a:ea typeface="+mj-ea"/>
              <a:cs typeface="+mj-cs"/>
            </a:endParaRPr>
          </a:p>
          <a:p>
            <a:endParaRPr lang="en-US" sz="3000" dirty="0">
              <a:latin typeface="+mj-lt"/>
              <a:ea typeface="+mj-ea"/>
              <a:cs typeface="+mj-cs"/>
            </a:endParaRPr>
          </a:p>
          <a:p>
            <a:endParaRPr lang="en-US" sz="3000" dirty="0">
              <a:latin typeface="+mj-lt"/>
              <a:ea typeface="+mj-ea"/>
              <a:cs typeface="+mj-cs"/>
            </a:endParaRPr>
          </a:p>
          <a:p>
            <a:endParaRPr lang="en-US" sz="3000" dirty="0">
              <a:latin typeface="+mj-lt"/>
              <a:ea typeface="+mj-ea"/>
              <a:cs typeface="+mj-cs"/>
            </a:endParaRPr>
          </a:p>
          <a:p>
            <a:endParaRPr lang="en-US" sz="3000" dirty="0">
              <a:latin typeface="+mj-lt"/>
              <a:ea typeface="+mj-ea"/>
              <a:cs typeface="+mj-cs"/>
            </a:endParaRPr>
          </a:p>
          <a:p>
            <a:endParaRPr lang="en-US" sz="3000" dirty="0">
              <a:latin typeface="+mj-lt"/>
              <a:ea typeface="+mj-ea"/>
              <a:cs typeface="+mj-cs"/>
            </a:endParaRPr>
          </a:p>
          <a:p>
            <a:endParaRPr lang="en-US" sz="3000" dirty="0">
              <a:latin typeface="+mj-lt"/>
              <a:ea typeface="+mj-ea"/>
              <a:cs typeface="+mj-cs"/>
            </a:endParaRPr>
          </a:p>
          <a:p>
            <a:endParaRPr lang="en-US" sz="3000" dirty="0">
              <a:latin typeface="+mj-lt"/>
              <a:ea typeface="+mj-ea"/>
              <a:cs typeface="+mj-cs"/>
            </a:endParaRPr>
          </a:p>
          <a:p>
            <a:endParaRPr lang="en-US" sz="3000" dirty="0">
              <a:latin typeface="+mj-lt"/>
              <a:ea typeface="+mj-ea"/>
              <a:cs typeface="+mj-cs"/>
            </a:endParaRPr>
          </a:p>
          <a:p>
            <a:pPr>
              <a:buFont typeface="Wingdings" panose="05000000000000000000" pitchFamily="2" charset="2"/>
              <a:buChar char="§"/>
            </a:pPr>
            <a:endParaRPr lang="en-US" sz="2400" dirty="0">
              <a:latin typeface="Roboto Medium" pitchFamily="2" charset="0"/>
              <a:ea typeface="Roboto Medium" pitchFamily="2" charset="0"/>
              <a:cs typeface="Roboto Medium" pitchFamily="2" charset="0"/>
            </a:endParaRPr>
          </a:p>
        </p:txBody>
      </p:sp>
      <p:sp>
        <p:nvSpPr>
          <p:cNvPr id="3" name="TextBox 2">
            <a:extLst>
              <a:ext uri="{FF2B5EF4-FFF2-40B4-BE49-F238E27FC236}">
                <a16:creationId xmlns:a16="http://schemas.microsoft.com/office/drawing/2014/main" id="{BDBCFDDB-00ED-946F-97EF-918C362FEC42}"/>
              </a:ext>
            </a:extLst>
          </p:cNvPr>
          <p:cNvSpPr txBox="1"/>
          <p:nvPr/>
        </p:nvSpPr>
        <p:spPr>
          <a:xfrm>
            <a:off x="6085272" y="1357885"/>
            <a:ext cx="4255161" cy="3539430"/>
          </a:xfrm>
          <a:prstGeom prst="rect">
            <a:avLst/>
          </a:prstGeom>
          <a:noFill/>
        </p:spPr>
        <p:txBody>
          <a:bodyPr wrap="square">
            <a:spAutoFit/>
          </a:bodyPr>
          <a:lstStyle/>
          <a:p>
            <a:pPr marL="285750" indent="-285750">
              <a:buFont typeface="Arial" panose="020B0604020202020204" pitchFamily="34" charset="0"/>
              <a:buChar char="•"/>
            </a:pPr>
            <a:r>
              <a:rPr lang="en-US" sz="2400" dirty="0">
                <a:ea typeface="+mj-ea"/>
                <a:cs typeface="+mj-cs"/>
              </a:rPr>
              <a:t>I/O Structure</a:t>
            </a:r>
          </a:p>
          <a:p>
            <a:pPr marL="285750" indent="-285750">
              <a:buFont typeface="Arial" panose="020B0604020202020204" pitchFamily="34" charset="0"/>
              <a:buChar char="•"/>
            </a:pPr>
            <a:r>
              <a:rPr lang="en-US" sz="2400" dirty="0">
                <a:ea typeface="+mj-ea"/>
                <a:cs typeface="+mj-cs"/>
              </a:rPr>
              <a:t>Storage Structure</a:t>
            </a:r>
          </a:p>
          <a:p>
            <a:pPr marL="285750" indent="-285750">
              <a:buFont typeface="Arial" panose="020B0604020202020204" pitchFamily="34" charset="0"/>
              <a:buChar char="•"/>
            </a:pPr>
            <a:r>
              <a:rPr lang="en-US" sz="2400" dirty="0">
                <a:ea typeface="+mj-ea"/>
                <a:cs typeface="+mj-cs"/>
              </a:rPr>
              <a:t>Storage Hierarchy</a:t>
            </a:r>
          </a:p>
          <a:p>
            <a:pPr marL="285750" indent="-285750">
              <a:buFont typeface="Arial" panose="020B0604020202020204" pitchFamily="34" charset="0"/>
              <a:buChar char="•"/>
            </a:pPr>
            <a:r>
              <a:rPr lang="en-US" sz="2400" dirty="0">
                <a:ea typeface="+mj-ea"/>
                <a:cs typeface="+mj-cs"/>
              </a:rPr>
              <a:t>Storage Device Hierarchy</a:t>
            </a:r>
          </a:p>
          <a:p>
            <a:pPr marL="285750" indent="-285750">
              <a:buFont typeface="Arial" panose="020B0604020202020204" pitchFamily="34" charset="0"/>
              <a:buChar char="•"/>
            </a:pPr>
            <a:r>
              <a:rPr lang="en-US" sz="2400" dirty="0">
                <a:ea typeface="+mj-ea"/>
                <a:cs typeface="+mj-cs"/>
              </a:rPr>
              <a:t>Caching</a:t>
            </a:r>
          </a:p>
          <a:p>
            <a:pPr marL="285750" indent="-285750">
              <a:buFont typeface="Arial" panose="020B0604020202020204" pitchFamily="34" charset="0"/>
              <a:buChar char="•"/>
            </a:pPr>
            <a:r>
              <a:rPr lang="en-US" sz="2400" dirty="0">
                <a:ea typeface="+mj-ea"/>
                <a:cs typeface="+mj-cs"/>
              </a:rPr>
              <a:t>Basic Functions of Operating System</a:t>
            </a:r>
          </a:p>
          <a:p>
            <a:pPr marL="285750" indent="-285750">
              <a:buFont typeface="Arial" panose="020B0604020202020204" pitchFamily="34" charset="0"/>
              <a:buChar char="•"/>
            </a:pPr>
            <a:r>
              <a:rPr lang="en-US" sz="2400" dirty="0">
                <a:ea typeface="+mj-ea"/>
                <a:cs typeface="+mj-cs"/>
              </a:rPr>
              <a:t>Interfaces</a:t>
            </a:r>
          </a:p>
          <a:p>
            <a:pPr marL="285750" indent="-285750">
              <a:buFont typeface="Arial" panose="020B0604020202020204" pitchFamily="34" charset="0"/>
              <a:buChar char="•"/>
            </a:pPr>
            <a:r>
              <a:rPr lang="en-US" sz="2400" dirty="0">
                <a:ea typeface="+mj-ea"/>
                <a:cs typeface="+mj-cs"/>
              </a:rPr>
              <a:t>Types of OS</a:t>
            </a:r>
          </a:p>
          <a:p>
            <a:endParaRPr lang="en-US" sz="800" dirty="0">
              <a:latin typeface="+mj-lt"/>
              <a:ea typeface="+mj-ea"/>
              <a:cs typeface="+mj-cs"/>
            </a:endParaRPr>
          </a:p>
        </p:txBody>
      </p:sp>
    </p:spTree>
    <p:extLst>
      <p:ext uri="{BB962C8B-B14F-4D97-AF65-F5344CB8AC3E}">
        <p14:creationId xmlns:p14="http://schemas.microsoft.com/office/powerpoint/2010/main" val="36693972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374EE-6CE9-7A47-0C5B-14D1800B7184}"/>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179F6B7A-AE15-354D-52D0-C9E451056A90}"/>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6" name="Title 1">
            <a:extLst>
              <a:ext uri="{FF2B5EF4-FFF2-40B4-BE49-F238E27FC236}">
                <a16:creationId xmlns:a16="http://schemas.microsoft.com/office/drawing/2014/main" id="{087B387C-8B63-EC3E-2893-0022A2D8DF0D}"/>
              </a:ext>
            </a:extLst>
          </p:cNvPr>
          <p:cNvSpPr txBox="1">
            <a:spLocks/>
          </p:cNvSpPr>
          <p:nvPr/>
        </p:nvSpPr>
        <p:spPr>
          <a:xfrm>
            <a:off x="364043" y="709813"/>
            <a:ext cx="2664296" cy="6480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6600"/>
                </a:solidFill>
              </a:rPr>
              <a:t>Agenda</a:t>
            </a:r>
          </a:p>
        </p:txBody>
      </p:sp>
      <p:sp>
        <p:nvSpPr>
          <p:cNvPr id="8" name="Text Placeholder 3">
            <a:extLst>
              <a:ext uri="{FF2B5EF4-FFF2-40B4-BE49-F238E27FC236}">
                <a16:creationId xmlns:a16="http://schemas.microsoft.com/office/drawing/2014/main" id="{4377DB43-642D-6A27-FD45-23E44A993906}"/>
              </a:ext>
            </a:extLst>
          </p:cNvPr>
          <p:cNvSpPr txBox="1">
            <a:spLocks/>
          </p:cNvSpPr>
          <p:nvPr/>
        </p:nvSpPr>
        <p:spPr>
          <a:xfrm>
            <a:off x="735128" y="1611683"/>
            <a:ext cx="8136904" cy="38884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latin typeface="+mj-lt"/>
                <a:ea typeface="+mj-ea"/>
                <a:cs typeface="+mj-cs"/>
              </a:rPr>
              <a:t>Operating System Types</a:t>
            </a:r>
          </a:p>
          <a:p>
            <a:r>
              <a:rPr lang="en-US" sz="3000" dirty="0">
                <a:latin typeface="+mj-lt"/>
                <a:ea typeface="+mj-ea"/>
                <a:cs typeface="+mj-cs"/>
              </a:rPr>
              <a:t>OS Structures</a:t>
            </a:r>
          </a:p>
          <a:p>
            <a:pPr marL="0" indent="0">
              <a:buNone/>
            </a:pPr>
            <a:endParaRPr lang="en-US" sz="2400" dirty="0">
              <a:latin typeface="Roboto Medium" pitchFamily="2" charset="0"/>
              <a:ea typeface="Roboto Medium" pitchFamily="2" charset="0"/>
              <a:cs typeface="Roboto Medium" pitchFamily="2" charset="0"/>
            </a:endParaRPr>
          </a:p>
        </p:txBody>
      </p:sp>
    </p:spTree>
    <p:extLst>
      <p:ext uri="{BB962C8B-B14F-4D97-AF65-F5344CB8AC3E}">
        <p14:creationId xmlns:p14="http://schemas.microsoft.com/office/powerpoint/2010/main" val="31038002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1339E-7670-4131-714F-0E23DA01C05D}"/>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235EA2A9-550E-BF31-5E72-F2459301D699}"/>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C54BFBA6-8544-7BE6-A8D1-D99AFA773A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311CEFF8-C83A-0587-A1A0-2DAA6C622087}"/>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C0F414EA-00A3-079C-2F27-FC4BCCABC025}"/>
              </a:ext>
            </a:extLst>
          </p:cNvPr>
          <p:cNvSpPr txBox="1"/>
          <p:nvPr/>
        </p:nvSpPr>
        <p:spPr>
          <a:xfrm>
            <a:off x="1035634" y="1749469"/>
            <a:ext cx="6094378" cy="3359061"/>
          </a:xfrm>
          <a:prstGeom prst="rect">
            <a:avLst/>
          </a:prstGeom>
          <a:noFill/>
        </p:spPr>
        <p:txBody>
          <a:bodyPr wrap="square">
            <a:spAutoFit/>
          </a:bodyPr>
          <a:lstStyle/>
          <a:p>
            <a:pPr marL="457200" indent="-457200">
              <a:lnSpc>
                <a:spcPct val="150000"/>
              </a:lnSpc>
              <a:buFont typeface="+mj-lt"/>
              <a:buAutoNum type="arabicPeriod"/>
            </a:pPr>
            <a:r>
              <a:rPr lang="en-US" altLang="zh-TW" sz="2400" dirty="0"/>
              <a:t>Batch processing</a:t>
            </a:r>
          </a:p>
          <a:p>
            <a:pPr marL="457200" indent="-457200">
              <a:lnSpc>
                <a:spcPct val="150000"/>
              </a:lnSpc>
              <a:buFont typeface="+mj-lt"/>
              <a:buAutoNum type="arabicPeriod"/>
            </a:pPr>
            <a:r>
              <a:rPr lang="en-US" altLang="zh-TW" sz="2400" dirty="0"/>
              <a:t>Multiprogramming</a:t>
            </a:r>
          </a:p>
          <a:p>
            <a:pPr marL="457200" indent="-457200">
              <a:lnSpc>
                <a:spcPct val="150000"/>
              </a:lnSpc>
              <a:buFont typeface="+mj-lt"/>
              <a:buAutoNum type="arabicPeriod"/>
            </a:pPr>
            <a:r>
              <a:rPr lang="en-US" altLang="zh-TW" sz="2400" dirty="0"/>
              <a:t>Time sharing </a:t>
            </a:r>
          </a:p>
          <a:p>
            <a:pPr marL="457200" indent="-457200">
              <a:lnSpc>
                <a:spcPct val="150000"/>
              </a:lnSpc>
              <a:buFont typeface="+mj-lt"/>
              <a:buAutoNum type="arabicPeriod"/>
            </a:pPr>
            <a:r>
              <a:rPr lang="en-US" altLang="zh-TW" sz="2400" dirty="0"/>
              <a:t>Parallel</a:t>
            </a:r>
          </a:p>
          <a:p>
            <a:pPr marL="457200" indent="-457200">
              <a:lnSpc>
                <a:spcPct val="150000"/>
              </a:lnSpc>
              <a:buFont typeface="+mj-lt"/>
              <a:buAutoNum type="arabicPeriod"/>
            </a:pPr>
            <a:r>
              <a:rPr lang="en-US" altLang="zh-TW" sz="2400" dirty="0"/>
              <a:t>Distributed</a:t>
            </a:r>
          </a:p>
          <a:p>
            <a:pPr marL="457200" indent="-457200">
              <a:lnSpc>
                <a:spcPct val="150000"/>
              </a:lnSpc>
              <a:buFont typeface="+mj-lt"/>
              <a:buAutoNum type="arabicPeriod"/>
            </a:pPr>
            <a:r>
              <a:rPr lang="en-US" altLang="zh-TW" sz="2400" dirty="0"/>
              <a:t>Real-time systems</a:t>
            </a:r>
            <a:endParaRPr lang="en-IN" sz="2400" dirty="0"/>
          </a:p>
        </p:txBody>
      </p:sp>
    </p:spTree>
    <p:extLst>
      <p:ext uri="{BB962C8B-B14F-4D97-AF65-F5344CB8AC3E}">
        <p14:creationId xmlns:p14="http://schemas.microsoft.com/office/powerpoint/2010/main" val="5571767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2E3DC-5FB9-19D3-508E-F615FA865088}"/>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FFEF07D5-0DAE-8C0B-E40C-4CC21C8C6163}"/>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6DB24919-570A-6145-F2E2-77569217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CC5B6D68-6E47-0E27-B568-D689FF686FC1}"/>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BDE2103A-983A-ED08-588C-6AE34F3A1B45}"/>
              </a:ext>
            </a:extLst>
          </p:cNvPr>
          <p:cNvSpPr txBox="1"/>
          <p:nvPr/>
        </p:nvSpPr>
        <p:spPr>
          <a:xfrm>
            <a:off x="549251" y="1164014"/>
            <a:ext cx="6094378" cy="589072"/>
          </a:xfrm>
          <a:prstGeom prst="rect">
            <a:avLst/>
          </a:prstGeom>
          <a:noFill/>
        </p:spPr>
        <p:txBody>
          <a:bodyPr wrap="square">
            <a:spAutoFit/>
          </a:bodyPr>
          <a:lstStyle/>
          <a:p>
            <a:pPr marL="457200" indent="-457200">
              <a:lnSpc>
                <a:spcPct val="150000"/>
              </a:lnSpc>
              <a:buFont typeface="+mj-lt"/>
              <a:buAutoNum type="arabicPeriod"/>
            </a:pPr>
            <a:r>
              <a:rPr lang="en-US" altLang="zh-TW" sz="2400" dirty="0">
                <a:highlight>
                  <a:srgbClr val="00FFFF"/>
                </a:highlight>
              </a:rPr>
              <a:t>Batch Processing</a:t>
            </a:r>
            <a:endParaRPr lang="en-IN" sz="2400" dirty="0">
              <a:highlight>
                <a:srgbClr val="00FFFF"/>
              </a:highlight>
            </a:endParaRPr>
          </a:p>
        </p:txBody>
      </p:sp>
      <p:pic>
        <p:nvPicPr>
          <p:cNvPr id="2" name="Picture 2" descr="http://faculty.salina.k-state.edu/tim/ossg/_images/batch.png">
            <a:extLst>
              <a:ext uri="{FF2B5EF4-FFF2-40B4-BE49-F238E27FC236}">
                <a16:creationId xmlns:a16="http://schemas.microsoft.com/office/drawing/2014/main" id="{B4923AB9-B638-00AE-3CC3-D3103D2BDD8E}"/>
              </a:ext>
            </a:extLst>
          </p:cNvPr>
          <p:cNvPicPr>
            <a:picLocks noChangeAspect="1" noChangeArrowheads="1"/>
          </p:cNvPicPr>
          <p:nvPr/>
        </p:nvPicPr>
        <p:blipFill>
          <a:blip r:embed="rId3" cstate="print"/>
          <a:srcRect/>
          <a:stretch>
            <a:fillRect/>
          </a:stretch>
        </p:blipFill>
        <p:spPr bwMode="auto">
          <a:xfrm>
            <a:off x="1030042" y="1916832"/>
            <a:ext cx="6080812" cy="3188083"/>
          </a:xfrm>
          <a:prstGeom prst="rect">
            <a:avLst/>
          </a:prstGeom>
          <a:noFill/>
          <a:ln>
            <a:solidFill>
              <a:srgbClr val="ED682F"/>
            </a:solidFill>
          </a:ln>
        </p:spPr>
      </p:pic>
      <p:sp>
        <p:nvSpPr>
          <p:cNvPr id="5" name="TextBox 4">
            <a:extLst>
              <a:ext uri="{FF2B5EF4-FFF2-40B4-BE49-F238E27FC236}">
                <a16:creationId xmlns:a16="http://schemas.microsoft.com/office/drawing/2014/main" id="{EEB683E5-FAF3-A3B8-84E2-0F0A28585C3A}"/>
              </a:ext>
            </a:extLst>
          </p:cNvPr>
          <p:cNvSpPr txBox="1"/>
          <p:nvPr/>
        </p:nvSpPr>
        <p:spPr>
          <a:xfrm>
            <a:off x="7458353" y="1916832"/>
            <a:ext cx="4152707" cy="2123658"/>
          </a:xfrm>
          <a:prstGeom prst="rect">
            <a:avLst/>
          </a:prstGeom>
          <a:noFill/>
          <a:ln>
            <a:solidFill>
              <a:srgbClr val="ED682F"/>
            </a:solidFill>
          </a:ln>
        </p:spPr>
        <p:txBody>
          <a:bodyPr wrap="square">
            <a:spAutoFit/>
          </a:bodyPr>
          <a:lstStyle/>
          <a:p>
            <a:pPr marL="285750" indent="-285750" algn="just">
              <a:buFont typeface="Arial" panose="020B0604020202020204" pitchFamily="34" charset="0"/>
              <a:buChar char="•"/>
            </a:pPr>
            <a:r>
              <a:rPr lang="en-US" altLang="zh-TW" sz="2200" dirty="0"/>
              <a:t>Jobs and input data are fed into the system in a batch. </a:t>
            </a:r>
          </a:p>
          <a:p>
            <a:pPr marL="285750" indent="-285750" algn="just">
              <a:buFont typeface="Arial" panose="020B0604020202020204" pitchFamily="34" charset="0"/>
              <a:buChar char="•"/>
            </a:pPr>
            <a:r>
              <a:rPr lang="en-US" altLang="zh-TW" sz="2200" dirty="0"/>
              <a:t>The jobs are then run one after another.</a:t>
            </a:r>
          </a:p>
          <a:p>
            <a:pPr marL="285750" indent="-285750" algn="just">
              <a:buFont typeface="Arial" panose="020B0604020202020204" pitchFamily="34" charset="0"/>
              <a:buChar char="•"/>
            </a:pPr>
            <a:r>
              <a:rPr lang="en-US" altLang="zh-TW" sz="2200" dirty="0"/>
              <a:t>No job can be started until the previous job is completed</a:t>
            </a:r>
          </a:p>
        </p:txBody>
      </p:sp>
    </p:spTree>
    <p:extLst>
      <p:ext uri="{BB962C8B-B14F-4D97-AF65-F5344CB8AC3E}">
        <p14:creationId xmlns:p14="http://schemas.microsoft.com/office/powerpoint/2010/main" val="32505010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1C282-D1F4-1118-217D-B56773CE7B02}"/>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C17FE73D-8828-DB4F-69A9-2ED69DABBE3B}"/>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0905BAE2-B2D9-0954-3D56-7E64358A95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AADFFFB5-93EF-9E54-789E-6F64FFA75B0C}"/>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9344CDCC-AFEB-B7FD-5AD2-1BB1321174F1}"/>
              </a:ext>
            </a:extLst>
          </p:cNvPr>
          <p:cNvSpPr txBox="1"/>
          <p:nvPr/>
        </p:nvSpPr>
        <p:spPr>
          <a:xfrm>
            <a:off x="549251" y="1164014"/>
            <a:ext cx="6094378" cy="589072"/>
          </a:xfrm>
          <a:prstGeom prst="rect">
            <a:avLst/>
          </a:prstGeom>
          <a:noFill/>
        </p:spPr>
        <p:txBody>
          <a:bodyPr wrap="square">
            <a:spAutoFit/>
          </a:bodyPr>
          <a:lstStyle/>
          <a:p>
            <a:pPr marL="457200" indent="-457200">
              <a:lnSpc>
                <a:spcPct val="150000"/>
              </a:lnSpc>
              <a:buFont typeface="+mj-lt"/>
              <a:buAutoNum type="arabicPeriod"/>
            </a:pPr>
            <a:r>
              <a:rPr lang="en-US" altLang="zh-TW" sz="2400" dirty="0">
                <a:highlight>
                  <a:srgbClr val="00FFFF"/>
                </a:highlight>
              </a:rPr>
              <a:t>Batch Processing</a:t>
            </a:r>
            <a:endParaRPr lang="en-IN" sz="2400" dirty="0">
              <a:highlight>
                <a:srgbClr val="00FFFF"/>
              </a:highlight>
            </a:endParaRPr>
          </a:p>
        </p:txBody>
      </p:sp>
      <p:sp>
        <p:nvSpPr>
          <p:cNvPr id="6" name="TextBox 5">
            <a:extLst>
              <a:ext uri="{FF2B5EF4-FFF2-40B4-BE49-F238E27FC236}">
                <a16:creationId xmlns:a16="http://schemas.microsoft.com/office/drawing/2014/main" id="{EC303053-403A-6BCD-6FD7-75B99547DA71}"/>
              </a:ext>
            </a:extLst>
          </p:cNvPr>
          <p:cNvSpPr txBox="1"/>
          <p:nvPr/>
        </p:nvSpPr>
        <p:spPr>
          <a:xfrm>
            <a:off x="1130840" y="1820221"/>
            <a:ext cx="9676589" cy="3733201"/>
          </a:xfrm>
          <a:prstGeom prst="rect">
            <a:avLst/>
          </a:prstGeom>
          <a:noFill/>
        </p:spPr>
        <p:txBody>
          <a:bodyPr wrap="square">
            <a:spAutoFit/>
          </a:bodyPr>
          <a:lstStyle/>
          <a:p>
            <a:pPr algn="l"/>
            <a:r>
              <a:rPr lang="en-US" sz="2400" b="1" i="0" dirty="0">
                <a:solidFill>
                  <a:srgbClr val="000000"/>
                </a:solidFill>
                <a:effectLst/>
              </a:rPr>
              <a:t>Advantages</a:t>
            </a:r>
            <a:r>
              <a:rPr lang="en-US" b="1" i="0" dirty="0">
                <a:solidFill>
                  <a:srgbClr val="000000"/>
                </a:solidFill>
                <a:effectLst/>
                <a:latin typeface="Tahoma" panose="020B0604030504040204" pitchFamily="34" charset="0"/>
              </a:rPr>
              <a:t> </a:t>
            </a:r>
          </a:p>
          <a:p>
            <a:pPr algn="l"/>
            <a:endParaRPr lang="en-US" b="1" dirty="0">
              <a:solidFill>
                <a:srgbClr val="000000"/>
              </a:solidFill>
              <a:latin typeface="Tahoma" panose="020B0604030504040204" pitchFamily="34" charset="0"/>
            </a:endParaRPr>
          </a:p>
          <a:p>
            <a:pPr marL="342900" indent="-342900" algn="just">
              <a:lnSpc>
                <a:spcPct val="150000"/>
              </a:lnSpc>
              <a:buFont typeface="Arial" panose="020B0604020202020204" pitchFamily="34" charset="0"/>
              <a:buChar char="•"/>
            </a:pPr>
            <a:r>
              <a:rPr lang="en-US" sz="2200" dirty="0"/>
              <a:t>It isn’t easy to guess or know the time required by any job to complete. Processors of the batch systems know how long the job will be when it is in the queue.</a:t>
            </a:r>
          </a:p>
          <a:p>
            <a:pPr marL="342900" indent="-342900" algn="just">
              <a:lnSpc>
                <a:spcPct val="150000"/>
              </a:lnSpc>
              <a:buFont typeface="Arial" panose="020B0604020202020204" pitchFamily="34" charset="0"/>
              <a:buChar char="•"/>
            </a:pPr>
            <a:r>
              <a:rPr lang="en-US" sz="2200" dirty="0"/>
              <a:t>Multiple users can share the batch systems.</a:t>
            </a:r>
          </a:p>
          <a:p>
            <a:pPr marL="342900" indent="-342900" algn="just">
              <a:lnSpc>
                <a:spcPct val="150000"/>
              </a:lnSpc>
              <a:buFont typeface="Arial" panose="020B0604020202020204" pitchFamily="34" charset="0"/>
              <a:buChar char="•"/>
            </a:pPr>
            <a:r>
              <a:rPr lang="en-US" sz="2200" dirty="0"/>
              <a:t>The processor idle time for batch systems is very low.</a:t>
            </a:r>
          </a:p>
          <a:p>
            <a:pPr marL="342900" indent="-342900" algn="just">
              <a:lnSpc>
                <a:spcPct val="150000"/>
              </a:lnSpc>
              <a:buFont typeface="Arial" panose="020B0604020202020204" pitchFamily="34" charset="0"/>
              <a:buChar char="•"/>
            </a:pPr>
            <a:r>
              <a:rPr lang="en-US" sz="2200" dirty="0"/>
              <a:t>It is easy to manage large tasks repeatedly in batch systems.</a:t>
            </a:r>
          </a:p>
        </p:txBody>
      </p:sp>
    </p:spTree>
    <p:extLst>
      <p:ext uri="{BB962C8B-B14F-4D97-AF65-F5344CB8AC3E}">
        <p14:creationId xmlns:p14="http://schemas.microsoft.com/office/powerpoint/2010/main" val="13719357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8384B-5AD1-014D-ADD4-7F9A77FD9CB6}"/>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052BFFB3-7B07-AA4B-FAC9-2DFA7C6A9904}"/>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7CEB27A1-96B6-DBD7-8048-9C497D765C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5C641191-A150-47FC-4689-B76F30C8FCFA}"/>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F92398B0-681D-88F7-5820-97184D279661}"/>
              </a:ext>
            </a:extLst>
          </p:cNvPr>
          <p:cNvSpPr txBox="1"/>
          <p:nvPr/>
        </p:nvSpPr>
        <p:spPr>
          <a:xfrm>
            <a:off x="549251" y="1164014"/>
            <a:ext cx="6094378" cy="589072"/>
          </a:xfrm>
          <a:prstGeom prst="rect">
            <a:avLst/>
          </a:prstGeom>
          <a:noFill/>
        </p:spPr>
        <p:txBody>
          <a:bodyPr wrap="square">
            <a:spAutoFit/>
          </a:bodyPr>
          <a:lstStyle/>
          <a:p>
            <a:pPr marL="457200" indent="-457200">
              <a:lnSpc>
                <a:spcPct val="150000"/>
              </a:lnSpc>
              <a:buFont typeface="+mj-lt"/>
              <a:buAutoNum type="arabicPeriod"/>
            </a:pPr>
            <a:r>
              <a:rPr lang="en-US" altLang="zh-TW" sz="2400" dirty="0">
                <a:highlight>
                  <a:srgbClr val="00FFFF"/>
                </a:highlight>
              </a:rPr>
              <a:t>Batch Processing</a:t>
            </a:r>
            <a:endParaRPr lang="en-IN" sz="2400" dirty="0">
              <a:highlight>
                <a:srgbClr val="00FFFF"/>
              </a:highlight>
            </a:endParaRPr>
          </a:p>
        </p:txBody>
      </p:sp>
      <p:sp>
        <p:nvSpPr>
          <p:cNvPr id="6" name="TextBox 5">
            <a:extLst>
              <a:ext uri="{FF2B5EF4-FFF2-40B4-BE49-F238E27FC236}">
                <a16:creationId xmlns:a16="http://schemas.microsoft.com/office/drawing/2014/main" id="{A3032D5B-630E-EF4B-FA42-E4C1CACFE671}"/>
              </a:ext>
            </a:extLst>
          </p:cNvPr>
          <p:cNvSpPr txBox="1"/>
          <p:nvPr/>
        </p:nvSpPr>
        <p:spPr>
          <a:xfrm>
            <a:off x="1072474" y="2109467"/>
            <a:ext cx="9676589" cy="2625206"/>
          </a:xfrm>
          <a:prstGeom prst="rect">
            <a:avLst/>
          </a:prstGeom>
          <a:noFill/>
        </p:spPr>
        <p:txBody>
          <a:bodyPr wrap="square">
            <a:spAutoFit/>
          </a:bodyPr>
          <a:lstStyle/>
          <a:p>
            <a:pPr algn="l"/>
            <a:r>
              <a:rPr lang="en-US" b="1" i="0" dirty="0">
                <a:solidFill>
                  <a:srgbClr val="000000"/>
                </a:solidFill>
                <a:effectLst/>
                <a:latin typeface="Tahoma" panose="020B0604030504040204" pitchFamily="34" charset="0"/>
              </a:rPr>
              <a:t>Disadvantages</a:t>
            </a:r>
            <a:endParaRPr lang="en-US" b="0" i="0" dirty="0">
              <a:solidFill>
                <a:srgbClr val="000000"/>
              </a:solidFill>
              <a:effectLst/>
              <a:latin typeface="Tahoma" panose="020B0604030504040204" pitchFamily="34" charset="0"/>
            </a:endParaRPr>
          </a:p>
          <a:p>
            <a:pPr algn="l">
              <a:buFont typeface="Arial" panose="020B0604020202020204" pitchFamily="34" charset="0"/>
              <a:buChar char="•"/>
            </a:pPr>
            <a:endParaRPr lang="en-US" b="0" i="0" dirty="0">
              <a:solidFill>
                <a:srgbClr val="000000"/>
              </a:solidFill>
              <a:effectLst/>
              <a:latin typeface="Tahoma" panose="020B0604030504040204" pitchFamily="34" charset="0"/>
            </a:endParaRPr>
          </a:p>
          <a:p>
            <a:pPr marL="342900" indent="-342900" algn="l">
              <a:lnSpc>
                <a:spcPct val="150000"/>
              </a:lnSpc>
              <a:buFont typeface="Arial" panose="020B0604020202020204" pitchFamily="34" charset="0"/>
              <a:buChar char="•"/>
            </a:pPr>
            <a:r>
              <a:rPr lang="en-US" sz="2200" dirty="0"/>
              <a:t>The computer operators should have a good understanding of batch systems</a:t>
            </a:r>
          </a:p>
          <a:p>
            <a:pPr marL="342900" indent="-342900" algn="l">
              <a:lnSpc>
                <a:spcPct val="150000"/>
              </a:lnSpc>
              <a:buFont typeface="Arial" panose="020B0604020202020204" pitchFamily="34" charset="0"/>
              <a:buChar char="•"/>
            </a:pPr>
            <a:r>
              <a:rPr lang="en-US" sz="2200" dirty="0"/>
              <a:t>Batch systems are hard to debug</a:t>
            </a:r>
          </a:p>
          <a:p>
            <a:pPr marL="342900" indent="-342900" algn="l">
              <a:lnSpc>
                <a:spcPct val="150000"/>
              </a:lnSpc>
              <a:buFont typeface="Arial" panose="020B0604020202020204" pitchFamily="34" charset="0"/>
              <a:buChar char="•"/>
            </a:pPr>
            <a:r>
              <a:rPr lang="en-US" sz="2200" dirty="0"/>
              <a:t>It is sometimes costly</a:t>
            </a:r>
          </a:p>
          <a:p>
            <a:pPr marL="342900" indent="-342900" algn="l">
              <a:lnSpc>
                <a:spcPct val="150000"/>
              </a:lnSpc>
              <a:buFont typeface="Arial" panose="020B0604020202020204" pitchFamily="34" charset="0"/>
              <a:buChar char="•"/>
            </a:pPr>
            <a:r>
              <a:rPr lang="en-US" sz="2200" dirty="0"/>
              <a:t>The other jobs will have to wait for an unknown time if any job fails</a:t>
            </a:r>
          </a:p>
        </p:txBody>
      </p:sp>
    </p:spTree>
    <p:extLst>
      <p:ext uri="{BB962C8B-B14F-4D97-AF65-F5344CB8AC3E}">
        <p14:creationId xmlns:p14="http://schemas.microsoft.com/office/powerpoint/2010/main" val="27472382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0463D-4729-E9D4-B7C1-46730881A14E}"/>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450D0A23-FD61-08FF-45E4-8B1AEDDD46CC}"/>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41176245-5F8B-7718-A42E-AFF7013EC5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DC9EF349-B26F-CD7D-717B-6BDD4D7D275C}"/>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5E47FBD7-4FB7-AFC5-0EFB-B2AED1424195}"/>
              </a:ext>
            </a:extLst>
          </p:cNvPr>
          <p:cNvSpPr txBox="1"/>
          <p:nvPr/>
        </p:nvSpPr>
        <p:spPr>
          <a:xfrm>
            <a:off x="549251" y="1164014"/>
            <a:ext cx="6094378" cy="589072"/>
          </a:xfrm>
          <a:prstGeom prst="rect">
            <a:avLst/>
          </a:prstGeom>
          <a:noFill/>
        </p:spPr>
        <p:txBody>
          <a:bodyPr wrap="square">
            <a:spAutoFit/>
          </a:bodyPr>
          <a:lstStyle/>
          <a:p>
            <a:pPr marL="457200" indent="-457200">
              <a:lnSpc>
                <a:spcPct val="150000"/>
              </a:lnSpc>
              <a:buFont typeface="+mj-lt"/>
              <a:buAutoNum type="arabicPeriod"/>
            </a:pPr>
            <a:r>
              <a:rPr lang="en-US" altLang="zh-TW" sz="2400" dirty="0">
                <a:highlight>
                  <a:srgbClr val="00FFFF"/>
                </a:highlight>
              </a:rPr>
              <a:t>Batch Processing</a:t>
            </a:r>
            <a:endParaRPr lang="en-IN" sz="2400" dirty="0">
              <a:highlight>
                <a:srgbClr val="00FFFF"/>
              </a:highlight>
            </a:endParaRPr>
          </a:p>
        </p:txBody>
      </p:sp>
      <p:sp>
        <p:nvSpPr>
          <p:cNvPr id="4" name="TextBox 3">
            <a:extLst>
              <a:ext uri="{FF2B5EF4-FFF2-40B4-BE49-F238E27FC236}">
                <a16:creationId xmlns:a16="http://schemas.microsoft.com/office/drawing/2014/main" id="{8E4300BE-CCD8-0C6A-7B0D-4D79EA00BAD4}"/>
              </a:ext>
            </a:extLst>
          </p:cNvPr>
          <p:cNvSpPr txBox="1"/>
          <p:nvPr/>
        </p:nvSpPr>
        <p:spPr>
          <a:xfrm>
            <a:off x="1210732" y="2278384"/>
            <a:ext cx="6094378" cy="1200329"/>
          </a:xfrm>
          <a:prstGeom prst="rect">
            <a:avLst/>
          </a:prstGeom>
          <a:noFill/>
        </p:spPr>
        <p:txBody>
          <a:bodyPr wrap="square">
            <a:spAutoFit/>
          </a:bodyPr>
          <a:lstStyle/>
          <a:p>
            <a:r>
              <a:rPr lang="en-US" sz="2400" b="1" i="0" dirty="0">
                <a:solidFill>
                  <a:srgbClr val="000000"/>
                </a:solidFill>
                <a:effectLst/>
              </a:rPr>
              <a:t>Examples:</a:t>
            </a:r>
            <a:r>
              <a:rPr lang="en-US" sz="2400" b="0" i="0" dirty="0">
                <a:solidFill>
                  <a:srgbClr val="000000"/>
                </a:solidFill>
                <a:effectLst/>
              </a:rPr>
              <a:t> </a:t>
            </a:r>
          </a:p>
          <a:p>
            <a:endParaRPr lang="en-US" sz="2400" dirty="0">
              <a:solidFill>
                <a:srgbClr val="000000"/>
              </a:solidFill>
            </a:endParaRPr>
          </a:p>
          <a:p>
            <a:r>
              <a:rPr lang="en-US" sz="2400" b="0" i="0" dirty="0">
                <a:solidFill>
                  <a:srgbClr val="000000"/>
                </a:solidFill>
                <a:effectLst/>
              </a:rPr>
              <a:t>Payroll System, Bank Statements etc.,</a:t>
            </a:r>
            <a:endParaRPr lang="en-IN" sz="2400" dirty="0"/>
          </a:p>
        </p:txBody>
      </p:sp>
    </p:spTree>
    <p:extLst>
      <p:ext uri="{BB962C8B-B14F-4D97-AF65-F5344CB8AC3E}">
        <p14:creationId xmlns:p14="http://schemas.microsoft.com/office/powerpoint/2010/main" val="28537615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F45B8-E38A-1F1C-7FE0-1E2C2AFCF570}"/>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E8D0D238-0B5C-4C31-4751-56FBD600BD01}"/>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66B4F3B7-7A6E-49D8-641E-FD032C600A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53F839A6-A37C-AEB9-D79B-0830426E21F3}"/>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310476B6-7534-BF39-0762-EE04F8F01FC4}"/>
              </a:ext>
            </a:extLst>
          </p:cNvPr>
          <p:cNvSpPr txBox="1"/>
          <p:nvPr/>
        </p:nvSpPr>
        <p:spPr>
          <a:xfrm>
            <a:off x="549251" y="1164014"/>
            <a:ext cx="6094378" cy="589072"/>
          </a:xfrm>
          <a:prstGeom prst="rect">
            <a:avLst/>
          </a:prstGeom>
          <a:noFill/>
        </p:spPr>
        <p:txBody>
          <a:bodyPr wrap="square">
            <a:spAutoFit/>
          </a:bodyPr>
          <a:lstStyle/>
          <a:p>
            <a:pPr>
              <a:lnSpc>
                <a:spcPct val="150000"/>
              </a:lnSpc>
            </a:pPr>
            <a:r>
              <a:rPr lang="en-US" altLang="zh-TW" sz="2400" dirty="0">
                <a:highlight>
                  <a:srgbClr val="00FFFF"/>
                </a:highlight>
              </a:rPr>
              <a:t>2. Multiprogramming</a:t>
            </a:r>
            <a:endParaRPr lang="en-IN" sz="2400" dirty="0">
              <a:highlight>
                <a:srgbClr val="00FFFF"/>
              </a:highlight>
            </a:endParaRPr>
          </a:p>
        </p:txBody>
      </p:sp>
      <p:sp>
        <p:nvSpPr>
          <p:cNvPr id="5" name="TextBox 4">
            <a:extLst>
              <a:ext uri="{FF2B5EF4-FFF2-40B4-BE49-F238E27FC236}">
                <a16:creationId xmlns:a16="http://schemas.microsoft.com/office/drawing/2014/main" id="{B751B927-FAFB-120B-48F5-EC728710B1A3}"/>
              </a:ext>
            </a:extLst>
          </p:cNvPr>
          <p:cNvSpPr txBox="1"/>
          <p:nvPr/>
        </p:nvSpPr>
        <p:spPr>
          <a:xfrm>
            <a:off x="894945" y="2025539"/>
            <a:ext cx="10165404" cy="2973122"/>
          </a:xfrm>
          <a:prstGeom prst="rect">
            <a:avLst/>
          </a:prstGeom>
          <a:noFill/>
        </p:spPr>
        <p:txBody>
          <a:bodyPr wrap="square">
            <a:spAutoFit/>
          </a:bodyPr>
          <a:lstStyle/>
          <a:p>
            <a:pPr marL="342900" marR="0" lvl="0" indent="-342900" algn="just" defTabSz="914400" rtl="0" eaLnBrk="1" fontAlgn="base" latinLnBrk="0" hangingPunct="1">
              <a:lnSpc>
                <a:spcPct val="100000"/>
              </a:lnSpc>
              <a:spcBef>
                <a:spcPct val="20000"/>
              </a:spcBef>
              <a:spcAft>
                <a:spcPct val="0"/>
              </a:spcAft>
              <a:buClrTx/>
              <a:buSzTx/>
              <a:buFontTx/>
              <a:buChar char="•"/>
              <a:tabLst/>
              <a:defRPr/>
            </a:pPr>
            <a:r>
              <a:rPr lang="en-US" sz="2400" dirty="0">
                <a:solidFill>
                  <a:srgbClr val="000000"/>
                </a:solidFill>
              </a:rPr>
              <a:t>Multiprogramming is a technique to execute number of programs simultaneously by a single processor.</a:t>
            </a:r>
          </a:p>
          <a:p>
            <a:pPr marL="342900" marR="0" lvl="0" indent="-342900" algn="just" defTabSz="914400" rtl="0" eaLnBrk="1" fontAlgn="base" latinLnBrk="0" hangingPunct="1">
              <a:lnSpc>
                <a:spcPct val="100000"/>
              </a:lnSpc>
              <a:spcBef>
                <a:spcPct val="20000"/>
              </a:spcBef>
              <a:spcAft>
                <a:spcPct val="0"/>
              </a:spcAft>
              <a:buClrTx/>
              <a:buSzTx/>
              <a:buFontTx/>
              <a:buChar char="•"/>
              <a:tabLst/>
              <a:defRPr/>
            </a:pPr>
            <a:r>
              <a:rPr lang="en-US" sz="2400" dirty="0">
                <a:solidFill>
                  <a:srgbClr val="000000"/>
                </a:solidFill>
              </a:rPr>
              <a:t>In Multiprogramming, several processes reside in the main memory at a time.</a:t>
            </a:r>
          </a:p>
          <a:p>
            <a:pPr marL="342900" marR="0" lvl="0" indent="-342900" algn="just" defTabSz="914400" rtl="0" eaLnBrk="1" fontAlgn="base" latinLnBrk="0" hangingPunct="1">
              <a:lnSpc>
                <a:spcPct val="100000"/>
              </a:lnSpc>
              <a:spcBef>
                <a:spcPct val="20000"/>
              </a:spcBef>
              <a:spcAft>
                <a:spcPct val="0"/>
              </a:spcAft>
              <a:buClrTx/>
              <a:buSzTx/>
              <a:buFontTx/>
              <a:buChar char="•"/>
              <a:tabLst/>
              <a:defRPr/>
            </a:pPr>
            <a:r>
              <a:rPr lang="en-US" sz="2400" dirty="0">
                <a:solidFill>
                  <a:srgbClr val="000000"/>
                </a:solidFill>
              </a:rPr>
              <a:t>The OS picks and begins to execute one of the jobs in the main memory.</a:t>
            </a:r>
          </a:p>
          <a:p>
            <a:pPr marL="342900" marR="0" lvl="0" indent="-342900" algn="just" defTabSz="914400" rtl="0" eaLnBrk="1" fontAlgn="base" latinLnBrk="0" hangingPunct="1">
              <a:lnSpc>
                <a:spcPct val="100000"/>
              </a:lnSpc>
              <a:spcBef>
                <a:spcPct val="20000"/>
              </a:spcBef>
              <a:spcAft>
                <a:spcPct val="0"/>
              </a:spcAft>
              <a:buClrTx/>
              <a:buSzTx/>
              <a:buFontTx/>
              <a:buChar char="•"/>
              <a:tabLst/>
              <a:defRPr/>
            </a:pPr>
            <a:r>
              <a:rPr lang="en-US" sz="2400" dirty="0">
                <a:solidFill>
                  <a:srgbClr val="000000"/>
                </a:solidFill>
              </a:rPr>
              <a:t>If any I/O wait happens in a process, then the CPU switches from that job to another job.</a:t>
            </a:r>
          </a:p>
          <a:p>
            <a:pPr marL="342900" marR="0" lvl="0" indent="-342900" algn="just" defTabSz="914400" rtl="0" eaLnBrk="1" fontAlgn="base" latinLnBrk="0" hangingPunct="1">
              <a:lnSpc>
                <a:spcPct val="100000"/>
              </a:lnSpc>
              <a:spcBef>
                <a:spcPct val="20000"/>
              </a:spcBef>
              <a:spcAft>
                <a:spcPct val="0"/>
              </a:spcAft>
              <a:buClrTx/>
              <a:buSzTx/>
              <a:buFontTx/>
              <a:buChar char="•"/>
              <a:tabLst/>
              <a:defRPr/>
            </a:pPr>
            <a:r>
              <a:rPr lang="en-US" sz="2400" dirty="0">
                <a:solidFill>
                  <a:srgbClr val="000000"/>
                </a:solidFill>
              </a:rPr>
              <a:t>Hence CPU is not idle at any time. </a:t>
            </a:r>
          </a:p>
        </p:txBody>
      </p:sp>
    </p:spTree>
    <p:extLst>
      <p:ext uri="{BB962C8B-B14F-4D97-AF65-F5344CB8AC3E}">
        <p14:creationId xmlns:p14="http://schemas.microsoft.com/office/powerpoint/2010/main" val="7661937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8D768-D583-BCCA-06A9-C9745CDC136B}"/>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F9380F1A-AAC6-4B6C-CDC4-07B297F35854}"/>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0612B482-C3A2-22AF-BA34-1C814873EE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527947D9-A550-8B42-AFC7-8970A0949F84}"/>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68EBD389-A80B-77C5-704F-FF0B675570D6}"/>
              </a:ext>
            </a:extLst>
          </p:cNvPr>
          <p:cNvSpPr txBox="1"/>
          <p:nvPr/>
        </p:nvSpPr>
        <p:spPr>
          <a:xfrm>
            <a:off x="549251" y="1164014"/>
            <a:ext cx="6094378" cy="589072"/>
          </a:xfrm>
          <a:prstGeom prst="rect">
            <a:avLst/>
          </a:prstGeom>
          <a:noFill/>
        </p:spPr>
        <p:txBody>
          <a:bodyPr wrap="square">
            <a:spAutoFit/>
          </a:bodyPr>
          <a:lstStyle/>
          <a:p>
            <a:pPr>
              <a:lnSpc>
                <a:spcPct val="150000"/>
              </a:lnSpc>
            </a:pPr>
            <a:r>
              <a:rPr lang="en-US" altLang="zh-TW" sz="2400" dirty="0">
                <a:highlight>
                  <a:srgbClr val="00FFFF"/>
                </a:highlight>
              </a:rPr>
              <a:t>2. Multiprogramming</a:t>
            </a:r>
            <a:endParaRPr lang="en-IN" sz="2400" dirty="0">
              <a:highlight>
                <a:srgbClr val="00FFFF"/>
              </a:highlight>
            </a:endParaRPr>
          </a:p>
        </p:txBody>
      </p:sp>
      <p:sp>
        <p:nvSpPr>
          <p:cNvPr id="4" name="TextBox 3">
            <a:extLst>
              <a:ext uri="{FF2B5EF4-FFF2-40B4-BE49-F238E27FC236}">
                <a16:creationId xmlns:a16="http://schemas.microsoft.com/office/drawing/2014/main" id="{C700D907-3797-FA16-A117-8289FBD81416}"/>
              </a:ext>
            </a:extLst>
          </p:cNvPr>
          <p:cNvSpPr txBox="1"/>
          <p:nvPr/>
        </p:nvSpPr>
        <p:spPr>
          <a:xfrm>
            <a:off x="513582" y="2161902"/>
            <a:ext cx="10342485" cy="2603790"/>
          </a:xfrm>
          <a:prstGeom prst="rect">
            <a:avLst/>
          </a:prstGeom>
          <a:noFill/>
        </p:spPr>
        <p:txBody>
          <a:bodyPr wrap="square">
            <a:spAutoFit/>
          </a:bodyPr>
          <a:lstStyle/>
          <a:p>
            <a:pPr marL="342900" indent="-342900" algn="just" fontAlgn="base">
              <a:spcBef>
                <a:spcPct val="20000"/>
              </a:spcBef>
              <a:spcAft>
                <a:spcPct val="0"/>
              </a:spcAft>
              <a:buFontTx/>
              <a:buChar char="•"/>
              <a:defRPr/>
            </a:pPr>
            <a:r>
              <a:rPr lang="en-US" altLang="en-US" sz="2400" dirty="0">
                <a:solidFill>
                  <a:srgbClr val="000000"/>
                </a:solidFill>
              </a:rPr>
              <a:t>Single user cannot keep CPU and I/O devices busy at all times</a:t>
            </a:r>
          </a:p>
          <a:p>
            <a:pPr marL="342900" indent="-342900" algn="just" fontAlgn="base">
              <a:spcBef>
                <a:spcPct val="20000"/>
              </a:spcBef>
              <a:spcAft>
                <a:spcPct val="0"/>
              </a:spcAft>
              <a:buFontTx/>
              <a:buChar char="•"/>
              <a:defRPr/>
            </a:pPr>
            <a:r>
              <a:rPr lang="en-US" altLang="en-US" sz="2400" dirty="0">
                <a:solidFill>
                  <a:srgbClr val="000000"/>
                </a:solidFill>
              </a:rPr>
              <a:t>Multiprogramming organizes jobs (code and data) so the CPU always has one to execute</a:t>
            </a:r>
          </a:p>
          <a:p>
            <a:pPr marL="342900" indent="-342900" algn="just" fontAlgn="base">
              <a:spcBef>
                <a:spcPct val="20000"/>
              </a:spcBef>
              <a:spcAft>
                <a:spcPct val="0"/>
              </a:spcAft>
              <a:buFontTx/>
              <a:buChar char="•"/>
              <a:defRPr/>
            </a:pPr>
            <a:r>
              <a:rPr lang="en-US" altLang="en-US" sz="2400" dirty="0">
                <a:solidFill>
                  <a:srgbClr val="000000"/>
                </a:solidFill>
              </a:rPr>
              <a:t>A subset of total jobs in system is kept in memory</a:t>
            </a:r>
          </a:p>
          <a:p>
            <a:pPr marL="342900" indent="-342900" algn="just" fontAlgn="base">
              <a:spcBef>
                <a:spcPct val="20000"/>
              </a:spcBef>
              <a:spcAft>
                <a:spcPct val="0"/>
              </a:spcAft>
              <a:buFontTx/>
              <a:buChar char="•"/>
              <a:defRPr/>
            </a:pPr>
            <a:r>
              <a:rPr lang="en-US" altLang="en-US" sz="2400" dirty="0">
                <a:solidFill>
                  <a:srgbClr val="000000"/>
                </a:solidFill>
              </a:rPr>
              <a:t>One job selected and run via job scheduling</a:t>
            </a:r>
          </a:p>
          <a:p>
            <a:pPr marL="342900" indent="-342900" algn="just" fontAlgn="base">
              <a:spcBef>
                <a:spcPct val="20000"/>
              </a:spcBef>
              <a:spcAft>
                <a:spcPct val="0"/>
              </a:spcAft>
              <a:buFontTx/>
              <a:buChar char="•"/>
              <a:defRPr/>
            </a:pPr>
            <a:r>
              <a:rPr lang="en-US" altLang="en-US" sz="2400" dirty="0">
                <a:solidFill>
                  <a:srgbClr val="000000"/>
                </a:solidFill>
              </a:rPr>
              <a:t>When it has to wait (for I/O for example), OS switches to another job </a:t>
            </a:r>
          </a:p>
        </p:txBody>
      </p:sp>
    </p:spTree>
    <p:extLst>
      <p:ext uri="{BB962C8B-B14F-4D97-AF65-F5344CB8AC3E}">
        <p14:creationId xmlns:p14="http://schemas.microsoft.com/office/powerpoint/2010/main" val="30688597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5E94D-BD52-41A1-6E6F-C548B7E2C517}"/>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0600D62A-43B7-D31E-AE7D-7FB2732BE2F3}"/>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FDC0F598-8DD1-C010-C7BA-6D641B4679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3B25BCF2-3343-E712-D523-3C460EDA3F19}"/>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E4757DB6-3587-3FE7-4FED-7A304CCFD5B3}"/>
              </a:ext>
            </a:extLst>
          </p:cNvPr>
          <p:cNvSpPr txBox="1"/>
          <p:nvPr/>
        </p:nvSpPr>
        <p:spPr>
          <a:xfrm>
            <a:off x="549251" y="1164014"/>
            <a:ext cx="6094378" cy="589072"/>
          </a:xfrm>
          <a:prstGeom prst="rect">
            <a:avLst/>
          </a:prstGeom>
          <a:noFill/>
        </p:spPr>
        <p:txBody>
          <a:bodyPr wrap="square">
            <a:spAutoFit/>
          </a:bodyPr>
          <a:lstStyle/>
          <a:p>
            <a:pPr>
              <a:lnSpc>
                <a:spcPct val="150000"/>
              </a:lnSpc>
            </a:pPr>
            <a:r>
              <a:rPr lang="en-US" altLang="zh-TW" sz="2400" dirty="0">
                <a:highlight>
                  <a:srgbClr val="00FFFF"/>
                </a:highlight>
              </a:rPr>
              <a:t>2. Multiprogramming</a:t>
            </a:r>
            <a:endParaRPr lang="en-IN" sz="2400" dirty="0">
              <a:highlight>
                <a:srgbClr val="00FFFF"/>
              </a:highlight>
            </a:endParaRPr>
          </a:p>
        </p:txBody>
      </p:sp>
      <p:pic>
        <p:nvPicPr>
          <p:cNvPr id="2" name="Picture 2" descr="http://images.slideplayer.com/12/3737666/slides/slide_46.jpg">
            <a:extLst>
              <a:ext uri="{FF2B5EF4-FFF2-40B4-BE49-F238E27FC236}">
                <a16:creationId xmlns:a16="http://schemas.microsoft.com/office/drawing/2014/main" id="{09F5F323-466F-8FCB-E622-A57B4555756F}"/>
              </a:ext>
            </a:extLst>
          </p:cNvPr>
          <p:cNvPicPr>
            <a:picLocks noChangeAspect="1" noChangeArrowheads="1"/>
          </p:cNvPicPr>
          <p:nvPr/>
        </p:nvPicPr>
        <p:blipFill>
          <a:blip r:embed="rId3" cstate="print"/>
          <a:srcRect t="16000" r="2666" b="9333"/>
          <a:stretch>
            <a:fillRect/>
          </a:stretch>
        </p:blipFill>
        <p:spPr bwMode="auto">
          <a:xfrm>
            <a:off x="2816058" y="1884442"/>
            <a:ext cx="7128792" cy="4101497"/>
          </a:xfrm>
          <a:prstGeom prst="rect">
            <a:avLst/>
          </a:prstGeom>
          <a:noFill/>
          <a:ln>
            <a:solidFill>
              <a:srgbClr val="ED682F"/>
            </a:solidFill>
          </a:ln>
        </p:spPr>
      </p:pic>
    </p:spTree>
    <p:extLst>
      <p:ext uri="{BB962C8B-B14F-4D97-AF65-F5344CB8AC3E}">
        <p14:creationId xmlns:p14="http://schemas.microsoft.com/office/powerpoint/2010/main" val="40805965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275E7-DFDB-1043-FD95-C68F0F540F12}"/>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CBF62ED1-CF36-DE37-0E1B-2E77410F6522}"/>
              </a:ext>
            </a:extLst>
          </p:cNvPr>
          <p:cNvSpPr/>
          <p:nvPr/>
        </p:nvSpPr>
        <p:spPr>
          <a:xfrm>
            <a:off x="11376861" y="6029928"/>
            <a:ext cx="468398"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03</a:t>
            </a:r>
          </a:p>
        </p:txBody>
      </p:sp>
      <p:pic>
        <p:nvPicPr>
          <p:cNvPr id="13" name="Picture 12">
            <a:extLst>
              <a:ext uri="{FF2B5EF4-FFF2-40B4-BE49-F238E27FC236}">
                <a16:creationId xmlns:a16="http://schemas.microsoft.com/office/drawing/2014/main" id="{3A048B5F-F5DC-8A8F-21A9-BCA0BB923A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A2B9EA5D-B17B-8E0B-75C9-CCF1056E61C3}"/>
              </a:ext>
            </a:extLst>
          </p:cNvPr>
          <p:cNvSpPr>
            <a:spLocks noGrp="1" noChangeArrowheads="1"/>
          </p:cNvSpPr>
          <p:nvPr>
            <p:ph type="title"/>
          </p:nvPr>
        </p:nvSpPr>
        <p:spPr>
          <a:xfrm>
            <a:off x="936487" y="705146"/>
            <a:ext cx="7772400" cy="1143000"/>
          </a:xfrm>
        </p:spPr>
        <p:txBody>
          <a:bodyPr/>
          <a:lstStyle/>
          <a:p>
            <a:r>
              <a:rPr lang="en-US" altLang="zh-TW" sz="3600" dirty="0">
                <a:solidFill>
                  <a:srgbClr val="FF6600"/>
                </a:solidFill>
                <a:latin typeface="Aharoni" pitchFamily="2" charset="-79"/>
                <a:cs typeface="Aharoni" pitchFamily="2" charset="-79"/>
              </a:rPr>
              <a:t>Course Objective</a:t>
            </a:r>
          </a:p>
        </p:txBody>
      </p:sp>
      <p:sp>
        <p:nvSpPr>
          <p:cNvPr id="4" name="Rectangle 3">
            <a:extLst>
              <a:ext uri="{FF2B5EF4-FFF2-40B4-BE49-F238E27FC236}">
                <a16:creationId xmlns:a16="http://schemas.microsoft.com/office/drawing/2014/main" id="{7E10241B-7C08-BAD5-C5D3-69D23A20773F}"/>
              </a:ext>
            </a:extLst>
          </p:cNvPr>
          <p:cNvSpPr txBox="1">
            <a:spLocks noChangeArrowheads="1"/>
          </p:cNvSpPr>
          <p:nvPr/>
        </p:nvSpPr>
        <p:spPr>
          <a:xfrm>
            <a:off x="685799" y="1981200"/>
            <a:ext cx="10364821" cy="27269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lnSpc>
                <a:spcPct val="100000"/>
              </a:lnSpc>
              <a:buFont typeface="+mj-lt"/>
              <a:buAutoNum type="arabicPeriod"/>
            </a:pPr>
            <a:r>
              <a:rPr lang="en-US" dirty="0">
                <a:latin typeface="+mj-lt"/>
                <a:ea typeface="+mj-ea"/>
                <a:cs typeface="+mj-cs"/>
              </a:rPr>
              <a:t>Define the fundamentals of Operating Systems. 	</a:t>
            </a:r>
          </a:p>
          <a:p>
            <a:pPr marL="514350" indent="-514350" algn="just">
              <a:lnSpc>
                <a:spcPct val="100000"/>
              </a:lnSpc>
              <a:buFont typeface="+mj-lt"/>
              <a:buAutoNum type="arabicPeriod"/>
            </a:pPr>
            <a:r>
              <a:rPr lang="en-US" dirty="0">
                <a:latin typeface="+mj-lt"/>
                <a:ea typeface="+mj-ea"/>
                <a:cs typeface="+mj-cs"/>
              </a:rPr>
              <a:t>Illustrate distributed resource management components viz. the algorithms for implementing distributed shared memory, recovery, and commit protocols. 	</a:t>
            </a:r>
          </a:p>
          <a:p>
            <a:pPr marL="514350" indent="-514350" algn="just">
              <a:lnSpc>
                <a:spcPct val="100000"/>
              </a:lnSpc>
              <a:buFont typeface="+mj-lt"/>
              <a:buAutoNum type="arabicPeriod"/>
            </a:pPr>
            <a:r>
              <a:rPr lang="en-US" dirty="0">
                <a:latin typeface="+mj-lt"/>
                <a:ea typeface="+mj-ea"/>
                <a:cs typeface="+mj-cs"/>
              </a:rPr>
              <a:t>Expose the design of the LINUX operating system. 	</a:t>
            </a:r>
          </a:p>
          <a:p>
            <a:pPr marL="514350" indent="-514350" algn="just">
              <a:lnSpc>
                <a:spcPct val="100000"/>
              </a:lnSpc>
              <a:buFont typeface="+mj-lt"/>
              <a:buAutoNum type="arabicPeriod"/>
            </a:pPr>
            <a:r>
              <a:rPr lang="en-US" dirty="0">
                <a:latin typeface="+mj-lt"/>
                <a:ea typeface="+mj-ea"/>
                <a:cs typeface="+mj-cs"/>
              </a:rPr>
              <a:t>Demonstrate the different types of filters used in LINUX. 	</a:t>
            </a:r>
          </a:p>
        </p:txBody>
      </p:sp>
    </p:spTree>
    <p:extLst>
      <p:ext uri="{BB962C8B-B14F-4D97-AF65-F5344CB8AC3E}">
        <p14:creationId xmlns:p14="http://schemas.microsoft.com/office/powerpoint/2010/main" val="5523912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5DA40-5D0F-3A5E-8AD4-CB0AD1780D3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243604D0-A030-B5D8-80E4-39F5624520F6}"/>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0C78FD2F-7D8E-9EEC-582F-1509F287A3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EAC8CA7F-DA66-7544-B942-E1B037619552}"/>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D6B044D5-C0D3-281C-0A0F-676521062EC7}"/>
              </a:ext>
            </a:extLst>
          </p:cNvPr>
          <p:cNvSpPr txBox="1"/>
          <p:nvPr/>
        </p:nvSpPr>
        <p:spPr>
          <a:xfrm>
            <a:off x="549251" y="1164014"/>
            <a:ext cx="6094378" cy="589072"/>
          </a:xfrm>
          <a:prstGeom prst="rect">
            <a:avLst/>
          </a:prstGeom>
          <a:noFill/>
        </p:spPr>
        <p:txBody>
          <a:bodyPr wrap="square">
            <a:spAutoFit/>
          </a:bodyPr>
          <a:lstStyle/>
          <a:p>
            <a:pPr>
              <a:lnSpc>
                <a:spcPct val="150000"/>
              </a:lnSpc>
            </a:pPr>
            <a:r>
              <a:rPr lang="en-US" altLang="zh-TW" sz="2400" dirty="0">
                <a:highlight>
                  <a:srgbClr val="00FFFF"/>
                </a:highlight>
              </a:rPr>
              <a:t>2. Multiprogramming</a:t>
            </a:r>
            <a:endParaRPr lang="en-IN" sz="2400" dirty="0">
              <a:highlight>
                <a:srgbClr val="00FFFF"/>
              </a:highlight>
            </a:endParaRPr>
          </a:p>
        </p:txBody>
      </p:sp>
      <p:sp>
        <p:nvSpPr>
          <p:cNvPr id="4" name="Text Box 37">
            <a:extLst>
              <a:ext uri="{FF2B5EF4-FFF2-40B4-BE49-F238E27FC236}">
                <a16:creationId xmlns:a16="http://schemas.microsoft.com/office/drawing/2014/main" id="{A6EBCBE3-880D-900D-355A-B484E8901365}"/>
              </a:ext>
            </a:extLst>
          </p:cNvPr>
          <p:cNvSpPr txBox="1">
            <a:spLocks noChangeArrowheads="1"/>
          </p:cNvSpPr>
          <p:nvPr/>
        </p:nvSpPr>
        <p:spPr bwMode="auto">
          <a:xfrm>
            <a:off x="784759" y="2111385"/>
            <a:ext cx="7920880" cy="1985159"/>
          </a:xfrm>
          <a:prstGeom prst="rect">
            <a:avLst/>
          </a:prstGeom>
          <a:noFill/>
          <a:ln w="9525">
            <a:noFill/>
            <a:miter lim="800000"/>
            <a:headEnd/>
            <a:tailEnd/>
          </a:ln>
        </p:spPr>
        <p:txBody>
          <a:bodyPr wrap="square">
            <a:spAutoFit/>
          </a:bodyPr>
          <a:lstStyle/>
          <a:p>
            <a:pPr>
              <a:spcBef>
                <a:spcPct val="50000"/>
              </a:spcBef>
            </a:pPr>
            <a:r>
              <a:rPr lang="en-US" sz="2400" b="1" dirty="0">
                <a:solidFill>
                  <a:srgbClr val="000000"/>
                </a:solidFill>
              </a:rPr>
              <a:t>Advantages:</a:t>
            </a:r>
          </a:p>
          <a:p>
            <a:pPr marL="357188" indent="-357188">
              <a:spcBef>
                <a:spcPct val="50000"/>
              </a:spcBef>
              <a:buFontTx/>
              <a:buChar char="•"/>
            </a:pPr>
            <a:r>
              <a:rPr lang="en-US" sz="2200" dirty="0"/>
              <a:t>Efficient memory utilization</a:t>
            </a:r>
          </a:p>
          <a:p>
            <a:pPr marL="357188" indent="-357188">
              <a:spcBef>
                <a:spcPct val="50000"/>
              </a:spcBef>
              <a:buFontTx/>
              <a:buChar char="•"/>
            </a:pPr>
            <a:r>
              <a:rPr lang="en-US" sz="2200" dirty="0"/>
              <a:t>Throughput increases</a:t>
            </a:r>
          </a:p>
          <a:p>
            <a:pPr marL="357188" indent="-357188">
              <a:spcBef>
                <a:spcPct val="50000"/>
              </a:spcBef>
              <a:buFontTx/>
              <a:buChar char="•"/>
            </a:pPr>
            <a:r>
              <a:rPr lang="en-US" sz="2200" dirty="0"/>
              <a:t>CPU is never idle, so performance increases.</a:t>
            </a:r>
          </a:p>
        </p:txBody>
      </p:sp>
    </p:spTree>
    <p:extLst>
      <p:ext uri="{BB962C8B-B14F-4D97-AF65-F5344CB8AC3E}">
        <p14:creationId xmlns:p14="http://schemas.microsoft.com/office/powerpoint/2010/main" val="24261451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85DEA-3AA6-E4CD-5A53-1B96B107FCA3}"/>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FA51EDDF-F13C-A395-1FC1-B2006FAA0B6D}"/>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9D726791-B5B8-18B5-E64D-D749C679BB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C78ABEAF-D552-BA8E-F959-C105B1E70E1B}"/>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92C6F5EA-17B6-C02A-0875-C3A69F1A6DC5}"/>
              </a:ext>
            </a:extLst>
          </p:cNvPr>
          <p:cNvSpPr txBox="1"/>
          <p:nvPr/>
        </p:nvSpPr>
        <p:spPr>
          <a:xfrm>
            <a:off x="549251" y="1164014"/>
            <a:ext cx="6094378" cy="589072"/>
          </a:xfrm>
          <a:prstGeom prst="rect">
            <a:avLst/>
          </a:prstGeom>
          <a:noFill/>
        </p:spPr>
        <p:txBody>
          <a:bodyPr wrap="square">
            <a:spAutoFit/>
          </a:bodyPr>
          <a:lstStyle/>
          <a:p>
            <a:pPr>
              <a:lnSpc>
                <a:spcPct val="150000"/>
              </a:lnSpc>
            </a:pPr>
            <a:r>
              <a:rPr lang="en-US" altLang="zh-TW" sz="2400" dirty="0">
                <a:highlight>
                  <a:srgbClr val="00FFFF"/>
                </a:highlight>
              </a:rPr>
              <a:t>2. Multiprogramming</a:t>
            </a:r>
            <a:endParaRPr lang="en-IN" sz="2400" dirty="0">
              <a:highlight>
                <a:srgbClr val="00FFFF"/>
              </a:highlight>
            </a:endParaRPr>
          </a:p>
        </p:txBody>
      </p:sp>
      <p:sp>
        <p:nvSpPr>
          <p:cNvPr id="4" name="Text Box 37">
            <a:extLst>
              <a:ext uri="{FF2B5EF4-FFF2-40B4-BE49-F238E27FC236}">
                <a16:creationId xmlns:a16="http://schemas.microsoft.com/office/drawing/2014/main" id="{95235113-86CA-5663-07FE-8FA1515E306A}"/>
              </a:ext>
            </a:extLst>
          </p:cNvPr>
          <p:cNvSpPr txBox="1">
            <a:spLocks noChangeArrowheads="1"/>
          </p:cNvSpPr>
          <p:nvPr/>
        </p:nvSpPr>
        <p:spPr bwMode="auto">
          <a:xfrm>
            <a:off x="784759" y="2111385"/>
            <a:ext cx="7920880" cy="1985159"/>
          </a:xfrm>
          <a:prstGeom prst="rect">
            <a:avLst/>
          </a:prstGeom>
          <a:noFill/>
          <a:ln w="9525">
            <a:noFill/>
            <a:miter lim="800000"/>
            <a:headEnd/>
            <a:tailEnd/>
          </a:ln>
        </p:spPr>
        <p:txBody>
          <a:bodyPr wrap="square">
            <a:spAutoFit/>
          </a:bodyPr>
          <a:lstStyle/>
          <a:p>
            <a:pPr>
              <a:spcBef>
                <a:spcPct val="50000"/>
              </a:spcBef>
            </a:pPr>
            <a:r>
              <a:rPr lang="en-US" sz="2400" b="1" dirty="0">
                <a:solidFill>
                  <a:srgbClr val="000000"/>
                </a:solidFill>
              </a:rPr>
              <a:t>Advantages:</a:t>
            </a:r>
          </a:p>
          <a:p>
            <a:pPr marL="357188" indent="-357188">
              <a:spcBef>
                <a:spcPct val="50000"/>
              </a:spcBef>
              <a:buFontTx/>
              <a:buChar char="•"/>
            </a:pPr>
            <a:r>
              <a:rPr lang="en-US" sz="2200" dirty="0"/>
              <a:t>Efficient memory utilization</a:t>
            </a:r>
          </a:p>
          <a:p>
            <a:pPr marL="357188" indent="-357188">
              <a:spcBef>
                <a:spcPct val="50000"/>
              </a:spcBef>
              <a:buFontTx/>
              <a:buChar char="•"/>
            </a:pPr>
            <a:r>
              <a:rPr lang="en-US" sz="2200" dirty="0"/>
              <a:t>Throughput increases</a:t>
            </a:r>
          </a:p>
          <a:p>
            <a:pPr marL="357188" indent="-357188">
              <a:spcBef>
                <a:spcPct val="50000"/>
              </a:spcBef>
              <a:buFontTx/>
              <a:buChar char="•"/>
            </a:pPr>
            <a:r>
              <a:rPr lang="en-US" sz="2200" dirty="0"/>
              <a:t>CPU is never idle, so performance increases.</a:t>
            </a:r>
          </a:p>
        </p:txBody>
      </p:sp>
    </p:spTree>
    <p:extLst>
      <p:ext uri="{BB962C8B-B14F-4D97-AF65-F5344CB8AC3E}">
        <p14:creationId xmlns:p14="http://schemas.microsoft.com/office/powerpoint/2010/main" val="20058633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0F238-D95C-ACA0-EACD-7F333346E6D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CA835C91-5420-841F-CCB9-73B2416057B9}"/>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2B8CBF6D-F46D-D28C-F65B-F85B759BBA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148448EF-573C-DEFA-B5E6-59AF6B500DD8}"/>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BE18BF7B-B5BA-7538-BD52-6D24BABCDA57}"/>
              </a:ext>
            </a:extLst>
          </p:cNvPr>
          <p:cNvSpPr txBox="1"/>
          <p:nvPr/>
        </p:nvSpPr>
        <p:spPr>
          <a:xfrm>
            <a:off x="549251" y="1164014"/>
            <a:ext cx="6094378" cy="589072"/>
          </a:xfrm>
          <a:prstGeom prst="rect">
            <a:avLst/>
          </a:prstGeom>
          <a:noFill/>
        </p:spPr>
        <p:txBody>
          <a:bodyPr wrap="square">
            <a:spAutoFit/>
          </a:bodyPr>
          <a:lstStyle/>
          <a:p>
            <a:pPr>
              <a:lnSpc>
                <a:spcPct val="150000"/>
              </a:lnSpc>
            </a:pPr>
            <a:r>
              <a:rPr lang="en-US" altLang="zh-TW" sz="2400" dirty="0">
                <a:highlight>
                  <a:srgbClr val="00FFFF"/>
                </a:highlight>
              </a:rPr>
              <a:t>2. Multiprogramming</a:t>
            </a:r>
            <a:endParaRPr lang="en-IN" sz="2400" dirty="0">
              <a:highlight>
                <a:srgbClr val="00FFFF"/>
              </a:highlight>
            </a:endParaRPr>
          </a:p>
        </p:txBody>
      </p:sp>
      <p:pic>
        <p:nvPicPr>
          <p:cNvPr id="1026" name="Picture 2" descr="Multiple processes can run, with each taking a slice of time, and when it goes into a wait state, then another process can execute, until the other process is awakened from the the interrupt">
            <a:extLst>
              <a:ext uri="{FF2B5EF4-FFF2-40B4-BE49-F238E27FC236}">
                <a16:creationId xmlns:a16="http://schemas.microsoft.com/office/drawing/2014/main" id="{D0A58326-C814-69AC-B3BA-F6357C0BA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909" y="2045451"/>
            <a:ext cx="6183187" cy="3648535"/>
          </a:xfrm>
          <a:prstGeom prst="rect">
            <a:avLst/>
          </a:prstGeom>
          <a:noFill/>
          <a:ln>
            <a:solidFill>
              <a:srgbClr val="ED682F"/>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8603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7F774-18FE-6DE8-80EE-CF78CE9C0AB9}"/>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C7852E13-4A77-B4E3-C897-8C3D156E0045}"/>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2A6579D7-4140-EC65-EBE3-03BFC62CBB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9417063D-2207-0813-E96B-2EEC3EBFA1E0}"/>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E8AD963F-91CB-EA53-292A-C9320D8D6AFD}"/>
              </a:ext>
            </a:extLst>
          </p:cNvPr>
          <p:cNvSpPr txBox="1"/>
          <p:nvPr/>
        </p:nvSpPr>
        <p:spPr>
          <a:xfrm>
            <a:off x="549251" y="1164014"/>
            <a:ext cx="6094378" cy="589072"/>
          </a:xfrm>
          <a:prstGeom prst="rect">
            <a:avLst/>
          </a:prstGeom>
          <a:noFill/>
        </p:spPr>
        <p:txBody>
          <a:bodyPr wrap="square">
            <a:spAutoFit/>
          </a:bodyPr>
          <a:lstStyle/>
          <a:p>
            <a:pPr>
              <a:lnSpc>
                <a:spcPct val="150000"/>
              </a:lnSpc>
            </a:pPr>
            <a:r>
              <a:rPr lang="en-US" altLang="zh-TW" sz="2400" dirty="0">
                <a:highlight>
                  <a:srgbClr val="00FFFF"/>
                </a:highlight>
              </a:rPr>
              <a:t>2. Multiprogramming</a:t>
            </a:r>
            <a:endParaRPr lang="en-IN" sz="2400" dirty="0">
              <a:highlight>
                <a:srgbClr val="00FFFF"/>
              </a:highlight>
            </a:endParaRPr>
          </a:p>
        </p:txBody>
      </p:sp>
      <p:sp>
        <p:nvSpPr>
          <p:cNvPr id="5" name="TextBox 4">
            <a:extLst>
              <a:ext uri="{FF2B5EF4-FFF2-40B4-BE49-F238E27FC236}">
                <a16:creationId xmlns:a16="http://schemas.microsoft.com/office/drawing/2014/main" id="{76E99947-6CCE-6474-1D6B-D89290151B3B}"/>
              </a:ext>
            </a:extLst>
          </p:cNvPr>
          <p:cNvSpPr txBox="1"/>
          <p:nvPr/>
        </p:nvSpPr>
        <p:spPr>
          <a:xfrm>
            <a:off x="751461" y="2505670"/>
            <a:ext cx="10007330" cy="1055545"/>
          </a:xfrm>
          <a:prstGeom prst="rect">
            <a:avLst/>
          </a:prstGeom>
          <a:noFill/>
        </p:spPr>
        <p:txBody>
          <a:bodyPr wrap="square">
            <a:spAutoFit/>
          </a:bodyPr>
          <a:lstStyle/>
          <a:p>
            <a:pPr algn="just">
              <a:lnSpc>
                <a:spcPct val="150000"/>
              </a:lnSpc>
            </a:pPr>
            <a:r>
              <a:rPr lang="en-US" sz="2200" b="0" i="0" dirty="0">
                <a:solidFill>
                  <a:srgbClr val="4D5156"/>
                </a:solidFill>
                <a:effectLst/>
              </a:rPr>
              <a:t>One example is User can use MS Excel, download apps, transfer data from one point to another, Firefox or Google Chrome browser, and more simultaneously.</a:t>
            </a:r>
            <a:endParaRPr lang="en-IN" sz="2200" dirty="0"/>
          </a:p>
        </p:txBody>
      </p:sp>
      <p:sp>
        <p:nvSpPr>
          <p:cNvPr id="4" name="TextBox 3">
            <a:extLst>
              <a:ext uri="{FF2B5EF4-FFF2-40B4-BE49-F238E27FC236}">
                <a16:creationId xmlns:a16="http://schemas.microsoft.com/office/drawing/2014/main" id="{9D81A7DE-3BDD-2CFA-9655-8C7F70660C4C}"/>
              </a:ext>
            </a:extLst>
          </p:cNvPr>
          <p:cNvSpPr txBox="1"/>
          <p:nvPr/>
        </p:nvSpPr>
        <p:spPr>
          <a:xfrm>
            <a:off x="751461" y="1944712"/>
            <a:ext cx="6094378" cy="369332"/>
          </a:xfrm>
          <a:prstGeom prst="rect">
            <a:avLst/>
          </a:prstGeom>
          <a:noFill/>
        </p:spPr>
        <p:txBody>
          <a:bodyPr wrap="square">
            <a:spAutoFit/>
          </a:bodyPr>
          <a:lstStyle/>
          <a:p>
            <a:r>
              <a:rPr lang="en-US" sz="1800" b="1" i="0" dirty="0">
                <a:solidFill>
                  <a:srgbClr val="000000"/>
                </a:solidFill>
                <a:effectLst/>
              </a:rPr>
              <a:t>Examples:</a:t>
            </a:r>
            <a:r>
              <a:rPr lang="en-US" sz="1800" b="0" i="0" dirty="0">
                <a:solidFill>
                  <a:srgbClr val="000000"/>
                </a:solidFill>
                <a:effectLst/>
              </a:rPr>
              <a:t> </a:t>
            </a:r>
          </a:p>
        </p:txBody>
      </p:sp>
    </p:spTree>
    <p:extLst>
      <p:ext uri="{BB962C8B-B14F-4D97-AF65-F5344CB8AC3E}">
        <p14:creationId xmlns:p14="http://schemas.microsoft.com/office/powerpoint/2010/main" val="41204766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F9EF7-7047-A437-ABC6-BD486465229C}"/>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174F48D3-5C2A-6A9C-8AB3-A9AE9D93A4B1}"/>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88D41F7B-1FBB-74C5-AEE0-ECAD30222C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961CE05B-7BEF-2750-F9AA-BFC134F54519}"/>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E31F4021-E816-2B83-C841-8C097F556588}"/>
              </a:ext>
            </a:extLst>
          </p:cNvPr>
          <p:cNvSpPr txBox="1"/>
          <p:nvPr/>
        </p:nvSpPr>
        <p:spPr>
          <a:xfrm>
            <a:off x="549251" y="1164014"/>
            <a:ext cx="6094378" cy="589072"/>
          </a:xfrm>
          <a:prstGeom prst="rect">
            <a:avLst/>
          </a:prstGeom>
          <a:noFill/>
        </p:spPr>
        <p:txBody>
          <a:bodyPr wrap="square">
            <a:spAutoFit/>
          </a:bodyPr>
          <a:lstStyle/>
          <a:p>
            <a:pPr>
              <a:lnSpc>
                <a:spcPct val="150000"/>
              </a:lnSpc>
            </a:pPr>
            <a:r>
              <a:rPr lang="en-US" altLang="zh-TW" sz="2400" dirty="0">
                <a:highlight>
                  <a:srgbClr val="00FFFF"/>
                </a:highlight>
              </a:rPr>
              <a:t>3. Time Sharing</a:t>
            </a:r>
            <a:endParaRPr lang="en-IN" sz="2400" dirty="0">
              <a:highlight>
                <a:srgbClr val="00FFFF"/>
              </a:highlight>
            </a:endParaRPr>
          </a:p>
        </p:txBody>
      </p:sp>
      <p:sp>
        <p:nvSpPr>
          <p:cNvPr id="5" name="TextBox 4">
            <a:extLst>
              <a:ext uri="{FF2B5EF4-FFF2-40B4-BE49-F238E27FC236}">
                <a16:creationId xmlns:a16="http://schemas.microsoft.com/office/drawing/2014/main" id="{5FA1DCC5-A73A-C5DF-0FC1-19C27A3282F0}"/>
              </a:ext>
            </a:extLst>
          </p:cNvPr>
          <p:cNvSpPr txBox="1"/>
          <p:nvPr/>
        </p:nvSpPr>
        <p:spPr>
          <a:xfrm>
            <a:off x="751461" y="2505670"/>
            <a:ext cx="10007330" cy="1446550"/>
          </a:xfrm>
          <a:prstGeom prst="rect">
            <a:avLst/>
          </a:prstGeom>
          <a:noFill/>
        </p:spPr>
        <p:txBody>
          <a:bodyPr wrap="square">
            <a:spAutoFit/>
          </a:bodyPr>
          <a:lstStyle/>
          <a:p>
            <a:pPr marL="357188" indent="-357188">
              <a:spcBef>
                <a:spcPct val="50000"/>
              </a:spcBef>
              <a:buFontTx/>
              <a:buChar char="•"/>
            </a:pPr>
            <a:r>
              <a:rPr lang="en-US" altLang="zh-TW" sz="2200" dirty="0"/>
              <a:t>Each user is given a time slice to interact with the CPU. </a:t>
            </a:r>
          </a:p>
          <a:p>
            <a:pPr marL="357188" indent="-357188">
              <a:spcBef>
                <a:spcPct val="50000"/>
              </a:spcBef>
              <a:buFontTx/>
              <a:buChar char="•"/>
            </a:pPr>
            <a:r>
              <a:rPr lang="en-US" altLang="zh-TW" sz="2200" dirty="0"/>
              <a:t>The size of the time slice will depend on the system.</a:t>
            </a:r>
          </a:p>
          <a:p>
            <a:pPr marL="357188" indent="-357188">
              <a:spcBef>
                <a:spcPct val="50000"/>
              </a:spcBef>
              <a:buFontTx/>
              <a:buChar char="•"/>
            </a:pPr>
            <a:r>
              <a:rPr lang="en-US" altLang="zh-TW" sz="2200" dirty="0"/>
              <a:t>Each user is served in sequence.</a:t>
            </a:r>
          </a:p>
        </p:txBody>
      </p:sp>
    </p:spTree>
    <p:extLst>
      <p:ext uri="{BB962C8B-B14F-4D97-AF65-F5344CB8AC3E}">
        <p14:creationId xmlns:p14="http://schemas.microsoft.com/office/powerpoint/2010/main" val="17838785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D91C0-DF3F-068D-AA32-F027FF91254E}"/>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2A4FFE75-4DD8-3C83-B37B-93686277718C}"/>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C9656EC7-510D-CEB3-8013-B67A7E07AF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98475B59-B399-ABFA-5190-2EEDED5965E6}"/>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93CD736F-BAF1-180C-ADD8-757F1CBB9DAA}"/>
              </a:ext>
            </a:extLst>
          </p:cNvPr>
          <p:cNvSpPr txBox="1"/>
          <p:nvPr/>
        </p:nvSpPr>
        <p:spPr>
          <a:xfrm>
            <a:off x="549251" y="1164014"/>
            <a:ext cx="6094378" cy="589072"/>
          </a:xfrm>
          <a:prstGeom prst="rect">
            <a:avLst/>
          </a:prstGeom>
          <a:noFill/>
        </p:spPr>
        <p:txBody>
          <a:bodyPr wrap="square">
            <a:spAutoFit/>
          </a:bodyPr>
          <a:lstStyle/>
          <a:p>
            <a:pPr>
              <a:lnSpc>
                <a:spcPct val="150000"/>
              </a:lnSpc>
            </a:pPr>
            <a:r>
              <a:rPr lang="en-US" altLang="zh-TW" sz="2400" dirty="0">
                <a:highlight>
                  <a:srgbClr val="00FFFF"/>
                </a:highlight>
              </a:rPr>
              <a:t>3. Time Sharing</a:t>
            </a:r>
            <a:endParaRPr lang="en-IN" sz="2400" dirty="0">
              <a:highlight>
                <a:srgbClr val="00FFFF"/>
              </a:highlight>
            </a:endParaRPr>
          </a:p>
        </p:txBody>
      </p:sp>
      <p:sp>
        <p:nvSpPr>
          <p:cNvPr id="4" name="TextBox 3">
            <a:extLst>
              <a:ext uri="{FF2B5EF4-FFF2-40B4-BE49-F238E27FC236}">
                <a16:creationId xmlns:a16="http://schemas.microsoft.com/office/drawing/2014/main" id="{0575F455-CC7A-7B1B-F64E-1335ABBB64F6}"/>
              </a:ext>
            </a:extLst>
          </p:cNvPr>
          <p:cNvSpPr txBox="1"/>
          <p:nvPr/>
        </p:nvSpPr>
        <p:spPr>
          <a:xfrm>
            <a:off x="839009" y="1843304"/>
            <a:ext cx="10279705" cy="3594702"/>
          </a:xfrm>
          <a:prstGeom prst="rect">
            <a:avLst/>
          </a:prstGeom>
          <a:noFill/>
        </p:spPr>
        <p:txBody>
          <a:bodyPr wrap="square">
            <a:spAutoFit/>
          </a:bodyPr>
          <a:lstStyle/>
          <a:p>
            <a:pPr>
              <a:lnSpc>
                <a:spcPct val="150000"/>
              </a:lnSpc>
            </a:pPr>
            <a:r>
              <a:rPr lang="en-US" altLang="en-US" sz="2200" dirty="0"/>
              <a:t>is a logical extension in which the CPU switches jobs so frequently that users can interact with each job while it is running, creating </a:t>
            </a:r>
            <a:r>
              <a:rPr lang="en-US" altLang="en-US" sz="2200" b="1" dirty="0">
                <a:solidFill>
                  <a:srgbClr val="3366FF"/>
                </a:solidFill>
              </a:rPr>
              <a:t>interactive</a:t>
            </a:r>
            <a:r>
              <a:rPr lang="en-US" altLang="en-US" sz="2200" dirty="0"/>
              <a:t> computing</a:t>
            </a:r>
          </a:p>
          <a:p>
            <a:pPr marL="800100" lvl="1" indent="-342900">
              <a:lnSpc>
                <a:spcPct val="150000"/>
              </a:lnSpc>
              <a:buFont typeface="Arial" panose="020B0604020202020204" pitchFamily="34" charset="0"/>
              <a:buChar char="•"/>
            </a:pPr>
            <a:r>
              <a:rPr lang="en-US" altLang="en-US" sz="2200" b="1" dirty="0">
                <a:solidFill>
                  <a:srgbClr val="3366FF"/>
                </a:solidFill>
              </a:rPr>
              <a:t>Response time </a:t>
            </a:r>
            <a:r>
              <a:rPr lang="en-US" altLang="en-US" sz="2200" dirty="0"/>
              <a:t>should be &lt; 1 second</a:t>
            </a:r>
          </a:p>
          <a:p>
            <a:pPr marL="800100" lvl="1" indent="-342900">
              <a:lnSpc>
                <a:spcPct val="150000"/>
              </a:lnSpc>
              <a:buFont typeface="Arial" panose="020B0604020202020204" pitchFamily="34" charset="0"/>
              <a:buChar char="•"/>
            </a:pPr>
            <a:r>
              <a:rPr lang="en-US" altLang="en-US" sz="2200" dirty="0"/>
              <a:t>Each user has at least one program executing in the memory </a:t>
            </a:r>
            <a:r>
              <a:rPr lang="en-US" altLang="en-US" sz="2200" dirty="0">
                <a:sym typeface="Wingdings 3" panose="05040102010807070707" pitchFamily="18" charset="2"/>
              </a:rPr>
              <a:t></a:t>
            </a:r>
            <a:r>
              <a:rPr lang="en-US" altLang="en-US" sz="2200" b="1" dirty="0">
                <a:solidFill>
                  <a:srgbClr val="3366FF"/>
                </a:solidFill>
                <a:sym typeface="Wingdings 3" panose="05040102010807070707" pitchFamily="18" charset="2"/>
              </a:rPr>
              <a:t>process</a:t>
            </a:r>
          </a:p>
          <a:p>
            <a:pPr marL="800100" lvl="1" indent="-342900">
              <a:lnSpc>
                <a:spcPct val="150000"/>
              </a:lnSpc>
              <a:buFont typeface="Arial" panose="020B0604020202020204" pitchFamily="34" charset="0"/>
              <a:buChar char="•"/>
            </a:pPr>
            <a:r>
              <a:rPr lang="en-US" altLang="en-US" sz="2200" dirty="0">
                <a:sym typeface="Wingdings 3" panose="05040102010807070707" pitchFamily="18" charset="2"/>
              </a:rPr>
              <a:t>If several jobs are ready to run at the same time  </a:t>
            </a:r>
            <a:r>
              <a:rPr lang="en-US" altLang="en-US" sz="2200" b="1" dirty="0">
                <a:solidFill>
                  <a:srgbClr val="3366FF"/>
                </a:solidFill>
                <a:sym typeface="Wingdings 3" panose="05040102010807070707" pitchFamily="18" charset="2"/>
              </a:rPr>
              <a:t>CPU scheduling</a:t>
            </a:r>
          </a:p>
          <a:p>
            <a:pPr marL="800100" lvl="1" indent="-342900">
              <a:lnSpc>
                <a:spcPct val="150000"/>
              </a:lnSpc>
              <a:buFont typeface="Arial" panose="020B0604020202020204" pitchFamily="34" charset="0"/>
              <a:buChar char="•"/>
            </a:pPr>
            <a:r>
              <a:rPr lang="en-US" altLang="en-US" sz="2200" dirty="0">
                <a:sym typeface="Wingdings 3" panose="05040102010807070707" pitchFamily="18" charset="2"/>
              </a:rPr>
              <a:t>If processes don</a:t>
            </a:r>
            <a:r>
              <a:rPr lang="ja-JP" altLang="en-US" sz="2200" dirty="0">
                <a:sym typeface="Wingdings 3" panose="05040102010807070707" pitchFamily="18" charset="2"/>
              </a:rPr>
              <a:t>’</a:t>
            </a:r>
            <a:r>
              <a:rPr lang="en-US" altLang="ja-JP" sz="2200" dirty="0">
                <a:sym typeface="Wingdings 3" panose="05040102010807070707" pitchFamily="18" charset="2"/>
              </a:rPr>
              <a:t>t fit in memory, </a:t>
            </a:r>
            <a:r>
              <a:rPr lang="en-US" altLang="ja-JP" sz="2200" b="1" dirty="0">
                <a:solidFill>
                  <a:srgbClr val="3366FF"/>
                </a:solidFill>
                <a:sym typeface="Wingdings 3" panose="05040102010807070707" pitchFamily="18" charset="2"/>
              </a:rPr>
              <a:t>swapping</a:t>
            </a:r>
            <a:r>
              <a:rPr lang="en-US" altLang="ja-JP" sz="2200" dirty="0">
                <a:sym typeface="Wingdings 3" panose="05040102010807070707" pitchFamily="18" charset="2"/>
              </a:rPr>
              <a:t> moves them in and out to run</a:t>
            </a:r>
          </a:p>
          <a:p>
            <a:pPr marL="800100" lvl="1" indent="-342900">
              <a:lnSpc>
                <a:spcPct val="150000"/>
              </a:lnSpc>
              <a:buFont typeface="Arial" panose="020B0604020202020204" pitchFamily="34" charset="0"/>
              <a:buChar char="•"/>
            </a:pPr>
            <a:r>
              <a:rPr lang="en-US" altLang="en-US" sz="2200" b="1" dirty="0">
                <a:solidFill>
                  <a:srgbClr val="3366FF"/>
                </a:solidFill>
                <a:sym typeface="Wingdings 3" panose="05040102010807070707" pitchFamily="18" charset="2"/>
              </a:rPr>
              <a:t>Virtual memory </a:t>
            </a:r>
            <a:r>
              <a:rPr lang="en-US" altLang="en-US" sz="2200" dirty="0">
                <a:sym typeface="Wingdings 3" panose="05040102010807070707" pitchFamily="18" charset="2"/>
              </a:rPr>
              <a:t>allows the execution of processes not completely in memory</a:t>
            </a:r>
          </a:p>
        </p:txBody>
      </p:sp>
    </p:spTree>
    <p:extLst>
      <p:ext uri="{BB962C8B-B14F-4D97-AF65-F5344CB8AC3E}">
        <p14:creationId xmlns:p14="http://schemas.microsoft.com/office/powerpoint/2010/main" val="18546629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F8386-D954-3D13-4ACA-D0D6A2EC8F28}"/>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DA242739-67E4-5565-4194-F097B4BBB79C}"/>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BDE78768-D56E-897B-086B-614C3886F0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E3570421-60D5-376F-CDCE-15BE7A7AF89C}"/>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7D716416-F880-556E-01A4-B61E6FFA9CC6}"/>
              </a:ext>
            </a:extLst>
          </p:cNvPr>
          <p:cNvSpPr txBox="1"/>
          <p:nvPr/>
        </p:nvSpPr>
        <p:spPr>
          <a:xfrm>
            <a:off x="549251" y="1164014"/>
            <a:ext cx="6094378" cy="589072"/>
          </a:xfrm>
          <a:prstGeom prst="rect">
            <a:avLst/>
          </a:prstGeom>
          <a:noFill/>
        </p:spPr>
        <p:txBody>
          <a:bodyPr wrap="square">
            <a:spAutoFit/>
          </a:bodyPr>
          <a:lstStyle/>
          <a:p>
            <a:pPr>
              <a:lnSpc>
                <a:spcPct val="150000"/>
              </a:lnSpc>
            </a:pPr>
            <a:r>
              <a:rPr lang="en-US" altLang="zh-TW" sz="2400" dirty="0">
                <a:highlight>
                  <a:srgbClr val="00FFFF"/>
                </a:highlight>
              </a:rPr>
              <a:t>3. Time Sharing</a:t>
            </a:r>
            <a:endParaRPr lang="en-IN" sz="2400" dirty="0">
              <a:highlight>
                <a:srgbClr val="00FFFF"/>
              </a:highlight>
            </a:endParaRPr>
          </a:p>
        </p:txBody>
      </p:sp>
      <p:pic>
        <p:nvPicPr>
          <p:cNvPr id="6" name="Picture 5">
            <a:extLst>
              <a:ext uri="{FF2B5EF4-FFF2-40B4-BE49-F238E27FC236}">
                <a16:creationId xmlns:a16="http://schemas.microsoft.com/office/drawing/2014/main" id="{3CFD95BD-0111-3C49-9E33-2A142963EE53}"/>
              </a:ext>
            </a:extLst>
          </p:cNvPr>
          <p:cNvPicPr>
            <a:picLocks noChangeAspect="1"/>
          </p:cNvPicPr>
          <p:nvPr/>
        </p:nvPicPr>
        <p:blipFill rotWithShape="1">
          <a:blip r:embed="rId3"/>
          <a:srcRect l="2297" t="4039" r="1860" b="4350"/>
          <a:stretch/>
        </p:blipFill>
        <p:spPr>
          <a:xfrm>
            <a:off x="1031133" y="2050430"/>
            <a:ext cx="5680953" cy="3054485"/>
          </a:xfrm>
          <a:prstGeom prst="rect">
            <a:avLst/>
          </a:prstGeom>
          <a:ln>
            <a:solidFill>
              <a:srgbClr val="ED682F"/>
            </a:solidFill>
          </a:ln>
        </p:spPr>
      </p:pic>
    </p:spTree>
    <p:extLst>
      <p:ext uri="{BB962C8B-B14F-4D97-AF65-F5344CB8AC3E}">
        <p14:creationId xmlns:p14="http://schemas.microsoft.com/office/powerpoint/2010/main" val="33222587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598AF-2975-5A85-846D-D0350EE33993}"/>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16D5D830-B2AB-C84A-16F2-6D5C4BA36D1E}"/>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22A22C67-4113-11FE-BE10-44DCB5E6B3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C03965E5-8893-6D56-4074-D1FEE3B64A2A}"/>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4258F6BD-40FB-AA39-B0CF-6033F38284AE}"/>
              </a:ext>
            </a:extLst>
          </p:cNvPr>
          <p:cNvSpPr txBox="1"/>
          <p:nvPr/>
        </p:nvSpPr>
        <p:spPr>
          <a:xfrm>
            <a:off x="549251" y="1164014"/>
            <a:ext cx="6094378" cy="589072"/>
          </a:xfrm>
          <a:prstGeom prst="rect">
            <a:avLst/>
          </a:prstGeom>
          <a:noFill/>
        </p:spPr>
        <p:txBody>
          <a:bodyPr wrap="square">
            <a:spAutoFit/>
          </a:bodyPr>
          <a:lstStyle/>
          <a:p>
            <a:pPr>
              <a:lnSpc>
                <a:spcPct val="150000"/>
              </a:lnSpc>
            </a:pPr>
            <a:r>
              <a:rPr lang="en-US" altLang="zh-TW" sz="2400" dirty="0">
                <a:highlight>
                  <a:srgbClr val="00FFFF"/>
                </a:highlight>
              </a:rPr>
              <a:t>3. Time Sharing</a:t>
            </a:r>
            <a:endParaRPr lang="en-IN" sz="2400" dirty="0">
              <a:highlight>
                <a:srgbClr val="00FFFF"/>
              </a:highlight>
            </a:endParaRPr>
          </a:p>
        </p:txBody>
      </p:sp>
      <p:sp>
        <p:nvSpPr>
          <p:cNvPr id="4" name="TextBox 3">
            <a:extLst>
              <a:ext uri="{FF2B5EF4-FFF2-40B4-BE49-F238E27FC236}">
                <a16:creationId xmlns:a16="http://schemas.microsoft.com/office/drawing/2014/main" id="{04181429-4105-F896-D9C7-4DBECFC19639}"/>
              </a:ext>
            </a:extLst>
          </p:cNvPr>
          <p:cNvSpPr txBox="1"/>
          <p:nvPr/>
        </p:nvSpPr>
        <p:spPr>
          <a:xfrm>
            <a:off x="877920" y="1973397"/>
            <a:ext cx="6094378" cy="2262158"/>
          </a:xfrm>
          <a:prstGeom prst="rect">
            <a:avLst/>
          </a:prstGeom>
          <a:noFill/>
        </p:spPr>
        <p:txBody>
          <a:bodyPr wrap="square">
            <a:spAutoFit/>
          </a:bodyPr>
          <a:lstStyle/>
          <a:p>
            <a:pPr algn="l"/>
            <a:r>
              <a:rPr lang="en-US" sz="2400" b="1" dirty="0">
                <a:solidFill>
                  <a:srgbClr val="000000"/>
                </a:solidFill>
              </a:rPr>
              <a:t>Advantages</a:t>
            </a:r>
            <a:r>
              <a:rPr lang="en-US" b="1" i="0" dirty="0">
                <a:solidFill>
                  <a:srgbClr val="000000"/>
                </a:solidFill>
                <a:effectLst/>
                <a:latin typeface="Tahoma" panose="020B0604030504040204" pitchFamily="34" charset="0"/>
              </a:rPr>
              <a:t> </a:t>
            </a:r>
          </a:p>
          <a:p>
            <a:pPr algn="l"/>
            <a:endParaRPr lang="en-US" b="1" dirty="0">
              <a:solidFill>
                <a:srgbClr val="000000"/>
              </a:solidFill>
              <a:latin typeface="Tahoma" panose="020B0604030504040204" pitchFamily="34" charset="0"/>
            </a:endParaRPr>
          </a:p>
          <a:p>
            <a:pPr marL="357188" indent="-357188">
              <a:spcBef>
                <a:spcPct val="50000"/>
              </a:spcBef>
              <a:buFontTx/>
              <a:buChar char="•"/>
            </a:pPr>
            <a:r>
              <a:rPr lang="en-US" sz="2200" dirty="0"/>
              <a:t>Each task gets an equal time on the processor</a:t>
            </a:r>
          </a:p>
          <a:p>
            <a:pPr marL="357188" indent="-357188">
              <a:spcBef>
                <a:spcPct val="50000"/>
              </a:spcBef>
              <a:buFontTx/>
              <a:buChar char="•"/>
            </a:pPr>
            <a:r>
              <a:rPr lang="en-US" sz="2200" dirty="0"/>
              <a:t>Less chances of duplication of software</a:t>
            </a:r>
          </a:p>
          <a:p>
            <a:pPr marL="357188" indent="-357188">
              <a:spcBef>
                <a:spcPct val="50000"/>
              </a:spcBef>
              <a:buFontTx/>
              <a:buChar char="•"/>
            </a:pPr>
            <a:r>
              <a:rPr lang="en-US" sz="2200" dirty="0"/>
              <a:t>CPU idle time can be reduced</a:t>
            </a:r>
          </a:p>
        </p:txBody>
      </p:sp>
    </p:spTree>
    <p:extLst>
      <p:ext uri="{BB962C8B-B14F-4D97-AF65-F5344CB8AC3E}">
        <p14:creationId xmlns:p14="http://schemas.microsoft.com/office/powerpoint/2010/main" val="39374603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77F44-E618-4DBE-0917-426D0D682583}"/>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A3F10267-62B4-15A2-EFA7-212AC9D3A1C4}"/>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F6975664-4008-3465-8049-EFDE9C70AF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DCC7BD3D-D332-992E-2CCC-2E155B8C955A}"/>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ABBA8D2C-364A-1AE9-0877-9C28E55477C9}"/>
              </a:ext>
            </a:extLst>
          </p:cNvPr>
          <p:cNvSpPr txBox="1"/>
          <p:nvPr/>
        </p:nvSpPr>
        <p:spPr>
          <a:xfrm>
            <a:off x="549251" y="1164014"/>
            <a:ext cx="6094378" cy="589072"/>
          </a:xfrm>
          <a:prstGeom prst="rect">
            <a:avLst/>
          </a:prstGeom>
          <a:noFill/>
        </p:spPr>
        <p:txBody>
          <a:bodyPr wrap="square">
            <a:spAutoFit/>
          </a:bodyPr>
          <a:lstStyle/>
          <a:p>
            <a:pPr>
              <a:lnSpc>
                <a:spcPct val="150000"/>
              </a:lnSpc>
            </a:pPr>
            <a:r>
              <a:rPr lang="en-US" altLang="zh-TW" sz="2400" dirty="0">
                <a:highlight>
                  <a:srgbClr val="00FFFF"/>
                </a:highlight>
              </a:rPr>
              <a:t>3. Time Sharing</a:t>
            </a:r>
            <a:endParaRPr lang="en-IN" sz="2400" dirty="0">
              <a:highlight>
                <a:srgbClr val="00FFFF"/>
              </a:highlight>
            </a:endParaRPr>
          </a:p>
        </p:txBody>
      </p:sp>
      <p:sp>
        <p:nvSpPr>
          <p:cNvPr id="4" name="TextBox 3">
            <a:extLst>
              <a:ext uri="{FF2B5EF4-FFF2-40B4-BE49-F238E27FC236}">
                <a16:creationId xmlns:a16="http://schemas.microsoft.com/office/drawing/2014/main" id="{3C93B055-6CAE-751B-1AFB-9588020A83A2}"/>
              </a:ext>
            </a:extLst>
          </p:cNvPr>
          <p:cNvSpPr txBox="1"/>
          <p:nvPr/>
        </p:nvSpPr>
        <p:spPr>
          <a:xfrm>
            <a:off x="877920" y="1973397"/>
            <a:ext cx="10085152" cy="3056093"/>
          </a:xfrm>
          <a:prstGeom prst="rect">
            <a:avLst/>
          </a:prstGeom>
          <a:noFill/>
        </p:spPr>
        <p:txBody>
          <a:bodyPr wrap="square">
            <a:spAutoFit/>
          </a:bodyPr>
          <a:lstStyle/>
          <a:p>
            <a:pPr algn="l"/>
            <a:r>
              <a:rPr lang="en-US" sz="2400" b="1" dirty="0">
                <a:solidFill>
                  <a:srgbClr val="000000"/>
                </a:solidFill>
              </a:rPr>
              <a:t>Disadvantages</a:t>
            </a:r>
            <a:r>
              <a:rPr lang="en-US" b="1" i="0" dirty="0">
                <a:solidFill>
                  <a:srgbClr val="000000"/>
                </a:solidFill>
                <a:effectLst/>
                <a:latin typeface="Tahoma" panose="020B0604030504040204" pitchFamily="34" charset="0"/>
              </a:rPr>
              <a:t> </a:t>
            </a:r>
          </a:p>
          <a:p>
            <a:pPr algn="l"/>
            <a:endParaRPr lang="en-US" b="1" dirty="0">
              <a:solidFill>
                <a:srgbClr val="000000"/>
              </a:solidFill>
              <a:latin typeface="Tahoma" panose="020B0604030504040204" pitchFamily="34" charset="0"/>
            </a:endParaRPr>
          </a:p>
          <a:p>
            <a:pPr marL="357188" indent="-357188">
              <a:lnSpc>
                <a:spcPct val="150000"/>
              </a:lnSpc>
              <a:spcBef>
                <a:spcPct val="50000"/>
              </a:spcBef>
              <a:buFontTx/>
              <a:buChar char="•"/>
            </a:pPr>
            <a:r>
              <a:rPr lang="en-US" sz="2200" dirty="0"/>
              <a:t>The operating system must take care of the security and integrity of user programs and data</a:t>
            </a:r>
          </a:p>
          <a:p>
            <a:pPr marL="357188" indent="-357188">
              <a:lnSpc>
                <a:spcPct val="150000"/>
              </a:lnSpc>
              <a:spcBef>
                <a:spcPct val="50000"/>
              </a:spcBef>
              <a:buFontTx/>
              <a:buChar char="•"/>
            </a:pPr>
            <a:r>
              <a:rPr lang="en-US" sz="2200" dirty="0"/>
              <a:t>Data communication problems can arise if the data storage or users are remotely located</a:t>
            </a:r>
          </a:p>
        </p:txBody>
      </p:sp>
    </p:spTree>
    <p:extLst>
      <p:ext uri="{BB962C8B-B14F-4D97-AF65-F5344CB8AC3E}">
        <p14:creationId xmlns:p14="http://schemas.microsoft.com/office/powerpoint/2010/main" val="5537886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B02D2-513E-B34C-4E56-89377481D2E5}"/>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A7F88F11-B504-2C3F-4B26-80443691A2B9}"/>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016392E5-9403-6C23-C161-9D9654B19F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C0032413-C630-8DD4-1776-69D6031D26F3}"/>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13DEFBA9-1FA8-3C66-9A84-F03E0A905D07}"/>
              </a:ext>
            </a:extLst>
          </p:cNvPr>
          <p:cNvSpPr txBox="1"/>
          <p:nvPr/>
        </p:nvSpPr>
        <p:spPr>
          <a:xfrm>
            <a:off x="549251" y="1164014"/>
            <a:ext cx="6094378" cy="589072"/>
          </a:xfrm>
          <a:prstGeom prst="rect">
            <a:avLst/>
          </a:prstGeom>
          <a:noFill/>
        </p:spPr>
        <p:txBody>
          <a:bodyPr wrap="square">
            <a:spAutoFit/>
          </a:bodyPr>
          <a:lstStyle/>
          <a:p>
            <a:pPr>
              <a:lnSpc>
                <a:spcPct val="150000"/>
              </a:lnSpc>
            </a:pPr>
            <a:r>
              <a:rPr lang="en-US" altLang="zh-TW" sz="2400" dirty="0">
                <a:highlight>
                  <a:srgbClr val="00FFFF"/>
                </a:highlight>
              </a:rPr>
              <a:t>3. Time Sharing</a:t>
            </a:r>
            <a:endParaRPr lang="en-IN" sz="2400" dirty="0">
              <a:highlight>
                <a:srgbClr val="00FFFF"/>
              </a:highlight>
            </a:endParaRPr>
          </a:p>
        </p:txBody>
      </p:sp>
      <p:sp>
        <p:nvSpPr>
          <p:cNvPr id="4" name="TextBox 3">
            <a:extLst>
              <a:ext uri="{FF2B5EF4-FFF2-40B4-BE49-F238E27FC236}">
                <a16:creationId xmlns:a16="http://schemas.microsoft.com/office/drawing/2014/main" id="{180E4596-FCE8-E5E4-BB18-18B8390EF49C}"/>
              </a:ext>
            </a:extLst>
          </p:cNvPr>
          <p:cNvSpPr txBox="1"/>
          <p:nvPr/>
        </p:nvSpPr>
        <p:spPr>
          <a:xfrm>
            <a:off x="877920" y="1973397"/>
            <a:ext cx="10085152" cy="1363322"/>
          </a:xfrm>
          <a:prstGeom prst="rect">
            <a:avLst/>
          </a:prstGeom>
          <a:noFill/>
        </p:spPr>
        <p:txBody>
          <a:bodyPr wrap="square">
            <a:spAutoFit/>
          </a:bodyPr>
          <a:lstStyle/>
          <a:p>
            <a:pPr algn="l"/>
            <a:r>
              <a:rPr lang="en-US" sz="2400" b="1" dirty="0">
                <a:solidFill>
                  <a:srgbClr val="000000"/>
                </a:solidFill>
              </a:rPr>
              <a:t>Examples</a:t>
            </a:r>
            <a:endParaRPr lang="en-US" b="1" i="0" dirty="0">
              <a:solidFill>
                <a:srgbClr val="000000"/>
              </a:solidFill>
              <a:effectLst/>
              <a:latin typeface="Tahoma" panose="020B0604030504040204" pitchFamily="34" charset="0"/>
            </a:endParaRPr>
          </a:p>
          <a:p>
            <a:pPr algn="l"/>
            <a:endParaRPr lang="en-US" b="1" dirty="0">
              <a:solidFill>
                <a:srgbClr val="000000"/>
              </a:solidFill>
              <a:latin typeface="Tahoma" panose="020B0604030504040204" pitchFamily="34" charset="0"/>
            </a:endParaRPr>
          </a:p>
          <a:p>
            <a:pPr>
              <a:lnSpc>
                <a:spcPct val="150000"/>
              </a:lnSpc>
              <a:spcBef>
                <a:spcPct val="50000"/>
              </a:spcBef>
            </a:pPr>
            <a:r>
              <a:rPr lang="en-IN" sz="2200" b="0" i="0" dirty="0">
                <a:solidFill>
                  <a:srgbClr val="000000"/>
                </a:solidFill>
                <a:effectLst/>
              </a:rPr>
              <a:t>Linux, Unix etc.,</a:t>
            </a:r>
            <a:endParaRPr lang="en-US" sz="2200" dirty="0"/>
          </a:p>
        </p:txBody>
      </p:sp>
    </p:spTree>
    <p:extLst>
      <p:ext uri="{BB962C8B-B14F-4D97-AF65-F5344CB8AC3E}">
        <p14:creationId xmlns:p14="http://schemas.microsoft.com/office/powerpoint/2010/main" val="1198513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B82BF-7052-6D1A-9DCC-48A69A38E287}"/>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C3EBAEE2-67C0-BCB6-E8A3-135D4C52D1D2}"/>
              </a:ext>
            </a:extLst>
          </p:cNvPr>
          <p:cNvSpPr/>
          <p:nvPr/>
        </p:nvSpPr>
        <p:spPr>
          <a:xfrm>
            <a:off x="11371250" y="6029928"/>
            <a:ext cx="479619"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04</a:t>
            </a:r>
          </a:p>
        </p:txBody>
      </p:sp>
      <p:pic>
        <p:nvPicPr>
          <p:cNvPr id="13" name="Picture 12">
            <a:extLst>
              <a:ext uri="{FF2B5EF4-FFF2-40B4-BE49-F238E27FC236}">
                <a16:creationId xmlns:a16="http://schemas.microsoft.com/office/drawing/2014/main" id="{7293C711-F7D1-9654-8159-A43E7035C6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EFA381F9-3772-5260-A73B-06BFB021EB6F}"/>
              </a:ext>
            </a:extLst>
          </p:cNvPr>
          <p:cNvSpPr>
            <a:spLocks noGrp="1" noChangeArrowheads="1"/>
          </p:cNvSpPr>
          <p:nvPr>
            <p:ph type="title"/>
          </p:nvPr>
        </p:nvSpPr>
        <p:spPr>
          <a:xfrm>
            <a:off x="936487" y="705146"/>
            <a:ext cx="7772400" cy="1143000"/>
          </a:xfrm>
        </p:spPr>
        <p:txBody>
          <a:bodyPr/>
          <a:lstStyle/>
          <a:p>
            <a:r>
              <a:rPr lang="en-US" altLang="zh-TW" sz="3600" dirty="0">
                <a:solidFill>
                  <a:srgbClr val="FF6600"/>
                </a:solidFill>
                <a:latin typeface="Aharoni" pitchFamily="2" charset="-79"/>
                <a:cs typeface="Aharoni" pitchFamily="2" charset="-79"/>
              </a:rPr>
              <a:t>Course Outcomes</a:t>
            </a:r>
          </a:p>
        </p:txBody>
      </p:sp>
      <p:sp>
        <p:nvSpPr>
          <p:cNvPr id="4" name="Rectangle 3">
            <a:extLst>
              <a:ext uri="{FF2B5EF4-FFF2-40B4-BE49-F238E27FC236}">
                <a16:creationId xmlns:a16="http://schemas.microsoft.com/office/drawing/2014/main" id="{51A86362-7077-00E6-7155-434EE45A08FA}"/>
              </a:ext>
            </a:extLst>
          </p:cNvPr>
          <p:cNvSpPr txBox="1">
            <a:spLocks noChangeArrowheads="1"/>
          </p:cNvSpPr>
          <p:nvPr/>
        </p:nvSpPr>
        <p:spPr>
          <a:xfrm>
            <a:off x="685799" y="1699098"/>
            <a:ext cx="10364821" cy="39818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dirty="0">
                <a:latin typeface="+mj-lt"/>
                <a:ea typeface="+mj-ea"/>
                <a:cs typeface="+mj-cs"/>
              </a:rPr>
              <a:t>CO1 	- Identify the basic principles adopted in the design of modern      operating systems. 	</a:t>
            </a:r>
          </a:p>
          <a:p>
            <a:pPr algn="just">
              <a:lnSpc>
                <a:spcPct val="100000"/>
              </a:lnSpc>
            </a:pPr>
            <a:r>
              <a:rPr lang="en-US" dirty="0">
                <a:latin typeface="+mj-lt"/>
                <a:ea typeface="+mj-ea"/>
                <a:cs typeface="+mj-cs"/>
              </a:rPr>
              <a:t>CO2 - Explain the objectives and functions of modern opera ting systems. 	</a:t>
            </a:r>
          </a:p>
          <a:p>
            <a:pPr algn="just">
              <a:lnSpc>
                <a:spcPct val="100000"/>
              </a:lnSpc>
            </a:pPr>
            <a:r>
              <a:rPr lang="en-US" dirty="0">
                <a:latin typeface="+mj-lt"/>
                <a:ea typeface="+mj-ea"/>
                <a:cs typeface="+mj-cs"/>
              </a:rPr>
              <a:t>CO3 - Describe how computing resources are used by application software and managed by system software. 	</a:t>
            </a:r>
          </a:p>
          <a:p>
            <a:pPr algn="just">
              <a:lnSpc>
                <a:spcPct val="100000"/>
              </a:lnSpc>
            </a:pPr>
            <a:r>
              <a:rPr lang="en-US" dirty="0">
                <a:latin typeface="+mj-lt"/>
                <a:ea typeface="+mj-ea"/>
                <a:cs typeface="+mj-cs"/>
              </a:rPr>
              <a:t>CO4  - Analyze, Design, and Interpret the concepts of shell programming. 	</a:t>
            </a:r>
          </a:p>
        </p:txBody>
      </p:sp>
    </p:spTree>
    <p:extLst>
      <p:ext uri="{BB962C8B-B14F-4D97-AF65-F5344CB8AC3E}">
        <p14:creationId xmlns:p14="http://schemas.microsoft.com/office/powerpoint/2010/main" val="233388854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18F84-78C9-9361-DB5C-C3DB6200A140}"/>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166F5CA8-D9A9-8883-46FF-54A7603955B1}"/>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F5110C67-8B6D-4149-5C7B-E7FC601C72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79CD77DF-F226-3896-F710-6729CBF8188E}"/>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DFD02819-4CEE-C03D-9F59-96ECC7EBF091}"/>
              </a:ext>
            </a:extLst>
          </p:cNvPr>
          <p:cNvSpPr txBox="1"/>
          <p:nvPr/>
        </p:nvSpPr>
        <p:spPr>
          <a:xfrm>
            <a:off x="549251" y="1164014"/>
            <a:ext cx="6094378" cy="589072"/>
          </a:xfrm>
          <a:prstGeom prst="rect">
            <a:avLst/>
          </a:prstGeom>
          <a:noFill/>
        </p:spPr>
        <p:txBody>
          <a:bodyPr wrap="square">
            <a:spAutoFit/>
          </a:bodyPr>
          <a:lstStyle/>
          <a:p>
            <a:pPr>
              <a:lnSpc>
                <a:spcPct val="150000"/>
              </a:lnSpc>
            </a:pPr>
            <a:r>
              <a:rPr lang="en-US" altLang="zh-TW" sz="2400" dirty="0">
                <a:highlight>
                  <a:srgbClr val="00FFFF"/>
                </a:highlight>
              </a:rPr>
              <a:t>4. Parallel Processing</a:t>
            </a:r>
            <a:endParaRPr lang="en-IN" sz="2400" dirty="0">
              <a:highlight>
                <a:srgbClr val="00FFFF"/>
              </a:highlight>
            </a:endParaRPr>
          </a:p>
        </p:txBody>
      </p:sp>
      <p:sp>
        <p:nvSpPr>
          <p:cNvPr id="5" name="TextBox 4">
            <a:extLst>
              <a:ext uri="{FF2B5EF4-FFF2-40B4-BE49-F238E27FC236}">
                <a16:creationId xmlns:a16="http://schemas.microsoft.com/office/drawing/2014/main" id="{ADBB671F-A91A-00F3-DAA6-2700C688A609}"/>
              </a:ext>
            </a:extLst>
          </p:cNvPr>
          <p:cNvSpPr txBox="1"/>
          <p:nvPr/>
        </p:nvSpPr>
        <p:spPr>
          <a:xfrm>
            <a:off x="1101657" y="2395716"/>
            <a:ext cx="6094378" cy="1224822"/>
          </a:xfrm>
          <a:prstGeom prst="rect">
            <a:avLst/>
          </a:prstGeom>
          <a:noFill/>
        </p:spPr>
        <p:txBody>
          <a:bodyPr wrap="square">
            <a:spAutoFit/>
          </a:bodyPr>
          <a:lstStyle/>
          <a:p>
            <a:pPr marL="357188" indent="-357188">
              <a:lnSpc>
                <a:spcPct val="150000"/>
              </a:lnSpc>
              <a:spcBef>
                <a:spcPct val="50000"/>
              </a:spcBef>
              <a:buFontTx/>
              <a:buChar char="•"/>
            </a:pPr>
            <a:r>
              <a:rPr lang="en-US" altLang="zh-TW" sz="2200" dirty="0"/>
              <a:t>Uses 2 or more CPUs to handle jobs</a:t>
            </a:r>
          </a:p>
          <a:p>
            <a:pPr marL="357188" indent="-357188">
              <a:lnSpc>
                <a:spcPct val="150000"/>
              </a:lnSpc>
              <a:spcBef>
                <a:spcPct val="50000"/>
              </a:spcBef>
              <a:buFontTx/>
              <a:buChar char="•"/>
            </a:pPr>
            <a:r>
              <a:rPr lang="en-US" altLang="zh-TW" sz="2200" dirty="0"/>
              <a:t>Computer Networking</a:t>
            </a:r>
          </a:p>
        </p:txBody>
      </p:sp>
    </p:spTree>
    <p:extLst>
      <p:ext uri="{BB962C8B-B14F-4D97-AF65-F5344CB8AC3E}">
        <p14:creationId xmlns:p14="http://schemas.microsoft.com/office/powerpoint/2010/main" val="18010109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AA988-EA8A-5C04-2878-19A82078E909}"/>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2CF29697-6235-7F65-BC7E-CC78D8A6A4E2}"/>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6A3FF15A-8345-3248-A123-0C07E0C99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3ECFDE1F-06B3-E31D-3997-C7E497E9A8CC}"/>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C556C565-2187-22B9-FFC1-9A2C1F4C10DD}"/>
              </a:ext>
            </a:extLst>
          </p:cNvPr>
          <p:cNvSpPr txBox="1"/>
          <p:nvPr/>
        </p:nvSpPr>
        <p:spPr>
          <a:xfrm>
            <a:off x="549251" y="1164014"/>
            <a:ext cx="6094378" cy="589072"/>
          </a:xfrm>
          <a:prstGeom prst="rect">
            <a:avLst/>
          </a:prstGeom>
          <a:noFill/>
        </p:spPr>
        <p:txBody>
          <a:bodyPr wrap="square">
            <a:spAutoFit/>
          </a:bodyPr>
          <a:lstStyle/>
          <a:p>
            <a:pPr>
              <a:lnSpc>
                <a:spcPct val="150000"/>
              </a:lnSpc>
            </a:pPr>
            <a:r>
              <a:rPr lang="en-US" altLang="zh-TW" sz="2400" dirty="0">
                <a:highlight>
                  <a:srgbClr val="00FFFF"/>
                </a:highlight>
              </a:rPr>
              <a:t>4. Parallel Processing</a:t>
            </a:r>
            <a:endParaRPr lang="en-IN" sz="2400" dirty="0">
              <a:highlight>
                <a:srgbClr val="00FFFF"/>
              </a:highlight>
            </a:endParaRPr>
          </a:p>
        </p:txBody>
      </p:sp>
      <p:pic>
        <p:nvPicPr>
          <p:cNvPr id="2" name="Picture 2">
            <a:extLst>
              <a:ext uri="{FF2B5EF4-FFF2-40B4-BE49-F238E27FC236}">
                <a16:creationId xmlns:a16="http://schemas.microsoft.com/office/drawing/2014/main" id="{065CEF59-F9D8-F1E0-702F-F195BD2482E7}"/>
              </a:ext>
            </a:extLst>
          </p:cNvPr>
          <p:cNvPicPr>
            <a:picLocks noChangeAspect="1" noChangeArrowheads="1"/>
          </p:cNvPicPr>
          <p:nvPr/>
        </p:nvPicPr>
        <p:blipFill>
          <a:blip r:embed="rId3" cstate="print"/>
          <a:srcRect/>
          <a:stretch>
            <a:fillRect/>
          </a:stretch>
        </p:blipFill>
        <p:spPr bwMode="auto">
          <a:xfrm>
            <a:off x="4213393" y="1543713"/>
            <a:ext cx="4419600" cy="4886325"/>
          </a:xfrm>
          <a:prstGeom prst="rect">
            <a:avLst/>
          </a:prstGeom>
          <a:noFill/>
          <a:ln w="9525">
            <a:solidFill>
              <a:srgbClr val="ED682F"/>
            </a:solidFill>
            <a:miter lim="800000"/>
            <a:headEnd/>
            <a:tailEnd/>
          </a:ln>
        </p:spPr>
      </p:pic>
    </p:spTree>
    <p:extLst>
      <p:ext uri="{BB962C8B-B14F-4D97-AF65-F5344CB8AC3E}">
        <p14:creationId xmlns:p14="http://schemas.microsoft.com/office/powerpoint/2010/main" val="413992526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DF60-8270-1BE0-A300-CA3A037AC3C0}"/>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EAAA3F97-2D0C-AC00-72F9-07111D2B6D38}"/>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27E4724D-617E-8D20-40EA-4682312496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507A8213-1074-2FD4-46F4-17E1554E0C6D}"/>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B5B190C6-5A70-577F-4D52-086FB32D50B3}"/>
              </a:ext>
            </a:extLst>
          </p:cNvPr>
          <p:cNvSpPr txBox="1"/>
          <p:nvPr/>
        </p:nvSpPr>
        <p:spPr>
          <a:xfrm>
            <a:off x="549251" y="1164014"/>
            <a:ext cx="6094378" cy="589072"/>
          </a:xfrm>
          <a:prstGeom prst="rect">
            <a:avLst/>
          </a:prstGeom>
          <a:noFill/>
        </p:spPr>
        <p:txBody>
          <a:bodyPr wrap="square">
            <a:spAutoFit/>
          </a:bodyPr>
          <a:lstStyle/>
          <a:p>
            <a:pPr>
              <a:lnSpc>
                <a:spcPct val="150000"/>
              </a:lnSpc>
            </a:pPr>
            <a:r>
              <a:rPr lang="en-US" altLang="zh-TW" sz="2400" dirty="0">
                <a:highlight>
                  <a:srgbClr val="00FFFF"/>
                </a:highlight>
              </a:rPr>
              <a:t>5. Distributed Systems</a:t>
            </a:r>
            <a:endParaRPr lang="en-IN" sz="2400" dirty="0">
              <a:highlight>
                <a:srgbClr val="00FFFF"/>
              </a:highlight>
            </a:endParaRPr>
          </a:p>
        </p:txBody>
      </p:sp>
      <p:sp>
        <p:nvSpPr>
          <p:cNvPr id="5" name="TextBox 4">
            <a:extLst>
              <a:ext uri="{FF2B5EF4-FFF2-40B4-BE49-F238E27FC236}">
                <a16:creationId xmlns:a16="http://schemas.microsoft.com/office/drawing/2014/main" id="{7F8AF6A8-24DF-A589-98E4-708C3B060D8A}"/>
              </a:ext>
            </a:extLst>
          </p:cNvPr>
          <p:cNvSpPr txBox="1"/>
          <p:nvPr/>
        </p:nvSpPr>
        <p:spPr>
          <a:xfrm>
            <a:off x="761188" y="2113614"/>
            <a:ext cx="10614069" cy="1055545"/>
          </a:xfrm>
          <a:prstGeom prst="rect">
            <a:avLst/>
          </a:prstGeom>
          <a:noFill/>
        </p:spPr>
        <p:txBody>
          <a:bodyPr wrap="square">
            <a:spAutoFit/>
          </a:bodyPr>
          <a:lstStyle/>
          <a:p>
            <a:pPr marL="0" indent="0" algn="just">
              <a:lnSpc>
                <a:spcPct val="150000"/>
              </a:lnSpc>
              <a:buNone/>
            </a:pPr>
            <a:r>
              <a:rPr lang="en-IN" sz="2200" dirty="0"/>
              <a:t>A distributed system is a collection of independent computers that appear to the users of the system as a single system.  </a:t>
            </a:r>
          </a:p>
        </p:txBody>
      </p:sp>
      <p:sp>
        <p:nvSpPr>
          <p:cNvPr id="7" name="TextBox 6">
            <a:extLst>
              <a:ext uri="{FF2B5EF4-FFF2-40B4-BE49-F238E27FC236}">
                <a16:creationId xmlns:a16="http://schemas.microsoft.com/office/drawing/2014/main" id="{57AABCD6-55AB-DA9C-6EFF-81ACE98822F1}"/>
              </a:ext>
            </a:extLst>
          </p:cNvPr>
          <p:cNvSpPr txBox="1"/>
          <p:nvPr/>
        </p:nvSpPr>
        <p:spPr>
          <a:xfrm>
            <a:off x="761188" y="3429000"/>
            <a:ext cx="8149348" cy="1983620"/>
          </a:xfrm>
          <a:prstGeom prst="rect">
            <a:avLst/>
          </a:prstGeom>
          <a:noFill/>
        </p:spPr>
        <p:txBody>
          <a:bodyPr wrap="square">
            <a:spAutoFit/>
          </a:bodyPr>
          <a:lstStyle/>
          <a:p>
            <a:pPr marL="0" indent="0" algn="just">
              <a:buNone/>
            </a:pPr>
            <a:r>
              <a:rPr lang="en-IN" b="1" dirty="0"/>
              <a:t>Examples: </a:t>
            </a:r>
          </a:p>
          <a:p>
            <a:pPr marL="0" indent="0" algn="just">
              <a:buNone/>
            </a:pPr>
            <a:endParaRPr lang="en-IN" b="1" dirty="0"/>
          </a:p>
          <a:p>
            <a:pPr marL="285750" indent="-285750">
              <a:lnSpc>
                <a:spcPct val="150000"/>
              </a:lnSpc>
              <a:buFont typeface="Arial" panose="020B0604020202020204" pitchFamily="34" charset="0"/>
              <a:buChar char="•"/>
            </a:pPr>
            <a:r>
              <a:rPr lang="en-IN" sz="2000" dirty="0"/>
              <a:t>Network of workstations</a:t>
            </a:r>
          </a:p>
          <a:p>
            <a:pPr marL="285750" indent="-285750">
              <a:lnSpc>
                <a:spcPct val="150000"/>
              </a:lnSpc>
              <a:buFont typeface="Arial" panose="020B0604020202020204" pitchFamily="34" charset="0"/>
              <a:buChar char="•"/>
            </a:pPr>
            <a:r>
              <a:rPr lang="en-IN" sz="2000" dirty="0"/>
              <a:t>Distributed manufacturing system (e.g., automated assembly line) </a:t>
            </a:r>
          </a:p>
          <a:p>
            <a:pPr marL="285750" indent="-285750">
              <a:lnSpc>
                <a:spcPct val="150000"/>
              </a:lnSpc>
              <a:buFont typeface="Arial" panose="020B0604020202020204" pitchFamily="34" charset="0"/>
              <a:buChar char="•"/>
            </a:pPr>
            <a:r>
              <a:rPr lang="en-IN" sz="2000" dirty="0"/>
              <a:t>Network of branch office computers</a:t>
            </a:r>
            <a:endParaRPr lang="en-US" altLang="zh-TW" sz="2000" dirty="0"/>
          </a:p>
        </p:txBody>
      </p:sp>
    </p:spTree>
    <p:extLst>
      <p:ext uri="{BB962C8B-B14F-4D97-AF65-F5344CB8AC3E}">
        <p14:creationId xmlns:p14="http://schemas.microsoft.com/office/powerpoint/2010/main" val="21772331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9036A-9956-372B-B13F-1BE94BD9701E}"/>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4C3ADDC0-D228-5AD9-C9D5-E45E677638F4}"/>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20F2C738-0CE3-3853-CF1B-F5F8E58AC9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4599684A-03FD-AF2F-366F-D450C8F09644}"/>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0306B05D-0F04-E145-1A10-06E44FF7265E}"/>
              </a:ext>
            </a:extLst>
          </p:cNvPr>
          <p:cNvSpPr txBox="1"/>
          <p:nvPr/>
        </p:nvSpPr>
        <p:spPr>
          <a:xfrm>
            <a:off x="549251" y="1164014"/>
            <a:ext cx="6094378" cy="589072"/>
          </a:xfrm>
          <a:prstGeom prst="rect">
            <a:avLst/>
          </a:prstGeom>
          <a:noFill/>
        </p:spPr>
        <p:txBody>
          <a:bodyPr wrap="square">
            <a:spAutoFit/>
          </a:bodyPr>
          <a:lstStyle/>
          <a:p>
            <a:pPr>
              <a:lnSpc>
                <a:spcPct val="150000"/>
              </a:lnSpc>
            </a:pPr>
            <a:r>
              <a:rPr lang="en-US" altLang="zh-TW" sz="2400" dirty="0">
                <a:highlight>
                  <a:srgbClr val="00FFFF"/>
                </a:highlight>
              </a:rPr>
              <a:t>5. Distributed Operating Systems</a:t>
            </a:r>
            <a:endParaRPr lang="en-IN" sz="2400" dirty="0">
              <a:highlight>
                <a:srgbClr val="00FFFF"/>
              </a:highlight>
            </a:endParaRPr>
          </a:p>
        </p:txBody>
      </p:sp>
      <p:pic>
        <p:nvPicPr>
          <p:cNvPr id="6146" name="Picture 2" descr="A distributed operating system is system software over a collection of independent, networked, communicating, and physically separate computational nodes. They handle jobs which are serviced by multiple CPUs. Each individual node holds a specific software subset of the global aggregate operating system">
            <a:extLst>
              <a:ext uri="{FF2B5EF4-FFF2-40B4-BE49-F238E27FC236}">
                <a16:creationId xmlns:a16="http://schemas.microsoft.com/office/drawing/2014/main" id="{CF5B9E9B-338D-2BBB-87F5-35D3CE3659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1182" y="2139118"/>
            <a:ext cx="4447567" cy="3837820"/>
          </a:xfrm>
          <a:prstGeom prst="rect">
            <a:avLst/>
          </a:prstGeom>
          <a:noFill/>
          <a:ln>
            <a:solidFill>
              <a:srgbClr val="ED682F"/>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0035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02111-B867-5D6C-1763-DF17014ECD77}"/>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793B712A-758B-09AF-7CA3-4D2C306AE3AE}"/>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49F1C4A3-487C-7916-34E2-3FAC013B33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C6199216-C8EC-BD32-BA1A-0CC941C55743}"/>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927B2314-C0AC-FDA3-FC2A-1B65CA0ED12B}"/>
              </a:ext>
            </a:extLst>
          </p:cNvPr>
          <p:cNvSpPr txBox="1"/>
          <p:nvPr/>
        </p:nvSpPr>
        <p:spPr>
          <a:xfrm>
            <a:off x="549251" y="1164014"/>
            <a:ext cx="6094378" cy="589072"/>
          </a:xfrm>
          <a:prstGeom prst="rect">
            <a:avLst/>
          </a:prstGeom>
          <a:noFill/>
        </p:spPr>
        <p:txBody>
          <a:bodyPr wrap="square">
            <a:spAutoFit/>
          </a:bodyPr>
          <a:lstStyle/>
          <a:p>
            <a:pPr>
              <a:lnSpc>
                <a:spcPct val="150000"/>
              </a:lnSpc>
            </a:pPr>
            <a:r>
              <a:rPr lang="en-US" altLang="zh-TW" sz="2400" dirty="0">
                <a:highlight>
                  <a:srgbClr val="00FFFF"/>
                </a:highlight>
              </a:rPr>
              <a:t>5. Distributed Operating Systems</a:t>
            </a:r>
            <a:endParaRPr lang="en-IN" sz="2400" dirty="0">
              <a:highlight>
                <a:srgbClr val="00FFFF"/>
              </a:highlight>
            </a:endParaRPr>
          </a:p>
        </p:txBody>
      </p:sp>
      <p:sp>
        <p:nvSpPr>
          <p:cNvPr id="4" name="TextBox 3">
            <a:extLst>
              <a:ext uri="{FF2B5EF4-FFF2-40B4-BE49-F238E27FC236}">
                <a16:creationId xmlns:a16="http://schemas.microsoft.com/office/drawing/2014/main" id="{9F8CB661-C4DA-4680-30FB-ECADB71CA8D9}"/>
              </a:ext>
            </a:extLst>
          </p:cNvPr>
          <p:cNvSpPr txBox="1"/>
          <p:nvPr/>
        </p:nvSpPr>
        <p:spPr>
          <a:xfrm>
            <a:off x="868193" y="2368895"/>
            <a:ext cx="10124062" cy="2409762"/>
          </a:xfrm>
          <a:prstGeom prst="rect">
            <a:avLst/>
          </a:prstGeom>
          <a:noFill/>
        </p:spPr>
        <p:txBody>
          <a:bodyPr wrap="square">
            <a:spAutoFit/>
          </a:bodyPr>
          <a:lstStyle/>
          <a:p>
            <a:pPr marL="0" indent="0" algn="just">
              <a:buNone/>
            </a:pPr>
            <a:r>
              <a:rPr lang="en-IN" sz="2200" b="1" dirty="0"/>
              <a:t>Advantages:</a:t>
            </a:r>
          </a:p>
          <a:p>
            <a:pPr marL="514350" indent="-514350" algn="just">
              <a:lnSpc>
                <a:spcPct val="150000"/>
              </a:lnSpc>
              <a:buFont typeface="+mj-lt"/>
              <a:buAutoNum type="arabicPeriod"/>
            </a:pPr>
            <a:r>
              <a:rPr lang="en-IN" sz="2200" dirty="0"/>
              <a:t>Data sharing: allow many users to access a common database</a:t>
            </a:r>
          </a:p>
          <a:p>
            <a:pPr marL="514350" indent="-514350" algn="just">
              <a:lnSpc>
                <a:spcPct val="150000"/>
              </a:lnSpc>
              <a:buFont typeface="+mj-lt"/>
              <a:buAutoNum type="arabicPeriod"/>
            </a:pPr>
            <a:r>
              <a:rPr lang="en-IN" sz="2200" dirty="0"/>
              <a:t>Resource Sharing: expensive peripherals like </a:t>
            </a:r>
            <a:r>
              <a:rPr lang="en-IN" sz="2200" dirty="0" err="1"/>
              <a:t>color</a:t>
            </a:r>
            <a:r>
              <a:rPr lang="en-IN" sz="2200" dirty="0"/>
              <a:t> printers</a:t>
            </a:r>
          </a:p>
          <a:p>
            <a:pPr marL="514350" indent="-514350" algn="just">
              <a:lnSpc>
                <a:spcPct val="150000"/>
              </a:lnSpc>
              <a:buFont typeface="+mj-lt"/>
              <a:buAutoNum type="arabicPeriod"/>
            </a:pPr>
            <a:r>
              <a:rPr lang="en-IN" sz="2200" dirty="0"/>
              <a:t>Communication: enhance human-to-human communication, e.g., email, chat</a:t>
            </a:r>
          </a:p>
          <a:p>
            <a:pPr marL="514350" indent="-514350" algn="just">
              <a:lnSpc>
                <a:spcPct val="150000"/>
              </a:lnSpc>
              <a:buFont typeface="+mj-lt"/>
              <a:buAutoNum type="arabicPeriod"/>
            </a:pPr>
            <a:r>
              <a:rPr lang="en-IN" sz="2200" dirty="0"/>
              <a:t>Flexibility: spread the workload over the available machines</a:t>
            </a:r>
            <a:endParaRPr lang="en-US" altLang="zh-TW" sz="2200" dirty="0"/>
          </a:p>
        </p:txBody>
      </p:sp>
    </p:spTree>
    <p:extLst>
      <p:ext uri="{BB962C8B-B14F-4D97-AF65-F5344CB8AC3E}">
        <p14:creationId xmlns:p14="http://schemas.microsoft.com/office/powerpoint/2010/main" val="21449069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929C5-3193-7DAF-E8DE-5E0FC4627836}"/>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7EEA23D1-3E78-44A7-98AE-0488232A7C3A}"/>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9D68EB15-20CF-57A0-42D5-1C3336BC68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62557D05-B9B2-A297-9570-2A70831BEED2}"/>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B5C355D5-14AE-8B15-508E-F68F8BF33F57}"/>
              </a:ext>
            </a:extLst>
          </p:cNvPr>
          <p:cNvSpPr txBox="1"/>
          <p:nvPr/>
        </p:nvSpPr>
        <p:spPr>
          <a:xfrm>
            <a:off x="549251" y="1164014"/>
            <a:ext cx="6094378" cy="589072"/>
          </a:xfrm>
          <a:prstGeom prst="rect">
            <a:avLst/>
          </a:prstGeom>
          <a:noFill/>
        </p:spPr>
        <p:txBody>
          <a:bodyPr wrap="square">
            <a:spAutoFit/>
          </a:bodyPr>
          <a:lstStyle/>
          <a:p>
            <a:pPr>
              <a:lnSpc>
                <a:spcPct val="150000"/>
              </a:lnSpc>
            </a:pPr>
            <a:r>
              <a:rPr lang="en-US" altLang="zh-TW" sz="2400" dirty="0">
                <a:highlight>
                  <a:srgbClr val="00FFFF"/>
                </a:highlight>
              </a:rPr>
              <a:t>5. Distributed Operating Systems</a:t>
            </a:r>
            <a:endParaRPr lang="en-IN" sz="2400" dirty="0">
              <a:highlight>
                <a:srgbClr val="00FFFF"/>
              </a:highlight>
            </a:endParaRPr>
          </a:p>
        </p:txBody>
      </p:sp>
      <p:sp>
        <p:nvSpPr>
          <p:cNvPr id="5" name="TextBox 4">
            <a:extLst>
              <a:ext uri="{FF2B5EF4-FFF2-40B4-BE49-F238E27FC236}">
                <a16:creationId xmlns:a16="http://schemas.microsoft.com/office/drawing/2014/main" id="{E8590514-EEB2-87FE-7708-FADFBAC4E2FD}"/>
              </a:ext>
            </a:extLst>
          </p:cNvPr>
          <p:cNvSpPr txBox="1"/>
          <p:nvPr/>
        </p:nvSpPr>
        <p:spPr>
          <a:xfrm>
            <a:off x="858465" y="2457863"/>
            <a:ext cx="9627951" cy="2240485"/>
          </a:xfrm>
          <a:prstGeom prst="rect">
            <a:avLst/>
          </a:prstGeom>
          <a:noFill/>
        </p:spPr>
        <p:txBody>
          <a:bodyPr wrap="square">
            <a:spAutoFit/>
          </a:bodyPr>
          <a:lstStyle/>
          <a:p>
            <a:pPr marL="0" indent="0" algn="just">
              <a:buNone/>
            </a:pPr>
            <a:r>
              <a:rPr lang="en-IN" sz="2200" b="1" dirty="0"/>
              <a:t>Disadvantages:</a:t>
            </a:r>
          </a:p>
          <a:p>
            <a:pPr marL="0" indent="0" algn="just">
              <a:buNone/>
            </a:pPr>
            <a:endParaRPr lang="en-IN" sz="2200" b="1" dirty="0"/>
          </a:p>
          <a:p>
            <a:pPr marL="514350" indent="-514350" algn="just">
              <a:lnSpc>
                <a:spcPct val="150000"/>
              </a:lnSpc>
              <a:buFont typeface="+mj-lt"/>
              <a:buAutoNum type="arabicPeriod"/>
            </a:pPr>
            <a:r>
              <a:rPr lang="en-IN" sz="2200" dirty="0"/>
              <a:t>Software: difficult to develop software for distributed systems</a:t>
            </a:r>
          </a:p>
          <a:p>
            <a:pPr marL="514350" indent="-514350" algn="just">
              <a:lnSpc>
                <a:spcPct val="150000"/>
              </a:lnSpc>
              <a:buFont typeface="+mj-lt"/>
              <a:buAutoNum type="arabicPeriod"/>
            </a:pPr>
            <a:r>
              <a:rPr lang="en-IN" sz="2200" dirty="0"/>
              <a:t>Network: saturation, lossy transmissions</a:t>
            </a:r>
          </a:p>
          <a:p>
            <a:pPr marL="514350" indent="-514350" algn="just">
              <a:lnSpc>
                <a:spcPct val="150000"/>
              </a:lnSpc>
              <a:buFont typeface="+mj-lt"/>
              <a:buAutoNum type="arabicPeriod"/>
            </a:pPr>
            <a:r>
              <a:rPr lang="en-IN" sz="2200" dirty="0"/>
              <a:t> Security: easy access also applies to secrete data</a:t>
            </a:r>
            <a:endParaRPr lang="en-US" altLang="zh-TW" sz="2200" dirty="0"/>
          </a:p>
        </p:txBody>
      </p:sp>
    </p:spTree>
    <p:extLst>
      <p:ext uri="{BB962C8B-B14F-4D97-AF65-F5344CB8AC3E}">
        <p14:creationId xmlns:p14="http://schemas.microsoft.com/office/powerpoint/2010/main" val="10688931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579B2-99F4-2A14-5563-EC9D37CF7034}"/>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40DFCABC-38BF-38A6-D997-C540249D3A3A}"/>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EC63AAC7-64E6-08A9-C08A-990E59C3DD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46E3D289-44D8-1F1C-A2A0-87B72BEBFEC8}"/>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0F883385-791C-8F3C-697C-5BA8374782E6}"/>
              </a:ext>
            </a:extLst>
          </p:cNvPr>
          <p:cNvSpPr txBox="1"/>
          <p:nvPr/>
        </p:nvSpPr>
        <p:spPr>
          <a:xfrm>
            <a:off x="549251" y="1164014"/>
            <a:ext cx="6094378" cy="589072"/>
          </a:xfrm>
          <a:prstGeom prst="rect">
            <a:avLst/>
          </a:prstGeom>
          <a:noFill/>
        </p:spPr>
        <p:txBody>
          <a:bodyPr wrap="square">
            <a:spAutoFit/>
          </a:bodyPr>
          <a:lstStyle/>
          <a:p>
            <a:pPr>
              <a:lnSpc>
                <a:spcPct val="150000"/>
              </a:lnSpc>
            </a:pPr>
            <a:r>
              <a:rPr lang="en-US" altLang="zh-TW" sz="2400" dirty="0">
                <a:highlight>
                  <a:srgbClr val="00FFFF"/>
                </a:highlight>
              </a:rPr>
              <a:t>5. Distributed Operating Systems</a:t>
            </a:r>
            <a:endParaRPr lang="en-IN" sz="2400" dirty="0">
              <a:highlight>
                <a:srgbClr val="00FFFF"/>
              </a:highlight>
            </a:endParaRPr>
          </a:p>
        </p:txBody>
      </p:sp>
      <p:sp>
        <p:nvSpPr>
          <p:cNvPr id="4" name="TextBox 3">
            <a:extLst>
              <a:ext uri="{FF2B5EF4-FFF2-40B4-BE49-F238E27FC236}">
                <a16:creationId xmlns:a16="http://schemas.microsoft.com/office/drawing/2014/main" id="{23595308-6206-3602-FC08-DE9EC8F80FFE}"/>
              </a:ext>
            </a:extLst>
          </p:cNvPr>
          <p:cNvSpPr txBox="1"/>
          <p:nvPr/>
        </p:nvSpPr>
        <p:spPr>
          <a:xfrm>
            <a:off x="1928508" y="2166776"/>
            <a:ext cx="6094378" cy="369332"/>
          </a:xfrm>
          <a:prstGeom prst="rect">
            <a:avLst/>
          </a:prstGeom>
          <a:noFill/>
        </p:spPr>
        <p:txBody>
          <a:bodyPr wrap="square">
            <a:spAutoFit/>
          </a:bodyPr>
          <a:lstStyle/>
          <a:p>
            <a:r>
              <a:rPr lang="en-IN" b="0" i="0" dirty="0">
                <a:solidFill>
                  <a:srgbClr val="000000"/>
                </a:solidFill>
                <a:effectLst/>
                <a:latin typeface="Tahoma" panose="020B0604030504040204" pitchFamily="34" charset="0"/>
              </a:rPr>
              <a:t>LOCUS </a:t>
            </a:r>
            <a:endParaRPr lang="en-IN" dirty="0"/>
          </a:p>
        </p:txBody>
      </p:sp>
      <p:sp>
        <p:nvSpPr>
          <p:cNvPr id="7" name="TextBox 6">
            <a:extLst>
              <a:ext uri="{FF2B5EF4-FFF2-40B4-BE49-F238E27FC236}">
                <a16:creationId xmlns:a16="http://schemas.microsoft.com/office/drawing/2014/main" id="{466C29B6-3550-4098-6B96-17B4321DBC35}"/>
              </a:ext>
            </a:extLst>
          </p:cNvPr>
          <p:cNvSpPr txBox="1"/>
          <p:nvPr/>
        </p:nvSpPr>
        <p:spPr>
          <a:xfrm>
            <a:off x="848738" y="2166776"/>
            <a:ext cx="6094378" cy="369332"/>
          </a:xfrm>
          <a:prstGeom prst="rect">
            <a:avLst/>
          </a:prstGeom>
          <a:noFill/>
        </p:spPr>
        <p:txBody>
          <a:bodyPr wrap="square">
            <a:spAutoFit/>
          </a:bodyPr>
          <a:lstStyle/>
          <a:p>
            <a:r>
              <a:rPr lang="en-IN" sz="1800" b="1" dirty="0"/>
              <a:t>Example: </a:t>
            </a:r>
            <a:endParaRPr lang="en-IN" dirty="0"/>
          </a:p>
        </p:txBody>
      </p:sp>
    </p:spTree>
    <p:extLst>
      <p:ext uri="{BB962C8B-B14F-4D97-AF65-F5344CB8AC3E}">
        <p14:creationId xmlns:p14="http://schemas.microsoft.com/office/powerpoint/2010/main" val="16539967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2D8E-CE75-3ADB-6C97-71DB824188D7}"/>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7179DF22-C6B4-E027-DA9D-6381459C7ED5}"/>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0A04BCF6-5D85-1847-F680-19EF5F99BD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02D5DBD2-E874-30D5-A8B2-6E7B931A71ED}"/>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D542D877-777D-30A2-AACF-ECC3DF3893CF}"/>
              </a:ext>
            </a:extLst>
          </p:cNvPr>
          <p:cNvSpPr txBox="1"/>
          <p:nvPr/>
        </p:nvSpPr>
        <p:spPr>
          <a:xfrm>
            <a:off x="549251" y="1164014"/>
            <a:ext cx="6094378" cy="589072"/>
          </a:xfrm>
          <a:prstGeom prst="rect">
            <a:avLst/>
          </a:prstGeom>
          <a:noFill/>
        </p:spPr>
        <p:txBody>
          <a:bodyPr wrap="square">
            <a:spAutoFit/>
          </a:bodyPr>
          <a:lstStyle/>
          <a:p>
            <a:pPr>
              <a:lnSpc>
                <a:spcPct val="150000"/>
              </a:lnSpc>
            </a:pPr>
            <a:r>
              <a:rPr lang="en-US" altLang="zh-TW" sz="2400" dirty="0">
                <a:highlight>
                  <a:srgbClr val="00FFFF"/>
                </a:highlight>
              </a:rPr>
              <a:t>6. Realtime Operating Systems</a:t>
            </a:r>
            <a:endParaRPr lang="en-IN" sz="2400" dirty="0">
              <a:highlight>
                <a:srgbClr val="00FFFF"/>
              </a:highlight>
            </a:endParaRPr>
          </a:p>
        </p:txBody>
      </p:sp>
      <p:sp>
        <p:nvSpPr>
          <p:cNvPr id="5" name="TextBox 4">
            <a:extLst>
              <a:ext uri="{FF2B5EF4-FFF2-40B4-BE49-F238E27FC236}">
                <a16:creationId xmlns:a16="http://schemas.microsoft.com/office/drawing/2014/main" id="{43FC7B99-2AD4-E23D-E601-81953613417A}"/>
              </a:ext>
            </a:extLst>
          </p:cNvPr>
          <p:cNvSpPr txBox="1"/>
          <p:nvPr/>
        </p:nvSpPr>
        <p:spPr>
          <a:xfrm>
            <a:off x="800099" y="2255660"/>
            <a:ext cx="10308887" cy="1563377"/>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200" dirty="0"/>
              <a:t>These types of OSs are used in real-time systems. </a:t>
            </a:r>
          </a:p>
          <a:p>
            <a:pPr marL="342900" indent="-342900" algn="just">
              <a:lnSpc>
                <a:spcPct val="150000"/>
              </a:lnSpc>
              <a:buFont typeface="Arial" panose="020B0604020202020204" pitchFamily="34" charset="0"/>
              <a:buChar char="•"/>
            </a:pPr>
            <a:r>
              <a:rPr lang="en-US" sz="2200" dirty="0"/>
              <a:t>The time interval required to process and respond to inputs is very small. </a:t>
            </a:r>
          </a:p>
          <a:p>
            <a:pPr marL="342900" indent="-342900" algn="just">
              <a:lnSpc>
                <a:spcPct val="150000"/>
              </a:lnSpc>
              <a:buFont typeface="Arial" panose="020B0604020202020204" pitchFamily="34" charset="0"/>
              <a:buChar char="•"/>
            </a:pPr>
            <a:r>
              <a:rPr lang="en-US" sz="2200" dirty="0"/>
              <a:t>This time interval is called response time.</a:t>
            </a:r>
            <a:endParaRPr lang="en-IN" sz="2200" dirty="0"/>
          </a:p>
        </p:txBody>
      </p:sp>
    </p:spTree>
    <p:extLst>
      <p:ext uri="{BB962C8B-B14F-4D97-AF65-F5344CB8AC3E}">
        <p14:creationId xmlns:p14="http://schemas.microsoft.com/office/powerpoint/2010/main" val="33560684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D32DF-93E6-5A31-C0AC-BBAAC4CB7C13}"/>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A770DDF8-2DAE-29D4-3046-5CCC4CB40C4A}"/>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5A4CDC99-809A-7E71-3E67-DAFCC03FC0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AFF784CF-862E-27F1-D63C-9488AC67C4C5}"/>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05AC01B3-43A3-CC8F-BEF3-D2C7E9EB7284}"/>
              </a:ext>
            </a:extLst>
          </p:cNvPr>
          <p:cNvSpPr txBox="1"/>
          <p:nvPr/>
        </p:nvSpPr>
        <p:spPr>
          <a:xfrm>
            <a:off x="549251" y="1164014"/>
            <a:ext cx="6094378" cy="589072"/>
          </a:xfrm>
          <a:prstGeom prst="rect">
            <a:avLst/>
          </a:prstGeom>
          <a:noFill/>
        </p:spPr>
        <p:txBody>
          <a:bodyPr wrap="square">
            <a:spAutoFit/>
          </a:bodyPr>
          <a:lstStyle/>
          <a:p>
            <a:pPr>
              <a:lnSpc>
                <a:spcPct val="150000"/>
              </a:lnSpc>
            </a:pPr>
            <a:r>
              <a:rPr lang="en-US" altLang="zh-TW" sz="2400" dirty="0">
                <a:highlight>
                  <a:srgbClr val="00FFFF"/>
                </a:highlight>
              </a:rPr>
              <a:t>6. Realtime Operating Systems</a:t>
            </a:r>
            <a:endParaRPr lang="en-IN" sz="2400" dirty="0">
              <a:highlight>
                <a:srgbClr val="00FFFF"/>
              </a:highlight>
            </a:endParaRPr>
          </a:p>
        </p:txBody>
      </p:sp>
      <p:sp>
        <p:nvSpPr>
          <p:cNvPr id="4" name="TextBox 3">
            <a:extLst>
              <a:ext uri="{FF2B5EF4-FFF2-40B4-BE49-F238E27FC236}">
                <a16:creationId xmlns:a16="http://schemas.microsoft.com/office/drawing/2014/main" id="{90E49549-E890-4D52-BE75-C66EB9FB35E2}"/>
              </a:ext>
            </a:extLst>
          </p:cNvPr>
          <p:cNvSpPr txBox="1"/>
          <p:nvPr/>
        </p:nvSpPr>
        <p:spPr>
          <a:xfrm>
            <a:off x="800099" y="2601550"/>
            <a:ext cx="6094378" cy="2117375"/>
          </a:xfrm>
          <a:prstGeom prst="rect">
            <a:avLst/>
          </a:prstGeom>
          <a:noFill/>
        </p:spPr>
        <p:txBody>
          <a:bodyPr wrap="square">
            <a:spAutoFit/>
          </a:bodyPr>
          <a:lstStyle/>
          <a:p>
            <a:r>
              <a:rPr lang="en-US" altLang="zh-TW" b="1" dirty="0"/>
              <a:t>Example </a:t>
            </a:r>
          </a:p>
          <a:p>
            <a:endParaRPr lang="en-US" altLang="zh-TW" b="1" dirty="0"/>
          </a:p>
          <a:p>
            <a:pPr marL="800100" lvl="1" indent="-342900">
              <a:lnSpc>
                <a:spcPct val="150000"/>
              </a:lnSpc>
              <a:buFont typeface="Arial" panose="020B0604020202020204" pitchFamily="34" charset="0"/>
              <a:buChar char="•"/>
            </a:pPr>
            <a:r>
              <a:rPr lang="en-US" altLang="zh-TW" sz="2200" dirty="0"/>
              <a:t>anti-missile defense system</a:t>
            </a:r>
          </a:p>
          <a:p>
            <a:pPr marL="800100" lvl="1" indent="-342900">
              <a:lnSpc>
                <a:spcPct val="150000"/>
              </a:lnSpc>
              <a:buFont typeface="Arial" panose="020B0604020202020204" pitchFamily="34" charset="0"/>
              <a:buChar char="•"/>
            </a:pPr>
            <a:r>
              <a:rPr lang="en-US" altLang="zh-TW" sz="2200" dirty="0"/>
              <a:t>airplane landing control system</a:t>
            </a:r>
          </a:p>
          <a:p>
            <a:pPr marL="800100" lvl="1" indent="-342900">
              <a:lnSpc>
                <a:spcPct val="150000"/>
              </a:lnSpc>
              <a:buFont typeface="Arial" panose="020B0604020202020204" pitchFamily="34" charset="0"/>
              <a:buChar char="•"/>
            </a:pPr>
            <a:r>
              <a:rPr lang="en-US" altLang="zh-TW" sz="2200" dirty="0"/>
              <a:t>interrupt error in the computer system</a:t>
            </a:r>
          </a:p>
        </p:txBody>
      </p:sp>
    </p:spTree>
    <p:extLst>
      <p:ext uri="{BB962C8B-B14F-4D97-AF65-F5344CB8AC3E}">
        <p14:creationId xmlns:p14="http://schemas.microsoft.com/office/powerpoint/2010/main" val="36927629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A8A79-68FF-7C96-E7B6-4526D50146FA}"/>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8F0CA2C6-2601-24F8-0D77-8B49C05E095B}"/>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3C7DB2D4-52F8-9B2D-2786-E28D741161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3CE49E1D-47BB-3D13-E615-9BC3D640AFB6}"/>
              </a:ext>
            </a:extLst>
          </p:cNvPr>
          <p:cNvSpPr>
            <a:spLocks noGrp="1" noChangeArrowheads="1"/>
          </p:cNvSpPr>
          <p:nvPr>
            <p:ph type="title"/>
          </p:nvPr>
        </p:nvSpPr>
        <p:spPr>
          <a:xfrm>
            <a:off x="4419600" y="315550"/>
            <a:ext cx="2885510" cy="1143000"/>
          </a:xfrm>
        </p:spPr>
        <p:txBody>
          <a:bodyPr/>
          <a:lstStyle/>
          <a:p>
            <a:pPr>
              <a:lnSpc>
                <a:spcPct val="100000"/>
              </a:lnSpc>
            </a:pPr>
            <a:r>
              <a:rPr lang="en-US" altLang="zh-TW" sz="3600" dirty="0">
                <a:solidFill>
                  <a:srgbClr val="FF6600"/>
                </a:solidFill>
                <a:latin typeface="Aharoni" pitchFamily="2" charset="-79"/>
                <a:cs typeface="Aharoni" pitchFamily="2" charset="-79"/>
              </a:rPr>
              <a:t>Types of OS</a:t>
            </a:r>
          </a:p>
        </p:txBody>
      </p:sp>
      <p:sp>
        <p:nvSpPr>
          <p:cNvPr id="8" name="TextBox 7">
            <a:extLst>
              <a:ext uri="{FF2B5EF4-FFF2-40B4-BE49-F238E27FC236}">
                <a16:creationId xmlns:a16="http://schemas.microsoft.com/office/drawing/2014/main" id="{6781D878-800D-DAA9-BCF2-B2CA3EFF92A7}"/>
              </a:ext>
            </a:extLst>
          </p:cNvPr>
          <p:cNvSpPr txBox="1"/>
          <p:nvPr/>
        </p:nvSpPr>
        <p:spPr>
          <a:xfrm>
            <a:off x="549251" y="1164014"/>
            <a:ext cx="6094378" cy="589072"/>
          </a:xfrm>
          <a:prstGeom prst="rect">
            <a:avLst/>
          </a:prstGeom>
          <a:noFill/>
        </p:spPr>
        <p:txBody>
          <a:bodyPr wrap="square">
            <a:spAutoFit/>
          </a:bodyPr>
          <a:lstStyle/>
          <a:p>
            <a:pPr>
              <a:lnSpc>
                <a:spcPct val="150000"/>
              </a:lnSpc>
            </a:pPr>
            <a:r>
              <a:rPr lang="en-US" altLang="zh-TW" sz="2400" dirty="0">
                <a:highlight>
                  <a:srgbClr val="00FFFF"/>
                </a:highlight>
              </a:rPr>
              <a:t>6. Realtime Operating Systems</a:t>
            </a:r>
            <a:endParaRPr lang="en-IN" sz="2400" dirty="0">
              <a:highlight>
                <a:srgbClr val="00FFFF"/>
              </a:highlight>
            </a:endParaRPr>
          </a:p>
        </p:txBody>
      </p:sp>
      <p:sp>
        <p:nvSpPr>
          <p:cNvPr id="4" name="TextBox 3">
            <a:extLst>
              <a:ext uri="{FF2B5EF4-FFF2-40B4-BE49-F238E27FC236}">
                <a16:creationId xmlns:a16="http://schemas.microsoft.com/office/drawing/2014/main" id="{0E472933-0D4F-8ED4-0471-5316264EDE09}"/>
              </a:ext>
            </a:extLst>
          </p:cNvPr>
          <p:cNvSpPr txBox="1"/>
          <p:nvPr/>
        </p:nvSpPr>
        <p:spPr>
          <a:xfrm>
            <a:off x="800099" y="2601550"/>
            <a:ext cx="6094378" cy="2117375"/>
          </a:xfrm>
          <a:prstGeom prst="rect">
            <a:avLst/>
          </a:prstGeom>
          <a:noFill/>
        </p:spPr>
        <p:txBody>
          <a:bodyPr wrap="square">
            <a:spAutoFit/>
          </a:bodyPr>
          <a:lstStyle/>
          <a:p>
            <a:r>
              <a:rPr lang="en-US" altLang="zh-TW" b="1" dirty="0"/>
              <a:t>Example </a:t>
            </a:r>
          </a:p>
          <a:p>
            <a:endParaRPr lang="en-US" altLang="zh-TW" b="1" dirty="0"/>
          </a:p>
          <a:p>
            <a:pPr marL="800100" lvl="1" indent="-342900">
              <a:lnSpc>
                <a:spcPct val="150000"/>
              </a:lnSpc>
              <a:buFont typeface="Arial" panose="020B0604020202020204" pitchFamily="34" charset="0"/>
              <a:buChar char="•"/>
            </a:pPr>
            <a:r>
              <a:rPr lang="en-US" altLang="zh-TW" sz="2200" dirty="0"/>
              <a:t>anti-missile defense system</a:t>
            </a:r>
          </a:p>
          <a:p>
            <a:pPr marL="800100" lvl="1" indent="-342900">
              <a:lnSpc>
                <a:spcPct val="150000"/>
              </a:lnSpc>
              <a:buFont typeface="Arial" panose="020B0604020202020204" pitchFamily="34" charset="0"/>
              <a:buChar char="•"/>
            </a:pPr>
            <a:r>
              <a:rPr lang="en-US" altLang="zh-TW" sz="2200" dirty="0"/>
              <a:t>airplane landing control system</a:t>
            </a:r>
          </a:p>
          <a:p>
            <a:pPr marL="800100" lvl="1" indent="-342900">
              <a:lnSpc>
                <a:spcPct val="150000"/>
              </a:lnSpc>
              <a:buFont typeface="Arial" panose="020B0604020202020204" pitchFamily="34" charset="0"/>
              <a:buChar char="•"/>
            </a:pPr>
            <a:r>
              <a:rPr lang="en-US" altLang="zh-TW" sz="2200" dirty="0"/>
              <a:t>interrupt error in the computer system</a:t>
            </a:r>
          </a:p>
        </p:txBody>
      </p:sp>
    </p:spTree>
    <p:extLst>
      <p:ext uri="{BB962C8B-B14F-4D97-AF65-F5344CB8AC3E}">
        <p14:creationId xmlns:p14="http://schemas.microsoft.com/office/powerpoint/2010/main" val="40838528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AEF86-77BA-73CE-C7B1-FAAA64908F6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4624A8D2-48AD-4461-82EA-0988F2CF54DC}"/>
              </a:ext>
            </a:extLst>
          </p:cNvPr>
          <p:cNvSpPr/>
          <p:nvPr/>
        </p:nvSpPr>
        <p:spPr>
          <a:xfrm>
            <a:off x="11378464" y="6029928"/>
            <a:ext cx="465192"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05</a:t>
            </a:r>
          </a:p>
        </p:txBody>
      </p:sp>
      <p:pic>
        <p:nvPicPr>
          <p:cNvPr id="13" name="Picture 12">
            <a:extLst>
              <a:ext uri="{FF2B5EF4-FFF2-40B4-BE49-F238E27FC236}">
                <a16:creationId xmlns:a16="http://schemas.microsoft.com/office/drawing/2014/main" id="{14CEE2E6-5F1A-BDF5-08C0-DFC1CA044A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35B1DCD2-678C-7D10-AC15-71A13E687670}"/>
              </a:ext>
            </a:extLst>
          </p:cNvPr>
          <p:cNvSpPr>
            <a:spLocks noGrp="1" noChangeArrowheads="1"/>
          </p:cNvSpPr>
          <p:nvPr>
            <p:ph type="title"/>
          </p:nvPr>
        </p:nvSpPr>
        <p:spPr>
          <a:xfrm>
            <a:off x="936487" y="705146"/>
            <a:ext cx="7772400" cy="1143000"/>
          </a:xfrm>
        </p:spPr>
        <p:txBody>
          <a:bodyPr/>
          <a:lstStyle/>
          <a:p>
            <a:r>
              <a:rPr lang="en-US" altLang="zh-TW" sz="3600" dirty="0">
                <a:solidFill>
                  <a:srgbClr val="FF6600"/>
                </a:solidFill>
                <a:latin typeface="Aharoni" pitchFamily="2" charset="-79"/>
                <a:cs typeface="Aharoni" pitchFamily="2" charset="-79"/>
              </a:rPr>
              <a:t>Quick Look at the Syllabus</a:t>
            </a:r>
          </a:p>
        </p:txBody>
      </p:sp>
      <p:sp>
        <p:nvSpPr>
          <p:cNvPr id="4" name="Rectangle 3">
            <a:extLst>
              <a:ext uri="{FF2B5EF4-FFF2-40B4-BE49-F238E27FC236}">
                <a16:creationId xmlns:a16="http://schemas.microsoft.com/office/drawing/2014/main" id="{1E2DF19D-6A53-94B9-C7A9-0D38CA476A94}"/>
              </a:ext>
            </a:extLst>
          </p:cNvPr>
          <p:cNvSpPr txBox="1">
            <a:spLocks noChangeArrowheads="1"/>
          </p:cNvSpPr>
          <p:nvPr/>
        </p:nvSpPr>
        <p:spPr>
          <a:xfrm>
            <a:off x="1010438" y="1679644"/>
            <a:ext cx="7772400" cy="31452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dirty="0">
                <a:latin typeface="+mj-lt"/>
                <a:ea typeface="+mj-ea"/>
                <a:cs typeface="+mj-cs"/>
              </a:rPr>
              <a:t>Unit 1:Introduction - Process Management </a:t>
            </a:r>
          </a:p>
          <a:p>
            <a:pPr marL="0" indent="0" algn="just">
              <a:lnSpc>
                <a:spcPct val="150000"/>
              </a:lnSpc>
              <a:buNone/>
            </a:pPr>
            <a:r>
              <a:rPr lang="en-US" dirty="0">
                <a:latin typeface="+mj-lt"/>
                <a:ea typeface="+mj-ea"/>
                <a:cs typeface="+mj-cs"/>
              </a:rPr>
              <a:t>Unit 2:Dead locks </a:t>
            </a:r>
          </a:p>
          <a:p>
            <a:pPr marL="0" indent="0" algn="just">
              <a:lnSpc>
                <a:spcPct val="150000"/>
              </a:lnSpc>
              <a:buNone/>
            </a:pPr>
            <a:r>
              <a:rPr lang="en-US" dirty="0">
                <a:latin typeface="+mj-lt"/>
                <a:ea typeface="+mj-ea"/>
                <a:cs typeface="+mj-cs"/>
              </a:rPr>
              <a:t>Unit 3:Introduction with shell and Desktop to Linux</a:t>
            </a:r>
          </a:p>
          <a:p>
            <a:pPr marL="0" indent="0" algn="just">
              <a:lnSpc>
                <a:spcPct val="150000"/>
              </a:lnSpc>
              <a:buNone/>
            </a:pPr>
            <a:r>
              <a:rPr lang="en-US" dirty="0">
                <a:latin typeface="+mj-lt"/>
                <a:ea typeface="+mj-ea"/>
                <a:cs typeface="+mj-cs"/>
              </a:rPr>
              <a:t>Unit 4:Basic Linux Administration 	</a:t>
            </a:r>
          </a:p>
        </p:txBody>
      </p:sp>
    </p:spTree>
    <p:extLst>
      <p:ext uri="{BB962C8B-B14F-4D97-AF65-F5344CB8AC3E}">
        <p14:creationId xmlns:p14="http://schemas.microsoft.com/office/powerpoint/2010/main" val="37646713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C706F-6E84-C302-B069-80C06286A126}"/>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E032E5E4-8C06-91EA-EC25-F1832EB1F373}"/>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3EBE95DC-AA17-EAAE-4350-2A0EC7AA82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87AF9F2D-C575-598E-4C67-D5B46104B80C}"/>
              </a:ext>
            </a:extLst>
          </p:cNvPr>
          <p:cNvSpPr>
            <a:spLocks noGrp="1" noChangeArrowheads="1"/>
          </p:cNvSpPr>
          <p:nvPr>
            <p:ph type="title"/>
          </p:nvPr>
        </p:nvSpPr>
        <p:spPr>
          <a:xfrm>
            <a:off x="3537712" y="315550"/>
            <a:ext cx="5946756"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Operating System  Structures</a:t>
            </a:r>
          </a:p>
        </p:txBody>
      </p:sp>
      <p:sp>
        <p:nvSpPr>
          <p:cNvPr id="6" name="TextBox 5">
            <a:extLst>
              <a:ext uri="{FF2B5EF4-FFF2-40B4-BE49-F238E27FC236}">
                <a16:creationId xmlns:a16="http://schemas.microsoft.com/office/drawing/2014/main" id="{3D47EFC9-FA21-C7BC-918C-FDE7B994260D}"/>
              </a:ext>
            </a:extLst>
          </p:cNvPr>
          <p:cNvSpPr txBox="1"/>
          <p:nvPr/>
        </p:nvSpPr>
        <p:spPr>
          <a:xfrm>
            <a:off x="710119" y="1859340"/>
            <a:ext cx="10817158" cy="3359061"/>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dirty="0"/>
              <a:t>A system as large and complex as a modern operating system must be engineered carefully if it is to function properly and be modified easily. </a:t>
            </a:r>
          </a:p>
          <a:p>
            <a:pPr marL="342900" indent="-342900" algn="just">
              <a:lnSpc>
                <a:spcPct val="150000"/>
              </a:lnSpc>
              <a:buFont typeface="Arial" panose="020B0604020202020204" pitchFamily="34" charset="0"/>
              <a:buChar char="•"/>
            </a:pPr>
            <a:r>
              <a:rPr lang="en-US" sz="2400" dirty="0"/>
              <a:t>A common approach is to partition the task into small components, or modules, rather than have one monolithic system. </a:t>
            </a:r>
          </a:p>
          <a:p>
            <a:pPr marL="342900" indent="-342900" algn="just">
              <a:lnSpc>
                <a:spcPct val="150000"/>
              </a:lnSpc>
              <a:buFont typeface="Arial" panose="020B0604020202020204" pitchFamily="34" charset="0"/>
              <a:buChar char="•"/>
            </a:pPr>
            <a:r>
              <a:rPr lang="en-US" sz="2400" dirty="0"/>
              <a:t>Each of these modules should be a well-defined portion of the system, with carefully defined inputs, outputs, </a:t>
            </a:r>
            <a:r>
              <a:rPr lang="en-IN" sz="2400" dirty="0"/>
              <a:t>and functions.</a:t>
            </a:r>
          </a:p>
        </p:txBody>
      </p:sp>
    </p:spTree>
    <p:extLst>
      <p:ext uri="{BB962C8B-B14F-4D97-AF65-F5344CB8AC3E}">
        <p14:creationId xmlns:p14="http://schemas.microsoft.com/office/powerpoint/2010/main" val="42505031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8B962-CCE9-C78C-DC06-A55E3256C940}"/>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80A96170-1340-10FB-9D5B-864DE468E777}"/>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CC691C51-F1F7-9653-BA7D-2962532215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20414161-B777-EECC-E9AA-AD1A15B5D48A}"/>
              </a:ext>
            </a:extLst>
          </p:cNvPr>
          <p:cNvSpPr>
            <a:spLocks noGrp="1" noChangeArrowheads="1"/>
          </p:cNvSpPr>
          <p:nvPr>
            <p:ph type="title"/>
          </p:nvPr>
        </p:nvSpPr>
        <p:spPr>
          <a:xfrm>
            <a:off x="3537712" y="315550"/>
            <a:ext cx="5946756"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Operating System  Structures</a:t>
            </a:r>
          </a:p>
        </p:txBody>
      </p:sp>
      <p:sp>
        <p:nvSpPr>
          <p:cNvPr id="2" name="Rectangle 1">
            <a:extLst>
              <a:ext uri="{FF2B5EF4-FFF2-40B4-BE49-F238E27FC236}">
                <a16:creationId xmlns:a16="http://schemas.microsoft.com/office/drawing/2014/main" id="{0D39E0AE-FDCA-4274-A9B0-8489F8982875}"/>
              </a:ext>
            </a:extLst>
          </p:cNvPr>
          <p:cNvSpPr/>
          <p:nvPr/>
        </p:nvSpPr>
        <p:spPr>
          <a:xfrm>
            <a:off x="862405" y="1745649"/>
            <a:ext cx="10197943" cy="2251065"/>
          </a:xfrm>
          <a:prstGeom prst="rect">
            <a:avLst/>
          </a:prstGeom>
        </p:spPr>
        <p:txBody>
          <a:bodyPr wrap="square">
            <a:spAutoFit/>
          </a:bodyPr>
          <a:lstStyle/>
          <a:p>
            <a:pPr algn="just">
              <a:lnSpc>
                <a:spcPct val="150000"/>
              </a:lnSpc>
            </a:pPr>
            <a:r>
              <a:rPr lang="en-IN" sz="2400" dirty="0"/>
              <a:t>Structures of operating systems tend to differ depending on :</a:t>
            </a:r>
          </a:p>
          <a:p>
            <a:pPr marL="457200" indent="-457200" algn="just">
              <a:lnSpc>
                <a:spcPct val="150000"/>
              </a:lnSpc>
              <a:buFont typeface="+mj-lt"/>
              <a:buAutoNum type="arabicPeriod"/>
            </a:pPr>
            <a:r>
              <a:rPr lang="en-IN" sz="2400" dirty="0"/>
              <a:t>The arrangement of files</a:t>
            </a:r>
          </a:p>
          <a:p>
            <a:pPr marL="457200" indent="-457200" algn="just">
              <a:lnSpc>
                <a:spcPct val="150000"/>
              </a:lnSpc>
              <a:buFont typeface="+mj-lt"/>
              <a:buAutoNum type="arabicPeriod"/>
            </a:pPr>
            <a:r>
              <a:rPr lang="en-IN" sz="2400" dirty="0"/>
              <a:t>How hardware and applications are installed and controlled and </a:t>
            </a:r>
          </a:p>
          <a:p>
            <a:pPr marL="457200" indent="-457200" algn="just">
              <a:lnSpc>
                <a:spcPct val="150000"/>
              </a:lnSpc>
              <a:buFont typeface="+mj-lt"/>
              <a:buAutoNum type="arabicPeriod"/>
            </a:pPr>
            <a:r>
              <a:rPr lang="en-IN" sz="2400" dirty="0"/>
              <a:t>How the user interacts with the system. </a:t>
            </a:r>
          </a:p>
        </p:txBody>
      </p:sp>
    </p:spTree>
    <p:extLst>
      <p:ext uri="{BB962C8B-B14F-4D97-AF65-F5344CB8AC3E}">
        <p14:creationId xmlns:p14="http://schemas.microsoft.com/office/powerpoint/2010/main" val="34683607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7A124-1C9C-A811-AD4E-2C6F012E116C}"/>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D9EB366-A80F-DDA8-18A8-31EB1329F97A}"/>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30E03F93-99D9-09BE-09E9-87E2B3DC7C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DD8F38E0-F1AC-4A28-B886-A563175BAF91}"/>
              </a:ext>
            </a:extLst>
          </p:cNvPr>
          <p:cNvSpPr>
            <a:spLocks noGrp="1" noChangeArrowheads="1"/>
          </p:cNvSpPr>
          <p:nvPr>
            <p:ph type="title"/>
          </p:nvPr>
        </p:nvSpPr>
        <p:spPr>
          <a:xfrm>
            <a:off x="3537712" y="315550"/>
            <a:ext cx="5946756"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Operating System  Structures</a:t>
            </a:r>
          </a:p>
        </p:txBody>
      </p:sp>
      <p:sp>
        <p:nvSpPr>
          <p:cNvPr id="4" name="Rectangle 3">
            <a:extLst>
              <a:ext uri="{FF2B5EF4-FFF2-40B4-BE49-F238E27FC236}">
                <a16:creationId xmlns:a16="http://schemas.microsoft.com/office/drawing/2014/main" id="{378C766E-4B97-DE6B-A487-60E7A5C279E5}"/>
              </a:ext>
            </a:extLst>
          </p:cNvPr>
          <p:cNvSpPr/>
          <p:nvPr/>
        </p:nvSpPr>
        <p:spPr>
          <a:xfrm>
            <a:off x="629419" y="1458550"/>
            <a:ext cx="2301271" cy="400110"/>
          </a:xfrm>
          <a:prstGeom prst="rect">
            <a:avLst/>
          </a:prstGeom>
        </p:spPr>
        <p:txBody>
          <a:bodyPr wrap="none">
            <a:spAutoFit/>
          </a:bodyPr>
          <a:lstStyle/>
          <a:p>
            <a:pPr marL="87313" lvl="1"/>
            <a:r>
              <a:rPr lang="en-IN" sz="2000" b="1" dirty="0">
                <a:highlight>
                  <a:srgbClr val="00FFFF"/>
                </a:highlight>
              </a:rPr>
              <a:t>1. Simple Structure</a:t>
            </a:r>
            <a:endParaRPr lang="en-IN" sz="2000" dirty="0">
              <a:highlight>
                <a:srgbClr val="00FFFF"/>
              </a:highlight>
            </a:endParaRPr>
          </a:p>
        </p:txBody>
      </p:sp>
      <p:pic>
        <p:nvPicPr>
          <p:cNvPr id="5" name="Picture 4" descr="https://www.cs.uic.edu/~jbell/CourseNotes/OperatingSystems/images/Chapter2/2_11_DOS_Structure.jpg">
            <a:extLst>
              <a:ext uri="{FF2B5EF4-FFF2-40B4-BE49-F238E27FC236}">
                <a16:creationId xmlns:a16="http://schemas.microsoft.com/office/drawing/2014/main" id="{008CB570-376F-7D9F-64A6-2C54A88271C2}"/>
              </a:ext>
            </a:extLst>
          </p:cNvPr>
          <p:cNvPicPr/>
          <p:nvPr/>
        </p:nvPicPr>
        <p:blipFill>
          <a:blip r:embed="rId3" cstate="print"/>
          <a:srcRect/>
          <a:stretch>
            <a:fillRect/>
          </a:stretch>
        </p:blipFill>
        <p:spPr bwMode="auto">
          <a:xfrm>
            <a:off x="1448032" y="2261386"/>
            <a:ext cx="3169766" cy="3268062"/>
          </a:xfrm>
          <a:prstGeom prst="rect">
            <a:avLst/>
          </a:prstGeom>
          <a:noFill/>
          <a:ln w="9525">
            <a:noFill/>
            <a:miter lim="800000"/>
            <a:headEnd/>
            <a:tailEnd/>
          </a:ln>
        </p:spPr>
      </p:pic>
      <p:sp>
        <p:nvSpPr>
          <p:cNvPr id="6" name="Rectangle 5">
            <a:extLst>
              <a:ext uri="{FF2B5EF4-FFF2-40B4-BE49-F238E27FC236}">
                <a16:creationId xmlns:a16="http://schemas.microsoft.com/office/drawing/2014/main" id="{224DBD53-A2F9-1C94-EDA6-F808BB891FD9}"/>
              </a:ext>
            </a:extLst>
          </p:cNvPr>
          <p:cNvSpPr/>
          <p:nvPr/>
        </p:nvSpPr>
        <p:spPr>
          <a:xfrm>
            <a:off x="5737999" y="2109602"/>
            <a:ext cx="5789277" cy="1429622"/>
          </a:xfrm>
          <a:prstGeom prst="rect">
            <a:avLst/>
          </a:prstGeom>
        </p:spPr>
        <p:txBody>
          <a:bodyPr wrap="square">
            <a:spAutoFit/>
          </a:bodyPr>
          <a:lstStyle/>
          <a:p>
            <a:pPr algn="just">
              <a:lnSpc>
                <a:spcPct val="150000"/>
              </a:lnSpc>
            </a:pPr>
            <a:r>
              <a:rPr lang="en-IN" sz="2000" dirty="0">
                <a:solidFill>
                  <a:srgbClr val="C00000"/>
                </a:solidFill>
              </a:rPr>
              <a:t>MS-DOS has the simplest structure. MS-DOS operating systems are divided into a number of layers; build one on top of the other. </a:t>
            </a:r>
          </a:p>
        </p:txBody>
      </p:sp>
    </p:spTree>
    <p:extLst>
      <p:ext uri="{BB962C8B-B14F-4D97-AF65-F5344CB8AC3E}">
        <p14:creationId xmlns:p14="http://schemas.microsoft.com/office/powerpoint/2010/main" val="29071403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33DBF-A52E-2E5B-CFD5-63B8EF05E31C}"/>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FEB673D2-1AA3-35F9-36E1-79E37BCDE8D0}"/>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35CFC11E-B2BD-067F-463C-31A8A0DEFE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5EE8CBEA-474B-3AB5-17C2-5B37C012F840}"/>
              </a:ext>
            </a:extLst>
          </p:cNvPr>
          <p:cNvSpPr>
            <a:spLocks noGrp="1" noChangeArrowheads="1"/>
          </p:cNvSpPr>
          <p:nvPr>
            <p:ph type="title"/>
          </p:nvPr>
        </p:nvSpPr>
        <p:spPr>
          <a:xfrm>
            <a:off x="3537712" y="315550"/>
            <a:ext cx="5946756"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Operating System  Structures</a:t>
            </a:r>
          </a:p>
        </p:txBody>
      </p:sp>
      <p:sp>
        <p:nvSpPr>
          <p:cNvPr id="4" name="Rectangle 3">
            <a:extLst>
              <a:ext uri="{FF2B5EF4-FFF2-40B4-BE49-F238E27FC236}">
                <a16:creationId xmlns:a16="http://schemas.microsoft.com/office/drawing/2014/main" id="{9A032D5D-92DB-3091-080D-4A27014F7093}"/>
              </a:ext>
            </a:extLst>
          </p:cNvPr>
          <p:cNvSpPr/>
          <p:nvPr/>
        </p:nvSpPr>
        <p:spPr>
          <a:xfrm>
            <a:off x="629419" y="1458550"/>
            <a:ext cx="2301271" cy="400110"/>
          </a:xfrm>
          <a:prstGeom prst="rect">
            <a:avLst/>
          </a:prstGeom>
        </p:spPr>
        <p:txBody>
          <a:bodyPr wrap="none">
            <a:spAutoFit/>
          </a:bodyPr>
          <a:lstStyle/>
          <a:p>
            <a:pPr marL="87313" lvl="1"/>
            <a:r>
              <a:rPr lang="en-IN" sz="2000" b="1" dirty="0">
                <a:highlight>
                  <a:srgbClr val="00FFFF"/>
                </a:highlight>
              </a:rPr>
              <a:t>1. Simple Structure</a:t>
            </a:r>
            <a:endParaRPr lang="en-IN" sz="2000" dirty="0">
              <a:highlight>
                <a:srgbClr val="00FFFF"/>
              </a:highlight>
            </a:endParaRPr>
          </a:p>
        </p:txBody>
      </p:sp>
      <p:pic>
        <p:nvPicPr>
          <p:cNvPr id="7" name="Picture 6">
            <a:extLst>
              <a:ext uri="{FF2B5EF4-FFF2-40B4-BE49-F238E27FC236}">
                <a16:creationId xmlns:a16="http://schemas.microsoft.com/office/drawing/2014/main" id="{64C5C447-FC90-3D99-C89E-4FD27D47EB8F}"/>
              </a:ext>
            </a:extLst>
          </p:cNvPr>
          <p:cNvPicPr>
            <a:picLocks noChangeAspect="1"/>
          </p:cNvPicPr>
          <p:nvPr/>
        </p:nvPicPr>
        <p:blipFill>
          <a:blip r:embed="rId3"/>
          <a:stretch>
            <a:fillRect/>
          </a:stretch>
        </p:blipFill>
        <p:spPr>
          <a:xfrm>
            <a:off x="718141" y="2040604"/>
            <a:ext cx="5639141" cy="3676582"/>
          </a:xfrm>
          <a:prstGeom prst="rect">
            <a:avLst/>
          </a:prstGeom>
        </p:spPr>
      </p:pic>
      <p:sp>
        <p:nvSpPr>
          <p:cNvPr id="9" name="TextBox 8">
            <a:extLst>
              <a:ext uri="{FF2B5EF4-FFF2-40B4-BE49-F238E27FC236}">
                <a16:creationId xmlns:a16="http://schemas.microsoft.com/office/drawing/2014/main" id="{1A8B02B4-4CFE-1462-8989-A5EF34C004F2}"/>
              </a:ext>
            </a:extLst>
          </p:cNvPr>
          <p:cNvSpPr txBox="1"/>
          <p:nvPr/>
        </p:nvSpPr>
        <p:spPr>
          <a:xfrm>
            <a:off x="6097622" y="2124569"/>
            <a:ext cx="5277636" cy="2814617"/>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dirty="0">
                <a:solidFill>
                  <a:srgbClr val="C00000"/>
                </a:solidFill>
              </a:rPr>
              <a:t>Another example of limited structuring is the original UNIX operating system. </a:t>
            </a:r>
          </a:p>
          <a:p>
            <a:pPr marL="342900" indent="-342900" algn="just">
              <a:lnSpc>
                <a:spcPct val="150000"/>
              </a:lnSpc>
              <a:buFont typeface="Arial" panose="020B0604020202020204" pitchFamily="34" charset="0"/>
              <a:buChar char="•"/>
            </a:pPr>
            <a:r>
              <a:rPr lang="en-US" sz="2000" dirty="0">
                <a:solidFill>
                  <a:srgbClr val="C00000"/>
                </a:solidFill>
              </a:rPr>
              <a:t>Like MS-DOS, UNIX initially was limited by hardware functionality. </a:t>
            </a:r>
          </a:p>
          <a:p>
            <a:pPr marL="342900" indent="-342900" algn="just">
              <a:lnSpc>
                <a:spcPct val="150000"/>
              </a:lnSpc>
              <a:buFont typeface="Arial" panose="020B0604020202020204" pitchFamily="34" charset="0"/>
              <a:buChar char="•"/>
            </a:pPr>
            <a:r>
              <a:rPr lang="en-US" sz="2000" dirty="0">
                <a:solidFill>
                  <a:srgbClr val="C00000"/>
                </a:solidFill>
              </a:rPr>
              <a:t>It consists of two separable parts: the kernel and the system programs.</a:t>
            </a:r>
            <a:endParaRPr lang="en-IN" sz="2000" dirty="0">
              <a:solidFill>
                <a:srgbClr val="C00000"/>
              </a:solidFill>
            </a:endParaRPr>
          </a:p>
        </p:txBody>
      </p:sp>
    </p:spTree>
    <p:extLst>
      <p:ext uri="{BB962C8B-B14F-4D97-AF65-F5344CB8AC3E}">
        <p14:creationId xmlns:p14="http://schemas.microsoft.com/office/powerpoint/2010/main" val="38542933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8E651-90CB-FFEF-C8EB-7C8BA89BF013}"/>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02908619-3D43-6207-FFBD-F4FE93A4A4FE}"/>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BBC74719-788A-31E9-7CB3-EF673A152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79F5FDFE-19F1-5B23-CD64-0425E7CDE769}"/>
              </a:ext>
            </a:extLst>
          </p:cNvPr>
          <p:cNvSpPr>
            <a:spLocks noGrp="1" noChangeArrowheads="1"/>
          </p:cNvSpPr>
          <p:nvPr>
            <p:ph type="title"/>
          </p:nvPr>
        </p:nvSpPr>
        <p:spPr>
          <a:xfrm>
            <a:off x="3537712" y="315550"/>
            <a:ext cx="5946756"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Operating System  Structures</a:t>
            </a:r>
          </a:p>
        </p:txBody>
      </p:sp>
      <p:sp>
        <p:nvSpPr>
          <p:cNvPr id="4" name="Rectangle 3">
            <a:extLst>
              <a:ext uri="{FF2B5EF4-FFF2-40B4-BE49-F238E27FC236}">
                <a16:creationId xmlns:a16="http://schemas.microsoft.com/office/drawing/2014/main" id="{0BC38666-0739-B1EF-913D-03C60440285E}"/>
              </a:ext>
            </a:extLst>
          </p:cNvPr>
          <p:cNvSpPr/>
          <p:nvPr/>
        </p:nvSpPr>
        <p:spPr>
          <a:xfrm>
            <a:off x="629419" y="1458550"/>
            <a:ext cx="2414315" cy="400110"/>
          </a:xfrm>
          <a:prstGeom prst="rect">
            <a:avLst/>
          </a:prstGeom>
        </p:spPr>
        <p:txBody>
          <a:bodyPr wrap="none">
            <a:spAutoFit/>
          </a:bodyPr>
          <a:lstStyle/>
          <a:p>
            <a:pPr marL="87313" lvl="1"/>
            <a:r>
              <a:rPr lang="en-IN" sz="2000" b="1" dirty="0">
                <a:highlight>
                  <a:srgbClr val="00FFFF"/>
                </a:highlight>
              </a:rPr>
              <a:t>2. Layered</a:t>
            </a:r>
            <a:r>
              <a:rPr lang="en-IN" sz="2000" b="1" u="sng" dirty="0">
                <a:highlight>
                  <a:srgbClr val="00FFFF"/>
                </a:highlight>
              </a:rPr>
              <a:t> </a:t>
            </a:r>
            <a:r>
              <a:rPr lang="en-IN" sz="2000" b="1" dirty="0">
                <a:highlight>
                  <a:srgbClr val="00FFFF"/>
                </a:highlight>
              </a:rPr>
              <a:t>Structure</a:t>
            </a:r>
            <a:endParaRPr lang="en-IN" sz="2000" dirty="0">
              <a:highlight>
                <a:srgbClr val="00FFFF"/>
              </a:highlight>
            </a:endParaRPr>
          </a:p>
        </p:txBody>
      </p:sp>
      <p:sp>
        <p:nvSpPr>
          <p:cNvPr id="2" name="Rectangle 1">
            <a:extLst>
              <a:ext uri="{FF2B5EF4-FFF2-40B4-BE49-F238E27FC236}">
                <a16:creationId xmlns:a16="http://schemas.microsoft.com/office/drawing/2014/main" id="{E21D5567-9400-9837-E25B-14ED3A5553C9}"/>
              </a:ext>
            </a:extLst>
          </p:cNvPr>
          <p:cNvSpPr/>
          <p:nvPr/>
        </p:nvSpPr>
        <p:spPr>
          <a:xfrm>
            <a:off x="5642043" y="2238331"/>
            <a:ext cx="5865778" cy="2814617"/>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IN" sz="2000" dirty="0">
                <a:solidFill>
                  <a:srgbClr val="C00000"/>
                </a:solidFill>
              </a:rPr>
              <a:t>A system can be made modular in many ways. One method is the layered approach, in which the operating system is broken up into several layers (levels). </a:t>
            </a:r>
          </a:p>
          <a:p>
            <a:pPr marL="342900" indent="-342900" algn="just">
              <a:lnSpc>
                <a:spcPct val="150000"/>
              </a:lnSpc>
              <a:buFont typeface="Arial" panose="020B0604020202020204" pitchFamily="34" charset="0"/>
              <a:buChar char="•"/>
            </a:pPr>
            <a:r>
              <a:rPr lang="en-US" sz="2000" dirty="0">
                <a:solidFill>
                  <a:srgbClr val="C00000"/>
                </a:solidFill>
              </a:rPr>
              <a:t>The main advantage of the layered approach is simplicity of construction </a:t>
            </a:r>
            <a:r>
              <a:rPr lang="en-IN" sz="2000" dirty="0">
                <a:solidFill>
                  <a:srgbClr val="C00000"/>
                </a:solidFill>
              </a:rPr>
              <a:t>and debugging</a:t>
            </a:r>
          </a:p>
        </p:txBody>
      </p:sp>
      <p:pic>
        <p:nvPicPr>
          <p:cNvPr id="6" name="Picture 5">
            <a:extLst>
              <a:ext uri="{FF2B5EF4-FFF2-40B4-BE49-F238E27FC236}">
                <a16:creationId xmlns:a16="http://schemas.microsoft.com/office/drawing/2014/main" id="{8B3DEB68-EBE2-809F-F4DB-74E58A101AB8}"/>
              </a:ext>
            </a:extLst>
          </p:cNvPr>
          <p:cNvPicPr>
            <a:picLocks noChangeAspect="1"/>
          </p:cNvPicPr>
          <p:nvPr/>
        </p:nvPicPr>
        <p:blipFill rotWithShape="1">
          <a:blip r:embed="rId3"/>
          <a:srcRect l="13948" r="4519"/>
          <a:stretch/>
        </p:blipFill>
        <p:spPr>
          <a:xfrm>
            <a:off x="1210731" y="2006092"/>
            <a:ext cx="3906017" cy="4219736"/>
          </a:xfrm>
          <a:prstGeom prst="rect">
            <a:avLst/>
          </a:prstGeom>
        </p:spPr>
      </p:pic>
    </p:spTree>
    <p:extLst>
      <p:ext uri="{BB962C8B-B14F-4D97-AF65-F5344CB8AC3E}">
        <p14:creationId xmlns:p14="http://schemas.microsoft.com/office/powerpoint/2010/main" val="41664236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F878E-25B8-F1EC-CD23-F17FB17E21A3}"/>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0065C2D7-7C7D-89C1-63DE-12D9FCDAC92E}"/>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96D03496-FD9D-BD58-2D84-A84323BA36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BA9EB53A-37EF-537A-3EFE-A25181631D6D}"/>
              </a:ext>
            </a:extLst>
          </p:cNvPr>
          <p:cNvSpPr>
            <a:spLocks noGrp="1" noChangeArrowheads="1"/>
          </p:cNvSpPr>
          <p:nvPr>
            <p:ph type="title"/>
          </p:nvPr>
        </p:nvSpPr>
        <p:spPr>
          <a:xfrm>
            <a:off x="3537712" y="315550"/>
            <a:ext cx="5946756"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Operating System  Structures</a:t>
            </a:r>
          </a:p>
        </p:txBody>
      </p:sp>
      <p:sp>
        <p:nvSpPr>
          <p:cNvPr id="4" name="Rectangle 3">
            <a:extLst>
              <a:ext uri="{FF2B5EF4-FFF2-40B4-BE49-F238E27FC236}">
                <a16:creationId xmlns:a16="http://schemas.microsoft.com/office/drawing/2014/main" id="{281E0B80-1B0E-26C1-DECE-95ADC7D23B1D}"/>
              </a:ext>
            </a:extLst>
          </p:cNvPr>
          <p:cNvSpPr/>
          <p:nvPr/>
        </p:nvSpPr>
        <p:spPr>
          <a:xfrm>
            <a:off x="629419" y="1458550"/>
            <a:ext cx="2414315" cy="400110"/>
          </a:xfrm>
          <a:prstGeom prst="rect">
            <a:avLst/>
          </a:prstGeom>
        </p:spPr>
        <p:txBody>
          <a:bodyPr wrap="none">
            <a:spAutoFit/>
          </a:bodyPr>
          <a:lstStyle/>
          <a:p>
            <a:pPr marL="87313" lvl="1"/>
            <a:r>
              <a:rPr lang="en-IN" sz="2000" b="1" dirty="0">
                <a:highlight>
                  <a:srgbClr val="00FFFF"/>
                </a:highlight>
              </a:rPr>
              <a:t>2. Layered</a:t>
            </a:r>
            <a:r>
              <a:rPr lang="en-IN" sz="2000" b="1" u="sng" dirty="0">
                <a:highlight>
                  <a:srgbClr val="00FFFF"/>
                </a:highlight>
              </a:rPr>
              <a:t> </a:t>
            </a:r>
            <a:r>
              <a:rPr lang="en-IN" sz="2000" b="1" dirty="0">
                <a:highlight>
                  <a:srgbClr val="00FFFF"/>
                </a:highlight>
              </a:rPr>
              <a:t>Structure</a:t>
            </a:r>
            <a:endParaRPr lang="en-IN" sz="2000" dirty="0">
              <a:highlight>
                <a:srgbClr val="00FFFF"/>
              </a:highlight>
            </a:endParaRPr>
          </a:p>
        </p:txBody>
      </p:sp>
      <p:sp>
        <p:nvSpPr>
          <p:cNvPr id="7" name="TextBox 6">
            <a:extLst>
              <a:ext uri="{FF2B5EF4-FFF2-40B4-BE49-F238E27FC236}">
                <a16:creationId xmlns:a16="http://schemas.microsoft.com/office/drawing/2014/main" id="{590CF73D-CAE3-145E-99CD-5C6C3F217509}"/>
              </a:ext>
            </a:extLst>
          </p:cNvPr>
          <p:cNvSpPr txBox="1"/>
          <p:nvPr/>
        </p:nvSpPr>
        <p:spPr>
          <a:xfrm>
            <a:off x="868194" y="2110540"/>
            <a:ext cx="10396436" cy="1697068"/>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b="0" i="0" u="none" strike="noStrike" baseline="0" dirty="0">
                <a:solidFill>
                  <a:srgbClr val="231F20"/>
                </a:solidFill>
              </a:rPr>
              <a:t>The major difficulty with the layered approach involves appropriately defining the various layers. </a:t>
            </a:r>
          </a:p>
          <a:p>
            <a:pPr marL="342900" indent="-342900" algn="just">
              <a:lnSpc>
                <a:spcPct val="150000"/>
              </a:lnSpc>
              <a:buFont typeface="Arial" panose="020B0604020202020204" pitchFamily="34" charset="0"/>
              <a:buChar char="•"/>
            </a:pPr>
            <a:r>
              <a:rPr lang="en-US" sz="2400" b="0" i="0" u="none" strike="noStrike" baseline="0" dirty="0">
                <a:solidFill>
                  <a:srgbClr val="231F20"/>
                </a:solidFill>
              </a:rPr>
              <a:t>Because a layer can use only lower-level layers, </a:t>
            </a:r>
            <a:r>
              <a:rPr lang="en-IN" sz="2400" b="0" i="0" u="none" strike="noStrike" baseline="0" dirty="0">
                <a:solidFill>
                  <a:srgbClr val="231F20"/>
                </a:solidFill>
              </a:rPr>
              <a:t>careful planning is necessary.</a:t>
            </a:r>
            <a:endParaRPr lang="en-IN" dirty="0"/>
          </a:p>
        </p:txBody>
      </p:sp>
    </p:spTree>
    <p:extLst>
      <p:ext uri="{BB962C8B-B14F-4D97-AF65-F5344CB8AC3E}">
        <p14:creationId xmlns:p14="http://schemas.microsoft.com/office/powerpoint/2010/main" val="24316751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6CA2E-4139-A266-A3F0-DB3DB3BCB64A}"/>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7376BDFC-5CE0-4AB0-6643-E6F409F3C8E0}"/>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B52900D5-C2B6-5B0B-0E24-490C91D367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9FB49DC9-D4EF-B606-B96E-B5A927369211}"/>
              </a:ext>
            </a:extLst>
          </p:cNvPr>
          <p:cNvSpPr>
            <a:spLocks noGrp="1" noChangeArrowheads="1"/>
          </p:cNvSpPr>
          <p:nvPr>
            <p:ph type="title"/>
          </p:nvPr>
        </p:nvSpPr>
        <p:spPr>
          <a:xfrm>
            <a:off x="3537712" y="315550"/>
            <a:ext cx="5946756"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Operating System  Structures</a:t>
            </a:r>
          </a:p>
        </p:txBody>
      </p:sp>
      <p:sp>
        <p:nvSpPr>
          <p:cNvPr id="4" name="Rectangle 3">
            <a:extLst>
              <a:ext uri="{FF2B5EF4-FFF2-40B4-BE49-F238E27FC236}">
                <a16:creationId xmlns:a16="http://schemas.microsoft.com/office/drawing/2014/main" id="{AC05253C-0E12-4CF4-2F4E-FDC9D48823D2}"/>
              </a:ext>
            </a:extLst>
          </p:cNvPr>
          <p:cNvSpPr/>
          <p:nvPr/>
        </p:nvSpPr>
        <p:spPr>
          <a:xfrm>
            <a:off x="629419" y="1458550"/>
            <a:ext cx="2944332" cy="400110"/>
          </a:xfrm>
          <a:prstGeom prst="rect">
            <a:avLst/>
          </a:prstGeom>
        </p:spPr>
        <p:txBody>
          <a:bodyPr wrap="none">
            <a:spAutoFit/>
          </a:bodyPr>
          <a:lstStyle/>
          <a:p>
            <a:pPr marL="87313" lvl="1"/>
            <a:r>
              <a:rPr lang="en-IN" sz="2000" b="1" dirty="0">
                <a:highlight>
                  <a:srgbClr val="00FFFF"/>
                </a:highlight>
              </a:rPr>
              <a:t>3. Micro Kernel Structure</a:t>
            </a:r>
            <a:endParaRPr lang="en-IN" sz="2000" dirty="0">
              <a:highlight>
                <a:srgbClr val="00FFFF"/>
              </a:highlight>
            </a:endParaRPr>
          </a:p>
        </p:txBody>
      </p:sp>
      <p:pic>
        <p:nvPicPr>
          <p:cNvPr id="5" name="Picture 4">
            <a:extLst>
              <a:ext uri="{FF2B5EF4-FFF2-40B4-BE49-F238E27FC236}">
                <a16:creationId xmlns:a16="http://schemas.microsoft.com/office/drawing/2014/main" id="{442DB0FF-127E-E2E6-359F-03034E8E4E6B}"/>
              </a:ext>
            </a:extLst>
          </p:cNvPr>
          <p:cNvPicPr>
            <a:picLocks noChangeAspect="1"/>
          </p:cNvPicPr>
          <p:nvPr/>
        </p:nvPicPr>
        <p:blipFill>
          <a:blip r:embed="rId3"/>
          <a:stretch>
            <a:fillRect/>
          </a:stretch>
        </p:blipFill>
        <p:spPr>
          <a:xfrm>
            <a:off x="852439" y="2283528"/>
            <a:ext cx="4930567" cy="2796782"/>
          </a:xfrm>
          <a:prstGeom prst="rect">
            <a:avLst/>
          </a:prstGeom>
        </p:spPr>
      </p:pic>
      <p:sp>
        <p:nvSpPr>
          <p:cNvPr id="8" name="TextBox 7">
            <a:extLst>
              <a:ext uri="{FF2B5EF4-FFF2-40B4-BE49-F238E27FC236}">
                <a16:creationId xmlns:a16="http://schemas.microsoft.com/office/drawing/2014/main" id="{F383F5AF-5383-7661-78C2-A549D8444B78}"/>
              </a:ext>
            </a:extLst>
          </p:cNvPr>
          <p:cNvSpPr txBox="1"/>
          <p:nvPr/>
        </p:nvSpPr>
        <p:spPr>
          <a:xfrm>
            <a:off x="5752484" y="1973759"/>
            <a:ext cx="6094378" cy="3737946"/>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IN" sz="2000" dirty="0">
                <a:solidFill>
                  <a:srgbClr val="C00000"/>
                </a:solidFill>
              </a:rPr>
              <a:t>This method structures the </a:t>
            </a:r>
            <a:r>
              <a:rPr lang="en-US" sz="2000" dirty="0">
                <a:solidFill>
                  <a:srgbClr val="C00000"/>
                </a:solidFill>
              </a:rPr>
              <a:t>operating system by removing all nonessential components from the kernel and implementing them as system and user-level programs. </a:t>
            </a:r>
          </a:p>
          <a:p>
            <a:pPr marL="342900" indent="-342900" algn="just">
              <a:lnSpc>
                <a:spcPct val="150000"/>
              </a:lnSpc>
              <a:buFont typeface="Arial" panose="020B0604020202020204" pitchFamily="34" charset="0"/>
              <a:buChar char="•"/>
            </a:pPr>
            <a:r>
              <a:rPr lang="en-US" sz="2000" dirty="0">
                <a:solidFill>
                  <a:srgbClr val="C00000"/>
                </a:solidFill>
              </a:rPr>
              <a:t>The result is a smaller kernel. </a:t>
            </a:r>
          </a:p>
          <a:p>
            <a:pPr marL="342900" indent="-342900" algn="just">
              <a:lnSpc>
                <a:spcPct val="150000"/>
              </a:lnSpc>
              <a:buFont typeface="Arial" panose="020B0604020202020204" pitchFamily="34" charset="0"/>
              <a:buChar char="•"/>
            </a:pPr>
            <a:r>
              <a:rPr lang="en-US" sz="2000" dirty="0">
                <a:solidFill>
                  <a:srgbClr val="C00000"/>
                </a:solidFill>
              </a:rPr>
              <a:t>There is little consensus regarding which services should remain in the kernel and which should be implemented in user space. </a:t>
            </a:r>
          </a:p>
        </p:txBody>
      </p:sp>
      <p:sp>
        <p:nvSpPr>
          <p:cNvPr id="10" name="TextBox 9">
            <a:extLst>
              <a:ext uri="{FF2B5EF4-FFF2-40B4-BE49-F238E27FC236}">
                <a16:creationId xmlns:a16="http://schemas.microsoft.com/office/drawing/2014/main" id="{B5B67533-38CA-7FED-71A3-46C66D2BD871}"/>
              </a:ext>
            </a:extLst>
          </p:cNvPr>
          <p:cNvSpPr txBox="1"/>
          <p:nvPr/>
        </p:nvSpPr>
        <p:spPr>
          <a:xfrm>
            <a:off x="2375116" y="5711760"/>
            <a:ext cx="8852415" cy="880369"/>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1800" dirty="0">
                <a:solidFill>
                  <a:srgbClr val="C00000"/>
                </a:solidFill>
              </a:rPr>
              <a:t>Typically, however, microkernels provide minimal process and memory management, in addition </a:t>
            </a:r>
            <a:r>
              <a:rPr lang="en-IN" sz="1800" dirty="0">
                <a:solidFill>
                  <a:srgbClr val="C00000"/>
                </a:solidFill>
              </a:rPr>
              <a:t>to a communication facility.</a:t>
            </a:r>
          </a:p>
        </p:txBody>
      </p:sp>
    </p:spTree>
    <p:extLst>
      <p:ext uri="{BB962C8B-B14F-4D97-AF65-F5344CB8AC3E}">
        <p14:creationId xmlns:p14="http://schemas.microsoft.com/office/powerpoint/2010/main" val="24088400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43C76-1525-ECFE-F752-1545A715FD03}"/>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61F0AF2B-FA45-0B56-4CAE-A19B05AB48BA}"/>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9EBE3E5D-CAD9-A425-B878-04E52CB6DD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D32868FF-D0A9-AAC9-E073-25F614988EC9}"/>
              </a:ext>
            </a:extLst>
          </p:cNvPr>
          <p:cNvSpPr>
            <a:spLocks noGrp="1" noChangeArrowheads="1"/>
          </p:cNvSpPr>
          <p:nvPr>
            <p:ph type="title"/>
          </p:nvPr>
        </p:nvSpPr>
        <p:spPr>
          <a:xfrm>
            <a:off x="3537712" y="315550"/>
            <a:ext cx="5946756"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Operating System  Structures</a:t>
            </a:r>
          </a:p>
        </p:txBody>
      </p:sp>
      <p:sp>
        <p:nvSpPr>
          <p:cNvPr id="4" name="Rectangle 3">
            <a:extLst>
              <a:ext uri="{FF2B5EF4-FFF2-40B4-BE49-F238E27FC236}">
                <a16:creationId xmlns:a16="http://schemas.microsoft.com/office/drawing/2014/main" id="{B591B94B-71D1-072B-4EBD-1F9587F5E32B}"/>
              </a:ext>
            </a:extLst>
          </p:cNvPr>
          <p:cNvSpPr/>
          <p:nvPr/>
        </p:nvSpPr>
        <p:spPr>
          <a:xfrm>
            <a:off x="629419" y="1458550"/>
            <a:ext cx="2944332" cy="400110"/>
          </a:xfrm>
          <a:prstGeom prst="rect">
            <a:avLst/>
          </a:prstGeom>
        </p:spPr>
        <p:txBody>
          <a:bodyPr wrap="none">
            <a:spAutoFit/>
          </a:bodyPr>
          <a:lstStyle/>
          <a:p>
            <a:pPr marL="87313" lvl="1"/>
            <a:r>
              <a:rPr lang="en-IN" sz="2000" b="1" dirty="0">
                <a:highlight>
                  <a:srgbClr val="00FFFF"/>
                </a:highlight>
              </a:rPr>
              <a:t>3. Micro Kernel Structure</a:t>
            </a:r>
            <a:endParaRPr lang="en-IN" sz="2000" dirty="0">
              <a:highlight>
                <a:srgbClr val="00FFFF"/>
              </a:highlight>
            </a:endParaRPr>
          </a:p>
        </p:txBody>
      </p:sp>
      <p:sp>
        <p:nvSpPr>
          <p:cNvPr id="6" name="TextBox 5">
            <a:extLst>
              <a:ext uri="{FF2B5EF4-FFF2-40B4-BE49-F238E27FC236}">
                <a16:creationId xmlns:a16="http://schemas.microsoft.com/office/drawing/2014/main" id="{9EC30B87-69A2-AF3C-F493-3E5854F3EEE0}"/>
              </a:ext>
            </a:extLst>
          </p:cNvPr>
          <p:cNvSpPr txBox="1"/>
          <p:nvPr/>
        </p:nvSpPr>
        <p:spPr>
          <a:xfrm>
            <a:off x="877920" y="2018135"/>
            <a:ext cx="10659083" cy="4199611"/>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b="0" i="0" u="none" strike="noStrike" baseline="0" dirty="0">
                <a:solidFill>
                  <a:srgbClr val="231F20"/>
                </a:solidFill>
              </a:rPr>
              <a:t>One benefit of the microkernel approach is that it makes extending the operating system easier. </a:t>
            </a:r>
          </a:p>
          <a:p>
            <a:pPr marL="342900" indent="-342900" algn="just">
              <a:lnSpc>
                <a:spcPct val="150000"/>
              </a:lnSpc>
              <a:buFont typeface="Arial" panose="020B0604020202020204" pitchFamily="34" charset="0"/>
              <a:buChar char="•"/>
            </a:pPr>
            <a:r>
              <a:rPr lang="en-US" sz="2000" b="0" i="0" u="none" strike="noStrike" baseline="0" dirty="0">
                <a:solidFill>
                  <a:srgbClr val="231F20"/>
                </a:solidFill>
              </a:rPr>
              <a:t>All new services are added to user space and consequently do not require modification of the kernel. </a:t>
            </a:r>
          </a:p>
          <a:p>
            <a:pPr marL="342900" indent="-342900" algn="just">
              <a:lnSpc>
                <a:spcPct val="150000"/>
              </a:lnSpc>
              <a:buFont typeface="Arial" panose="020B0604020202020204" pitchFamily="34" charset="0"/>
              <a:buChar char="•"/>
            </a:pPr>
            <a:r>
              <a:rPr lang="en-US" sz="2000" b="0" i="0" u="none" strike="noStrike" baseline="0" dirty="0">
                <a:solidFill>
                  <a:srgbClr val="231F20"/>
                </a:solidFill>
              </a:rPr>
              <a:t>When the kernel does have to be modified, the changes tend to be fewer, because the microkernel is a smaller kernel. </a:t>
            </a:r>
          </a:p>
          <a:p>
            <a:pPr marL="342900" indent="-342900" algn="just">
              <a:lnSpc>
                <a:spcPct val="150000"/>
              </a:lnSpc>
              <a:buFont typeface="Arial" panose="020B0604020202020204" pitchFamily="34" charset="0"/>
              <a:buChar char="•"/>
            </a:pPr>
            <a:r>
              <a:rPr lang="en-US" sz="2000" b="0" i="0" u="none" strike="noStrike" baseline="0" dirty="0">
                <a:solidFill>
                  <a:srgbClr val="231F20"/>
                </a:solidFill>
              </a:rPr>
              <a:t>The resulting operating system is easier to port from one hardware design to another. </a:t>
            </a:r>
          </a:p>
          <a:p>
            <a:pPr marL="342900" indent="-342900" algn="just">
              <a:lnSpc>
                <a:spcPct val="150000"/>
              </a:lnSpc>
              <a:buFont typeface="Arial" panose="020B0604020202020204" pitchFamily="34" charset="0"/>
              <a:buChar char="•"/>
            </a:pPr>
            <a:r>
              <a:rPr lang="en-US" sz="2000" b="0" i="0" u="none" strike="noStrike" baseline="0" dirty="0">
                <a:solidFill>
                  <a:srgbClr val="231F20"/>
                </a:solidFill>
              </a:rPr>
              <a:t>The microkernel also provides more security and reliability, since most services are running as user—rather than kernel— processes. </a:t>
            </a:r>
          </a:p>
          <a:p>
            <a:pPr marL="342900" indent="-342900" algn="just">
              <a:lnSpc>
                <a:spcPct val="150000"/>
              </a:lnSpc>
              <a:buFont typeface="Arial" panose="020B0604020202020204" pitchFamily="34" charset="0"/>
              <a:buChar char="•"/>
            </a:pPr>
            <a:r>
              <a:rPr lang="en-US" sz="2000" b="0" i="0" u="none" strike="noStrike" baseline="0" dirty="0">
                <a:solidFill>
                  <a:srgbClr val="231F20"/>
                </a:solidFill>
              </a:rPr>
              <a:t>If a service fails, the rest of the operating system remains untouched.</a:t>
            </a:r>
            <a:endParaRPr lang="en-IN" sz="2000" dirty="0"/>
          </a:p>
        </p:txBody>
      </p:sp>
    </p:spTree>
    <p:extLst>
      <p:ext uri="{BB962C8B-B14F-4D97-AF65-F5344CB8AC3E}">
        <p14:creationId xmlns:p14="http://schemas.microsoft.com/office/powerpoint/2010/main" val="13719861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2B821-ED5E-9687-FB87-E776D72E42E5}"/>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50CA8283-C99A-5D2D-7CBB-31A3719FD865}"/>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CD09400F-837C-9164-74D6-CC751531A3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C1B85478-5266-F6C0-20F3-9063D95E1654}"/>
              </a:ext>
            </a:extLst>
          </p:cNvPr>
          <p:cNvSpPr>
            <a:spLocks noGrp="1" noChangeArrowheads="1"/>
          </p:cNvSpPr>
          <p:nvPr>
            <p:ph type="title"/>
          </p:nvPr>
        </p:nvSpPr>
        <p:spPr>
          <a:xfrm>
            <a:off x="3537712" y="315550"/>
            <a:ext cx="5946756"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Operating System  Structures</a:t>
            </a:r>
          </a:p>
        </p:txBody>
      </p:sp>
      <p:sp>
        <p:nvSpPr>
          <p:cNvPr id="4" name="Rectangle 3">
            <a:extLst>
              <a:ext uri="{FF2B5EF4-FFF2-40B4-BE49-F238E27FC236}">
                <a16:creationId xmlns:a16="http://schemas.microsoft.com/office/drawing/2014/main" id="{65D73493-0C09-C5B9-3C5D-A4EA4BCB2BA4}"/>
              </a:ext>
            </a:extLst>
          </p:cNvPr>
          <p:cNvSpPr/>
          <p:nvPr/>
        </p:nvSpPr>
        <p:spPr>
          <a:xfrm>
            <a:off x="629419" y="1458550"/>
            <a:ext cx="1462580" cy="400110"/>
          </a:xfrm>
          <a:prstGeom prst="rect">
            <a:avLst/>
          </a:prstGeom>
        </p:spPr>
        <p:txBody>
          <a:bodyPr wrap="none">
            <a:spAutoFit/>
          </a:bodyPr>
          <a:lstStyle/>
          <a:p>
            <a:pPr marL="87313" lvl="1"/>
            <a:r>
              <a:rPr lang="en-IN" sz="2000" b="1" dirty="0">
                <a:highlight>
                  <a:srgbClr val="00FFFF"/>
                </a:highlight>
              </a:rPr>
              <a:t>4. Modules</a:t>
            </a:r>
            <a:endParaRPr lang="en-IN" sz="2000" dirty="0">
              <a:highlight>
                <a:srgbClr val="00FFFF"/>
              </a:highlight>
            </a:endParaRPr>
          </a:p>
        </p:txBody>
      </p:sp>
      <p:pic>
        <p:nvPicPr>
          <p:cNvPr id="2" name="Picture 1" descr="http://3.bp.blogspot.com/-1r45_M9qKgY/VlifrdID81I/AAAAAAAAAzQ/kWJS1FlrJbc/s1600/solarise%2Bsystem.jpg">
            <a:extLst>
              <a:ext uri="{FF2B5EF4-FFF2-40B4-BE49-F238E27FC236}">
                <a16:creationId xmlns:a16="http://schemas.microsoft.com/office/drawing/2014/main" id="{FCEF457C-DB37-DEE0-E2B6-DDEBE4859F2D}"/>
              </a:ext>
            </a:extLst>
          </p:cNvPr>
          <p:cNvPicPr/>
          <p:nvPr/>
        </p:nvPicPr>
        <p:blipFill>
          <a:blip r:embed="rId3" cstate="print"/>
          <a:srcRect/>
          <a:stretch>
            <a:fillRect/>
          </a:stretch>
        </p:blipFill>
        <p:spPr bwMode="auto">
          <a:xfrm>
            <a:off x="629419" y="2159090"/>
            <a:ext cx="5516096" cy="3240360"/>
          </a:xfrm>
          <a:prstGeom prst="rect">
            <a:avLst/>
          </a:prstGeom>
          <a:noFill/>
          <a:ln w="9525">
            <a:noFill/>
            <a:miter lim="800000"/>
            <a:headEnd/>
            <a:tailEnd/>
          </a:ln>
        </p:spPr>
      </p:pic>
      <p:sp>
        <p:nvSpPr>
          <p:cNvPr id="5" name="Rectangle 4">
            <a:extLst>
              <a:ext uri="{FF2B5EF4-FFF2-40B4-BE49-F238E27FC236}">
                <a16:creationId xmlns:a16="http://schemas.microsoft.com/office/drawing/2014/main" id="{39D998C6-B9E4-9AA4-AE66-A6778D149888}"/>
              </a:ext>
            </a:extLst>
          </p:cNvPr>
          <p:cNvSpPr/>
          <p:nvPr/>
        </p:nvSpPr>
        <p:spPr>
          <a:xfrm>
            <a:off x="6516215" y="2445046"/>
            <a:ext cx="5215341" cy="2814617"/>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rgbClr val="C00000"/>
                </a:solidFill>
              </a:rPr>
              <a:t>The best current methodology for operating-system design involves </a:t>
            </a:r>
            <a:r>
              <a:rPr lang="en-IN" sz="2000" dirty="0">
                <a:solidFill>
                  <a:srgbClr val="C00000"/>
                </a:solidFill>
              </a:rPr>
              <a:t>using </a:t>
            </a:r>
            <a:r>
              <a:rPr lang="en-IN" sz="2000" dirty="0">
                <a:solidFill>
                  <a:srgbClr val="0070C0"/>
                </a:solidFill>
              </a:rPr>
              <a:t>loadable kernel modules. </a:t>
            </a:r>
          </a:p>
          <a:p>
            <a:pPr marL="342900" indent="-342900" algn="just">
              <a:lnSpc>
                <a:spcPct val="150000"/>
              </a:lnSpc>
              <a:buFont typeface="Arial" panose="020B0604020202020204" pitchFamily="34" charset="0"/>
              <a:buChar char="•"/>
            </a:pPr>
            <a:r>
              <a:rPr lang="en-IN" sz="2000" dirty="0">
                <a:solidFill>
                  <a:srgbClr val="C00000"/>
                </a:solidFill>
              </a:rPr>
              <a:t>The OS design involves using object-oriented programming techniques to create a modular kernel. </a:t>
            </a:r>
          </a:p>
        </p:txBody>
      </p:sp>
    </p:spTree>
    <p:extLst>
      <p:ext uri="{BB962C8B-B14F-4D97-AF65-F5344CB8AC3E}">
        <p14:creationId xmlns:p14="http://schemas.microsoft.com/office/powerpoint/2010/main" val="11585930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F0593-F089-E6CB-7075-298BCA2D4E4A}"/>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719ACEB0-E738-BBD7-CCB3-4F3B080F0315}"/>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E34845C3-1EC3-49A9-011F-509D097035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D52A1EDC-408C-820A-02A9-34A275186990}"/>
              </a:ext>
            </a:extLst>
          </p:cNvPr>
          <p:cNvSpPr>
            <a:spLocks noGrp="1" noChangeArrowheads="1"/>
          </p:cNvSpPr>
          <p:nvPr>
            <p:ph type="title"/>
          </p:nvPr>
        </p:nvSpPr>
        <p:spPr>
          <a:xfrm>
            <a:off x="3537712" y="315550"/>
            <a:ext cx="5946756"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Operating System  Structures</a:t>
            </a:r>
          </a:p>
        </p:txBody>
      </p:sp>
      <p:sp>
        <p:nvSpPr>
          <p:cNvPr id="4" name="Rectangle 3">
            <a:extLst>
              <a:ext uri="{FF2B5EF4-FFF2-40B4-BE49-F238E27FC236}">
                <a16:creationId xmlns:a16="http://schemas.microsoft.com/office/drawing/2014/main" id="{1A972654-6A56-316F-F2E3-1926E9B72176}"/>
              </a:ext>
            </a:extLst>
          </p:cNvPr>
          <p:cNvSpPr/>
          <p:nvPr/>
        </p:nvSpPr>
        <p:spPr>
          <a:xfrm>
            <a:off x="629419" y="1458550"/>
            <a:ext cx="1462580" cy="400110"/>
          </a:xfrm>
          <a:prstGeom prst="rect">
            <a:avLst/>
          </a:prstGeom>
        </p:spPr>
        <p:txBody>
          <a:bodyPr wrap="none">
            <a:spAutoFit/>
          </a:bodyPr>
          <a:lstStyle/>
          <a:p>
            <a:pPr marL="87313" lvl="1"/>
            <a:r>
              <a:rPr lang="en-IN" sz="2000" b="1" dirty="0">
                <a:highlight>
                  <a:srgbClr val="00FFFF"/>
                </a:highlight>
              </a:rPr>
              <a:t>4. Modules</a:t>
            </a:r>
            <a:endParaRPr lang="en-IN" sz="2000" dirty="0">
              <a:highlight>
                <a:srgbClr val="00FFFF"/>
              </a:highlight>
            </a:endParaRPr>
          </a:p>
        </p:txBody>
      </p:sp>
      <p:sp>
        <p:nvSpPr>
          <p:cNvPr id="7" name="TextBox 6">
            <a:extLst>
              <a:ext uri="{FF2B5EF4-FFF2-40B4-BE49-F238E27FC236}">
                <a16:creationId xmlns:a16="http://schemas.microsoft.com/office/drawing/2014/main" id="{8BEAF344-9185-4CF5-E68A-63A3D5850314}"/>
              </a:ext>
            </a:extLst>
          </p:cNvPr>
          <p:cNvSpPr txBox="1"/>
          <p:nvPr/>
        </p:nvSpPr>
        <p:spPr>
          <a:xfrm>
            <a:off x="798693" y="1858660"/>
            <a:ext cx="10594614" cy="3594702"/>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200" b="0" i="0" u="none" strike="noStrike" baseline="0" dirty="0">
                <a:solidFill>
                  <a:srgbClr val="231F20"/>
                </a:solidFill>
              </a:rPr>
              <a:t>Here, the kernel has a set of core components and links in additional services via modules, either at boot time or during run time. </a:t>
            </a:r>
          </a:p>
          <a:p>
            <a:pPr marL="342900" indent="-342900" algn="just">
              <a:lnSpc>
                <a:spcPct val="150000"/>
              </a:lnSpc>
              <a:buFont typeface="Arial" panose="020B0604020202020204" pitchFamily="34" charset="0"/>
              <a:buChar char="•"/>
            </a:pPr>
            <a:r>
              <a:rPr lang="en-US" sz="2200" b="0" i="0" u="none" strike="noStrike" baseline="0" dirty="0">
                <a:solidFill>
                  <a:srgbClr val="231F20"/>
                </a:solidFill>
              </a:rPr>
              <a:t>This type of design is common in modern implementations of UNIX, such as Solaris, Linux, and Mac OS X, as well as Windows.</a:t>
            </a:r>
          </a:p>
          <a:p>
            <a:pPr marL="342900" indent="-342900" algn="just">
              <a:lnSpc>
                <a:spcPct val="150000"/>
              </a:lnSpc>
              <a:buFont typeface="Arial" panose="020B0604020202020204" pitchFamily="34" charset="0"/>
              <a:buChar char="•"/>
            </a:pPr>
            <a:r>
              <a:rPr lang="en-US" sz="2200" dirty="0">
                <a:solidFill>
                  <a:srgbClr val="231F20"/>
                </a:solidFill>
              </a:rPr>
              <a:t>The idea of the design is for the kernel to provide core services while other services are implemented dynamically, as the kernel is running.</a:t>
            </a:r>
          </a:p>
          <a:p>
            <a:pPr marL="342900" indent="-342900" algn="just">
              <a:lnSpc>
                <a:spcPct val="150000"/>
              </a:lnSpc>
              <a:buFont typeface="Arial" panose="020B0604020202020204" pitchFamily="34" charset="0"/>
              <a:buChar char="•"/>
            </a:pPr>
            <a:endParaRPr lang="en-IN" sz="2200" dirty="0"/>
          </a:p>
        </p:txBody>
      </p:sp>
    </p:spTree>
    <p:extLst>
      <p:ext uri="{BB962C8B-B14F-4D97-AF65-F5344CB8AC3E}">
        <p14:creationId xmlns:p14="http://schemas.microsoft.com/office/powerpoint/2010/main" val="14015265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EE4E4-0472-E2D9-D1AE-6782066EDBC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13A795B7-7280-70DF-75EC-4854D764F387}"/>
              </a:ext>
            </a:extLst>
          </p:cNvPr>
          <p:cNvSpPr/>
          <p:nvPr/>
        </p:nvSpPr>
        <p:spPr>
          <a:xfrm>
            <a:off x="11374456" y="6029928"/>
            <a:ext cx="473207"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06</a:t>
            </a:r>
          </a:p>
        </p:txBody>
      </p:sp>
      <p:pic>
        <p:nvPicPr>
          <p:cNvPr id="13" name="Picture 12">
            <a:extLst>
              <a:ext uri="{FF2B5EF4-FFF2-40B4-BE49-F238E27FC236}">
                <a16:creationId xmlns:a16="http://schemas.microsoft.com/office/drawing/2014/main" id="{9E3AE216-B5FD-B7A2-BA54-08DADBA4CF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14446538-CA77-5BE5-8B98-183EE24B6D47}"/>
              </a:ext>
            </a:extLst>
          </p:cNvPr>
          <p:cNvSpPr>
            <a:spLocks noGrp="1" noChangeArrowheads="1"/>
          </p:cNvSpPr>
          <p:nvPr>
            <p:ph type="title"/>
          </p:nvPr>
        </p:nvSpPr>
        <p:spPr>
          <a:xfrm>
            <a:off x="936487" y="705146"/>
            <a:ext cx="7772400" cy="1143000"/>
          </a:xfrm>
        </p:spPr>
        <p:txBody>
          <a:bodyPr/>
          <a:lstStyle/>
          <a:p>
            <a:r>
              <a:rPr lang="en-US" altLang="zh-TW" sz="3600" dirty="0">
                <a:solidFill>
                  <a:srgbClr val="FF6600"/>
                </a:solidFill>
                <a:latin typeface="Aharoni" pitchFamily="2" charset="-79"/>
                <a:cs typeface="Aharoni" pitchFamily="2" charset="-79"/>
              </a:rPr>
              <a:t>Quick Look at the Syllabus</a:t>
            </a:r>
          </a:p>
        </p:txBody>
      </p:sp>
      <p:sp>
        <p:nvSpPr>
          <p:cNvPr id="4" name="Rectangle 3">
            <a:extLst>
              <a:ext uri="{FF2B5EF4-FFF2-40B4-BE49-F238E27FC236}">
                <a16:creationId xmlns:a16="http://schemas.microsoft.com/office/drawing/2014/main" id="{09BE62A4-82C8-F820-B7BE-BFE6898D1E7D}"/>
              </a:ext>
            </a:extLst>
          </p:cNvPr>
          <p:cNvSpPr txBox="1">
            <a:spLocks noChangeArrowheads="1"/>
          </p:cNvSpPr>
          <p:nvPr/>
        </p:nvSpPr>
        <p:spPr>
          <a:xfrm>
            <a:off x="1010438" y="1679644"/>
            <a:ext cx="7772400" cy="31452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dirty="0">
                <a:highlight>
                  <a:srgbClr val="FFFF00"/>
                </a:highlight>
              </a:rPr>
              <a:t>Unit 1:Introduction - Process Management </a:t>
            </a:r>
          </a:p>
          <a:p>
            <a:pPr marL="0" indent="0" algn="just">
              <a:lnSpc>
                <a:spcPct val="150000"/>
              </a:lnSpc>
              <a:buNone/>
            </a:pPr>
            <a:r>
              <a:rPr lang="en-US" dirty="0">
                <a:latin typeface="+mj-lt"/>
                <a:ea typeface="+mj-ea"/>
                <a:cs typeface="+mj-cs"/>
              </a:rPr>
              <a:t>	</a:t>
            </a:r>
          </a:p>
        </p:txBody>
      </p:sp>
      <p:sp>
        <p:nvSpPr>
          <p:cNvPr id="5" name="TextBox 4">
            <a:extLst>
              <a:ext uri="{FF2B5EF4-FFF2-40B4-BE49-F238E27FC236}">
                <a16:creationId xmlns:a16="http://schemas.microsoft.com/office/drawing/2014/main" id="{F0250C44-7556-CF1E-B46D-6283BF829550}"/>
              </a:ext>
            </a:extLst>
          </p:cNvPr>
          <p:cNvSpPr txBox="1"/>
          <p:nvPr/>
        </p:nvSpPr>
        <p:spPr>
          <a:xfrm>
            <a:off x="1010438" y="2490498"/>
            <a:ext cx="10364820" cy="3594702"/>
          </a:xfrm>
          <a:prstGeom prst="rect">
            <a:avLst/>
          </a:prstGeom>
          <a:noFill/>
          <a:ln>
            <a:solidFill>
              <a:srgbClr val="ED682F"/>
            </a:solidFill>
          </a:ln>
        </p:spPr>
        <p:txBody>
          <a:bodyPr wrap="square">
            <a:spAutoFit/>
          </a:bodyPr>
          <a:lstStyle/>
          <a:p>
            <a:pPr algn="just">
              <a:lnSpc>
                <a:spcPct val="150000"/>
              </a:lnSpc>
            </a:pPr>
            <a:r>
              <a:rPr lang="en-US" sz="2200" dirty="0"/>
              <a:t>Introduction: Batch Systems, Multiprogramming and Time Sharing, Parallel, Distributed and Real-time Systems, Operating System Structures, Components &amp; Services, System calls. </a:t>
            </a:r>
          </a:p>
          <a:p>
            <a:pPr algn="just">
              <a:lnSpc>
                <a:spcPct val="150000"/>
              </a:lnSpc>
            </a:pPr>
            <a:r>
              <a:rPr lang="en-IN" sz="2200" dirty="0"/>
              <a:t>Process Management: Process Concept, Process Scheduling, Threads, Inter- process communication, CPU Scheduling Criteria, Scheduling algorithm, Multiple Processor Scheduling,. The Critical Section Problem, Synchronization hardware, Semaphores, and Classical problems of synchronization.	</a:t>
            </a:r>
          </a:p>
        </p:txBody>
      </p:sp>
    </p:spTree>
    <p:extLst>
      <p:ext uri="{BB962C8B-B14F-4D97-AF65-F5344CB8AC3E}">
        <p14:creationId xmlns:p14="http://schemas.microsoft.com/office/powerpoint/2010/main" val="990227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EB1D5-EEF8-1A34-F82C-A889A520F1FE}"/>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886E2436-E865-CABD-19A7-25FEF8561168}"/>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B2B5B8A0-4064-ED32-ACC7-96F42ACB97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A4D789F3-83B5-97EC-B87F-7592A5EC9447}"/>
              </a:ext>
            </a:extLst>
          </p:cNvPr>
          <p:cNvSpPr>
            <a:spLocks noGrp="1" noChangeArrowheads="1"/>
          </p:cNvSpPr>
          <p:nvPr>
            <p:ph type="title"/>
          </p:nvPr>
        </p:nvSpPr>
        <p:spPr>
          <a:xfrm>
            <a:off x="3537712" y="315550"/>
            <a:ext cx="5946756"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Operating System  Structures</a:t>
            </a:r>
          </a:p>
        </p:txBody>
      </p:sp>
      <p:sp>
        <p:nvSpPr>
          <p:cNvPr id="4" name="Rectangle 3">
            <a:extLst>
              <a:ext uri="{FF2B5EF4-FFF2-40B4-BE49-F238E27FC236}">
                <a16:creationId xmlns:a16="http://schemas.microsoft.com/office/drawing/2014/main" id="{7BBAFD4B-6F82-1600-CE5F-2565BB2FEB2F}"/>
              </a:ext>
            </a:extLst>
          </p:cNvPr>
          <p:cNvSpPr/>
          <p:nvPr/>
        </p:nvSpPr>
        <p:spPr>
          <a:xfrm>
            <a:off x="629419" y="1458550"/>
            <a:ext cx="2062039" cy="400110"/>
          </a:xfrm>
          <a:prstGeom prst="rect">
            <a:avLst/>
          </a:prstGeom>
        </p:spPr>
        <p:txBody>
          <a:bodyPr wrap="none">
            <a:spAutoFit/>
          </a:bodyPr>
          <a:lstStyle/>
          <a:p>
            <a:pPr marL="87313" lvl="1"/>
            <a:r>
              <a:rPr lang="en-IN" sz="2000" b="1" dirty="0">
                <a:highlight>
                  <a:srgbClr val="00FFFF"/>
                </a:highlight>
              </a:rPr>
              <a:t>5. Hybrid System</a:t>
            </a:r>
            <a:endParaRPr lang="en-IN" sz="2000" dirty="0">
              <a:highlight>
                <a:srgbClr val="00FFFF"/>
              </a:highlight>
            </a:endParaRPr>
          </a:p>
        </p:txBody>
      </p:sp>
      <p:sp>
        <p:nvSpPr>
          <p:cNvPr id="5" name="TextBox 4">
            <a:extLst>
              <a:ext uri="{FF2B5EF4-FFF2-40B4-BE49-F238E27FC236}">
                <a16:creationId xmlns:a16="http://schemas.microsoft.com/office/drawing/2014/main" id="{F2656346-78E2-71E9-2264-CBB41284BCAB}"/>
              </a:ext>
            </a:extLst>
          </p:cNvPr>
          <p:cNvSpPr txBox="1"/>
          <p:nvPr/>
        </p:nvSpPr>
        <p:spPr>
          <a:xfrm>
            <a:off x="897376" y="2233652"/>
            <a:ext cx="10143518" cy="2819362"/>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200" dirty="0">
                <a:solidFill>
                  <a:srgbClr val="231F20"/>
                </a:solidFill>
              </a:rPr>
              <a:t>In practice, very few operating systems adopt a single, strictly defined structure. </a:t>
            </a:r>
          </a:p>
          <a:p>
            <a:pPr marL="342900" indent="-342900" algn="just">
              <a:lnSpc>
                <a:spcPct val="150000"/>
              </a:lnSpc>
              <a:buFont typeface="Arial" panose="020B0604020202020204" pitchFamily="34" charset="0"/>
              <a:buChar char="•"/>
            </a:pPr>
            <a:r>
              <a:rPr lang="en-US" sz="2200" dirty="0">
                <a:solidFill>
                  <a:srgbClr val="231F20"/>
                </a:solidFill>
              </a:rPr>
              <a:t>Instead, they combine different structures, resulting in hybrid systems that address performance, security, and usability issues.</a:t>
            </a:r>
          </a:p>
          <a:p>
            <a:pPr marL="342900" indent="-342900" algn="just">
              <a:lnSpc>
                <a:spcPct val="150000"/>
              </a:lnSpc>
              <a:buFont typeface="Arial" panose="020B0604020202020204" pitchFamily="34" charset="0"/>
              <a:buChar char="•"/>
            </a:pPr>
            <a:r>
              <a:rPr lang="en-IN" b="1" dirty="0"/>
              <a:t>Mac OS X</a:t>
            </a:r>
          </a:p>
          <a:p>
            <a:pPr marL="342900" indent="-342900" algn="just">
              <a:lnSpc>
                <a:spcPct val="150000"/>
              </a:lnSpc>
              <a:buFont typeface="Arial" panose="020B0604020202020204" pitchFamily="34" charset="0"/>
              <a:buChar char="•"/>
            </a:pPr>
            <a:r>
              <a:rPr lang="en-IN" b="1" dirty="0"/>
              <a:t>iOS</a:t>
            </a:r>
          </a:p>
          <a:p>
            <a:pPr marL="342900" indent="-342900" algn="just">
              <a:lnSpc>
                <a:spcPct val="150000"/>
              </a:lnSpc>
              <a:buFont typeface="Arial" panose="020B0604020202020204" pitchFamily="34" charset="0"/>
              <a:buChar char="•"/>
            </a:pPr>
            <a:r>
              <a:rPr lang="en-IN" b="1" dirty="0"/>
              <a:t>Android</a:t>
            </a:r>
            <a:endParaRPr lang="en-IN" sz="2200" dirty="0">
              <a:solidFill>
                <a:srgbClr val="231F20"/>
              </a:solidFill>
            </a:endParaRPr>
          </a:p>
        </p:txBody>
      </p:sp>
    </p:spTree>
    <p:extLst>
      <p:ext uri="{BB962C8B-B14F-4D97-AF65-F5344CB8AC3E}">
        <p14:creationId xmlns:p14="http://schemas.microsoft.com/office/powerpoint/2010/main" val="528107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17FE9-E749-0F31-E6D3-11A85DB0E6B5}"/>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C7DD7F51-225C-3D95-6E30-B12B6ECE4089}"/>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ECF08AB1-D331-D556-667D-2A4B40AF02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FBF923B6-C9DD-F61B-C92C-BF507B63791C}"/>
              </a:ext>
            </a:extLst>
          </p:cNvPr>
          <p:cNvSpPr>
            <a:spLocks noGrp="1" noChangeArrowheads="1"/>
          </p:cNvSpPr>
          <p:nvPr>
            <p:ph type="title"/>
          </p:nvPr>
        </p:nvSpPr>
        <p:spPr>
          <a:xfrm>
            <a:off x="3537712" y="315550"/>
            <a:ext cx="5946756"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Operating System  Structures</a:t>
            </a:r>
          </a:p>
        </p:txBody>
      </p:sp>
      <p:sp>
        <p:nvSpPr>
          <p:cNvPr id="4" name="Rectangle 3">
            <a:extLst>
              <a:ext uri="{FF2B5EF4-FFF2-40B4-BE49-F238E27FC236}">
                <a16:creationId xmlns:a16="http://schemas.microsoft.com/office/drawing/2014/main" id="{4EDF9DA8-BEF0-50C9-07EC-A0CC0CC7712A}"/>
              </a:ext>
            </a:extLst>
          </p:cNvPr>
          <p:cNvSpPr/>
          <p:nvPr/>
        </p:nvSpPr>
        <p:spPr>
          <a:xfrm>
            <a:off x="802566" y="1458550"/>
            <a:ext cx="3265894" cy="400110"/>
          </a:xfrm>
          <a:prstGeom prst="rect">
            <a:avLst/>
          </a:prstGeom>
        </p:spPr>
        <p:txBody>
          <a:bodyPr wrap="none">
            <a:spAutoFit/>
          </a:bodyPr>
          <a:lstStyle/>
          <a:p>
            <a:pPr marL="87313" lvl="1"/>
            <a:r>
              <a:rPr lang="en-IN" sz="2000" b="1" dirty="0">
                <a:highlight>
                  <a:srgbClr val="00FFFF"/>
                </a:highlight>
              </a:rPr>
              <a:t>5. Hybrid System - Mac OS X</a:t>
            </a:r>
            <a:endParaRPr lang="en-IN" sz="2000" dirty="0">
              <a:highlight>
                <a:srgbClr val="00FFFF"/>
              </a:highlight>
            </a:endParaRPr>
          </a:p>
        </p:txBody>
      </p:sp>
      <p:pic>
        <p:nvPicPr>
          <p:cNvPr id="6" name="Picture 5">
            <a:extLst>
              <a:ext uri="{FF2B5EF4-FFF2-40B4-BE49-F238E27FC236}">
                <a16:creationId xmlns:a16="http://schemas.microsoft.com/office/drawing/2014/main" id="{DAC31B9F-F047-EAB9-CDA6-A4F900B89A89}"/>
              </a:ext>
            </a:extLst>
          </p:cNvPr>
          <p:cNvPicPr>
            <a:picLocks noChangeAspect="1"/>
          </p:cNvPicPr>
          <p:nvPr/>
        </p:nvPicPr>
        <p:blipFill>
          <a:blip r:embed="rId3"/>
          <a:stretch>
            <a:fillRect/>
          </a:stretch>
        </p:blipFill>
        <p:spPr>
          <a:xfrm>
            <a:off x="802566" y="2326160"/>
            <a:ext cx="4808637" cy="2964437"/>
          </a:xfrm>
          <a:prstGeom prst="rect">
            <a:avLst/>
          </a:prstGeom>
        </p:spPr>
      </p:pic>
      <p:sp>
        <p:nvSpPr>
          <p:cNvPr id="8" name="TextBox 7">
            <a:extLst>
              <a:ext uri="{FF2B5EF4-FFF2-40B4-BE49-F238E27FC236}">
                <a16:creationId xmlns:a16="http://schemas.microsoft.com/office/drawing/2014/main" id="{1FF5A2B9-E876-9DFA-DDA2-CF71A91289B9}"/>
              </a:ext>
            </a:extLst>
          </p:cNvPr>
          <p:cNvSpPr txBox="1"/>
          <p:nvPr/>
        </p:nvSpPr>
        <p:spPr>
          <a:xfrm>
            <a:off x="5936304" y="2389389"/>
            <a:ext cx="6094378" cy="2352952"/>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dirty="0">
                <a:solidFill>
                  <a:srgbClr val="C00000"/>
                </a:solidFill>
              </a:rPr>
              <a:t>The Apple Mac OS X operating system uses a hybrid structure.</a:t>
            </a:r>
          </a:p>
          <a:p>
            <a:pPr marL="342900" indent="-342900" algn="just">
              <a:lnSpc>
                <a:spcPct val="150000"/>
              </a:lnSpc>
              <a:buFont typeface="Arial" panose="020B0604020202020204" pitchFamily="34" charset="0"/>
              <a:buChar char="•"/>
            </a:pPr>
            <a:r>
              <a:rPr lang="en-US" sz="2000" dirty="0">
                <a:solidFill>
                  <a:srgbClr val="C00000"/>
                </a:solidFill>
              </a:rPr>
              <a:t>The top layers include the Aqua user interface and a set of application environments and services.</a:t>
            </a:r>
          </a:p>
          <a:p>
            <a:pPr marL="342900" indent="-342900" algn="just">
              <a:lnSpc>
                <a:spcPct val="150000"/>
              </a:lnSpc>
              <a:buFont typeface="Arial" panose="020B0604020202020204" pitchFamily="34" charset="0"/>
              <a:buChar char="•"/>
            </a:pPr>
            <a:endParaRPr lang="en-IN" sz="2000" dirty="0">
              <a:solidFill>
                <a:srgbClr val="C00000"/>
              </a:solidFill>
            </a:endParaRPr>
          </a:p>
        </p:txBody>
      </p:sp>
    </p:spTree>
    <p:extLst>
      <p:ext uri="{BB962C8B-B14F-4D97-AF65-F5344CB8AC3E}">
        <p14:creationId xmlns:p14="http://schemas.microsoft.com/office/powerpoint/2010/main" val="23800738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5795B-6B2C-723E-7D6E-142849715202}"/>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8FE94B52-331C-9C7A-6283-D161BF97A6D0}"/>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6A008E81-6F74-826C-29C7-D60A137C57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7EA03079-1986-39CF-A04F-80ED847D6264}"/>
              </a:ext>
            </a:extLst>
          </p:cNvPr>
          <p:cNvSpPr>
            <a:spLocks noGrp="1" noChangeArrowheads="1"/>
          </p:cNvSpPr>
          <p:nvPr>
            <p:ph type="title"/>
          </p:nvPr>
        </p:nvSpPr>
        <p:spPr>
          <a:xfrm>
            <a:off x="3537712" y="315550"/>
            <a:ext cx="5946756"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Operating System  Structures</a:t>
            </a:r>
          </a:p>
        </p:txBody>
      </p:sp>
      <p:sp>
        <p:nvSpPr>
          <p:cNvPr id="4" name="Rectangle 3">
            <a:extLst>
              <a:ext uri="{FF2B5EF4-FFF2-40B4-BE49-F238E27FC236}">
                <a16:creationId xmlns:a16="http://schemas.microsoft.com/office/drawing/2014/main" id="{159A9DD4-EECB-26F6-DB22-1EA23F061E76}"/>
              </a:ext>
            </a:extLst>
          </p:cNvPr>
          <p:cNvSpPr/>
          <p:nvPr/>
        </p:nvSpPr>
        <p:spPr>
          <a:xfrm>
            <a:off x="802566" y="1458550"/>
            <a:ext cx="3265894" cy="400110"/>
          </a:xfrm>
          <a:prstGeom prst="rect">
            <a:avLst/>
          </a:prstGeom>
        </p:spPr>
        <p:txBody>
          <a:bodyPr wrap="none">
            <a:spAutoFit/>
          </a:bodyPr>
          <a:lstStyle/>
          <a:p>
            <a:pPr marL="87313" lvl="1"/>
            <a:r>
              <a:rPr lang="en-IN" sz="2000" b="1" dirty="0">
                <a:highlight>
                  <a:srgbClr val="00FFFF"/>
                </a:highlight>
              </a:rPr>
              <a:t>5. Hybrid System - Mac OS X</a:t>
            </a:r>
            <a:endParaRPr lang="en-IN" sz="2000" dirty="0">
              <a:highlight>
                <a:srgbClr val="00FFFF"/>
              </a:highlight>
            </a:endParaRPr>
          </a:p>
        </p:txBody>
      </p:sp>
      <p:pic>
        <p:nvPicPr>
          <p:cNvPr id="6" name="Picture 5">
            <a:extLst>
              <a:ext uri="{FF2B5EF4-FFF2-40B4-BE49-F238E27FC236}">
                <a16:creationId xmlns:a16="http://schemas.microsoft.com/office/drawing/2014/main" id="{CBA9319D-6B63-35BD-B7C9-43ACD5609A6B}"/>
              </a:ext>
            </a:extLst>
          </p:cNvPr>
          <p:cNvPicPr>
            <a:picLocks noChangeAspect="1"/>
          </p:cNvPicPr>
          <p:nvPr/>
        </p:nvPicPr>
        <p:blipFill>
          <a:blip r:embed="rId3"/>
          <a:stretch>
            <a:fillRect/>
          </a:stretch>
        </p:blipFill>
        <p:spPr>
          <a:xfrm>
            <a:off x="802566" y="2326160"/>
            <a:ext cx="4808637" cy="2964437"/>
          </a:xfrm>
          <a:prstGeom prst="rect">
            <a:avLst/>
          </a:prstGeom>
        </p:spPr>
      </p:pic>
      <p:sp>
        <p:nvSpPr>
          <p:cNvPr id="10" name="TextBox 9">
            <a:extLst>
              <a:ext uri="{FF2B5EF4-FFF2-40B4-BE49-F238E27FC236}">
                <a16:creationId xmlns:a16="http://schemas.microsoft.com/office/drawing/2014/main" id="{60038CCE-1FBB-1561-98FE-4EBB5A3FD9DB}"/>
              </a:ext>
            </a:extLst>
          </p:cNvPr>
          <p:cNvSpPr txBox="1"/>
          <p:nvPr/>
        </p:nvSpPr>
        <p:spPr>
          <a:xfrm>
            <a:off x="5834164" y="2170237"/>
            <a:ext cx="6094378" cy="2814617"/>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dirty="0"/>
              <a:t>The Cocoa environment specifies an API for the Objective-C programming language, which is used for writing Mac OS X applications. </a:t>
            </a:r>
          </a:p>
          <a:p>
            <a:pPr marL="342900" indent="-342900" algn="just">
              <a:lnSpc>
                <a:spcPct val="150000"/>
              </a:lnSpc>
              <a:buFont typeface="Arial" panose="020B0604020202020204" pitchFamily="34" charset="0"/>
              <a:buChar char="•"/>
            </a:pPr>
            <a:r>
              <a:rPr lang="en-US" sz="2000" dirty="0"/>
              <a:t>Below these layers is the kernel environment, which consists primarily of the Mach microkernel and the BSD UNIX kernel.</a:t>
            </a:r>
            <a:endParaRPr lang="en-IN" sz="2000" dirty="0"/>
          </a:p>
        </p:txBody>
      </p:sp>
    </p:spTree>
    <p:extLst>
      <p:ext uri="{BB962C8B-B14F-4D97-AF65-F5344CB8AC3E}">
        <p14:creationId xmlns:p14="http://schemas.microsoft.com/office/powerpoint/2010/main" val="8249130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D79AD-CBA9-6860-548B-7052DED188F6}"/>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4CF368A7-7E85-6A13-2F3F-FA9E3844AC24}"/>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F24BF4B5-D44C-D55F-64FC-6FE6F6CF38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B1C32090-E841-F52D-1BBD-4D9378720981}"/>
              </a:ext>
            </a:extLst>
          </p:cNvPr>
          <p:cNvSpPr>
            <a:spLocks noGrp="1" noChangeArrowheads="1"/>
          </p:cNvSpPr>
          <p:nvPr>
            <p:ph type="title"/>
          </p:nvPr>
        </p:nvSpPr>
        <p:spPr>
          <a:xfrm>
            <a:off x="3537712" y="315550"/>
            <a:ext cx="5946756"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Operating System  Structures</a:t>
            </a:r>
          </a:p>
        </p:txBody>
      </p:sp>
      <p:sp>
        <p:nvSpPr>
          <p:cNvPr id="4" name="Rectangle 3">
            <a:extLst>
              <a:ext uri="{FF2B5EF4-FFF2-40B4-BE49-F238E27FC236}">
                <a16:creationId xmlns:a16="http://schemas.microsoft.com/office/drawing/2014/main" id="{4157C35F-C255-0AE5-CBF5-D80D5F7EC457}"/>
              </a:ext>
            </a:extLst>
          </p:cNvPr>
          <p:cNvSpPr/>
          <p:nvPr/>
        </p:nvSpPr>
        <p:spPr>
          <a:xfrm>
            <a:off x="802566" y="1458550"/>
            <a:ext cx="2613472" cy="400110"/>
          </a:xfrm>
          <a:prstGeom prst="rect">
            <a:avLst/>
          </a:prstGeom>
        </p:spPr>
        <p:txBody>
          <a:bodyPr wrap="none">
            <a:spAutoFit/>
          </a:bodyPr>
          <a:lstStyle/>
          <a:p>
            <a:pPr marL="87313" lvl="1"/>
            <a:r>
              <a:rPr lang="en-IN" sz="2000" b="1" dirty="0">
                <a:highlight>
                  <a:srgbClr val="00FFFF"/>
                </a:highlight>
              </a:rPr>
              <a:t>5. Hybrid System - iOS</a:t>
            </a:r>
            <a:endParaRPr lang="en-IN" sz="2000" dirty="0">
              <a:highlight>
                <a:srgbClr val="00FFFF"/>
              </a:highlight>
            </a:endParaRPr>
          </a:p>
        </p:txBody>
      </p:sp>
      <p:sp>
        <p:nvSpPr>
          <p:cNvPr id="10" name="TextBox 9">
            <a:extLst>
              <a:ext uri="{FF2B5EF4-FFF2-40B4-BE49-F238E27FC236}">
                <a16:creationId xmlns:a16="http://schemas.microsoft.com/office/drawing/2014/main" id="{A31583BF-CFB2-F8E5-217D-E4A3199F6C58}"/>
              </a:ext>
            </a:extLst>
          </p:cNvPr>
          <p:cNvSpPr txBox="1"/>
          <p:nvPr/>
        </p:nvSpPr>
        <p:spPr>
          <a:xfrm>
            <a:off x="4949046" y="2044261"/>
            <a:ext cx="6607413" cy="2814617"/>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dirty="0">
                <a:solidFill>
                  <a:srgbClr val="C00000"/>
                </a:solidFill>
              </a:rPr>
              <a:t>iOS is a mobile operating system designed by Apple to run its smartphone, the iPhone, as well as its tablet computer, the iPad. </a:t>
            </a:r>
          </a:p>
          <a:p>
            <a:pPr marL="342900" indent="-342900" algn="just">
              <a:lnSpc>
                <a:spcPct val="150000"/>
              </a:lnSpc>
              <a:buFont typeface="Arial" panose="020B0604020202020204" pitchFamily="34" charset="0"/>
              <a:buChar char="•"/>
            </a:pPr>
            <a:r>
              <a:rPr lang="en-US" sz="2000" dirty="0">
                <a:solidFill>
                  <a:srgbClr val="C00000"/>
                </a:solidFill>
              </a:rPr>
              <a:t>iOS is structured on the Mac OS X operating system, with added functionality pertinent to mobile devices, but does not directly run Mac OS X applications.</a:t>
            </a:r>
            <a:endParaRPr lang="en-IN" sz="2000" dirty="0">
              <a:solidFill>
                <a:srgbClr val="C00000"/>
              </a:solidFill>
            </a:endParaRPr>
          </a:p>
        </p:txBody>
      </p:sp>
      <p:pic>
        <p:nvPicPr>
          <p:cNvPr id="5" name="Picture 4">
            <a:extLst>
              <a:ext uri="{FF2B5EF4-FFF2-40B4-BE49-F238E27FC236}">
                <a16:creationId xmlns:a16="http://schemas.microsoft.com/office/drawing/2014/main" id="{FBBE02FD-B27A-EA8F-70E5-705505D3F7DA}"/>
              </a:ext>
            </a:extLst>
          </p:cNvPr>
          <p:cNvPicPr>
            <a:picLocks noChangeAspect="1"/>
          </p:cNvPicPr>
          <p:nvPr/>
        </p:nvPicPr>
        <p:blipFill>
          <a:blip r:embed="rId3"/>
          <a:stretch>
            <a:fillRect/>
          </a:stretch>
        </p:blipFill>
        <p:spPr>
          <a:xfrm>
            <a:off x="733309" y="2170236"/>
            <a:ext cx="4215738" cy="3024333"/>
          </a:xfrm>
          <a:prstGeom prst="rect">
            <a:avLst/>
          </a:prstGeom>
        </p:spPr>
      </p:pic>
    </p:spTree>
    <p:extLst>
      <p:ext uri="{BB962C8B-B14F-4D97-AF65-F5344CB8AC3E}">
        <p14:creationId xmlns:p14="http://schemas.microsoft.com/office/powerpoint/2010/main" val="40836936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40DF1-0EF5-5A36-1CAD-D1AD6187636B}"/>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FC024801-FD75-8794-2685-EDF933E09855}"/>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246E3E8D-308E-F8E3-0AE9-3FF17B6728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EAD67D34-FA7C-BC9E-E645-7E1D87B65C29}"/>
              </a:ext>
            </a:extLst>
          </p:cNvPr>
          <p:cNvSpPr>
            <a:spLocks noGrp="1" noChangeArrowheads="1"/>
          </p:cNvSpPr>
          <p:nvPr>
            <p:ph type="title"/>
          </p:nvPr>
        </p:nvSpPr>
        <p:spPr>
          <a:xfrm>
            <a:off x="3537712" y="315550"/>
            <a:ext cx="5946756"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Operating System  Structures</a:t>
            </a:r>
          </a:p>
        </p:txBody>
      </p:sp>
      <p:sp>
        <p:nvSpPr>
          <p:cNvPr id="4" name="Rectangle 3">
            <a:extLst>
              <a:ext uri="{FF2B5EF4-FFF2-40B4-BE49-F238E27FC236}">
                <a16:creationId xmlns:a16="http://schemas.microsoft.com/office/drawing/2014/main" id="{6547EE3C-95E9-3A1D-2BD9-B640CD37726B}"/>
              </a:ext>
            </a:extLst>
          </p:cNvPr>
          <p:cNvSpPr/>
          <p:nvPr/>
        </p:nvSpPr>
        <p:spPr>
          <a:xfrm>
            <a:off x="802566" y="1458550"/>
            <a:ext cx="2613472" cy="400110"/>
          </a:xfrm>
          <a:prstGeom prst="rect">
            <a:avLst/>
          </a:prstGeom>
        </p:spPr>
        <p:txBody>
          <a:bodyPr wrap="none">
            <a:spAutoFit/>
          </a:bodyPr>
          <a:lstStyle/>
          <a:p>
            <a:pPr marL="87313" lvl="1"/>
            <a:r>
              <a:rPr lang="en-IN" sz="2000" b="1" dirty="0">
                <a:highlight>
                  <a:srgbClr val="00FFFF"/>
                </a:highlight>
              </a:rPr>
              <a:t>5. Hybrid System - iOS</a:t>
            </a:r>
            <a:endParaRPr lang="en-IN" sz="2000" dirty="0">
              <a:highlight>
                <a:srgbClr val="00FFFF"/>
              </a:highlight>
            </a:endParaRPr>
          </a:p>
        </p:txBody>
      </p:sp>
      <p:sp>
        <p:nvSpPr>
          <p:cNvPr id="10" name="TextBox 9">
            <a:extLst>
              <a:ext uri="{FF2B5EF4-FFF2-40B4-BE49-F238E27FC236}">
                <a16:creationId xmlns:a16="http://schemas.microsoft.com/office/drawing/2014/main" id="{2BBB4B28-DB66-8C3D-AA14-E99E5839EB03}"/>
              </a:ext>
            </a:extLst>
          </p:cNvPr>
          <p:cNvSpPr txBox="1"/>
          <p:nvPr/>
        </p:nvSpPr>
        <p:spPr>
          <a:xfrm>
            <a:off x="4949046" y="2044261"/>
            <a:ext cx="6607413" cy="4199611"/>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dirty="0"/>
              <a:t>Cocoa Touch is an API for Objective-C that provides several frameworks for developing applications that run on iOS devices.</a:t>
            </a:r>
          </a:p>
          <a:p>
            <a:pPr marL="342900" indent="-342900" algn="just">
              <a:lnSpc>
                <a:spcPct val="150000"/>
              </a:lnSpc>
              <a:buFont typeface="Arial" panose="020B0604020202020204" pitchFamily="34" charset="0"/>
              <a:buChar char="•"/>
            </a:pPr>
            <a:r>
              <a:rPr lang="en-US" sz="2000" dirty="0"/>
              <a:t>The media services layer provides services for graphics, audio, and video.</a:t>
            </a:r>
          </a:p>
          <a:p>
            <a:pPr marL="342900" indent="-342900" algn="just">
              <a:lnSpc>
                <a:spcPct val="150000"/>
              </a:lnSpc>
              <a:buFont typeface="Arial" panose="020B0604020202020204" pitchFamily="34" charset="0"/>
              <a:buChar char="•"/>
            </a:pPr>
            <a:r>
              <a:rPr lang="en-US" sz="2000" dirty="0"/>
              <a:t>The core services layer provides a variety of features, including support for cloud computing and databases. </a:t>
            </a:r>
          </a:p>
          <a:p>
            <a:pPr marL="342900" indent="-342900" algn="just">
              <a:lnSpc>
                <a:spcPct val="150000"/>
              </a:lnSpc>
              <a:buFont typeface="Arial" panose="020B0604020202020204" pitchFamily="34" charset="0"/>
              <a:buChar char="•"/>
            </a:pPr>
            <a:r>
              <a:rPr lang="en-US" sz="2000" dirty="0"/>
              <a:t>The bottom layer represents the core operating system, which is based on the kernel environment</a:t>
            </a:r>
            <a:endParaRPr lang="en-IN" sz="2000" dirty="0"/>
          </a:p>
        </p:txBody>
      </p:sp>
      <p:pic>
        <p:nvPicPr>
          <p:cNvPr id="5" name="Picture 4">
            <a:extLst>
              <a:ext uri="{FF2B5EF4-FFF2-40B4-BE49-F238E27FC236}">
                <a16:creationId xmlns:a16="http://schemas.microsoft.com/office/drawing/2014/main" id="{46452021-1440-5BB9-4E9B-55661C266607}"/>
              </a:ext>
            </a:extLst>
          </p:cNvPr>
          <p:cNvPicPr>
            <a:picLocks noChangeAspect="1"/>
          </p:cNvPicPr>
          <p:nvPr/>
        </p:nvPicPr>
        <p:blipFill>
          <a:blip r:embed="rId3"/>
          <a:stretch>
            <a:fillRect/>
          </a:stretch>
        </p:blipFill>
        <p:spPr>
          <a:xfrm>
            <a:off x="733309" y="2170236"/>
            <a:ext cx="4215738" cy="3024333"/>
          </a:xfrm>
          <a:prstGeom prst="rect">
            <a:avLst/>
          </a:prstGeom>
        </p:spPr>
      </p:pic>
    </p:spTree>
    <p:extLst>
      <p:ext uri="{BB962C8B-B14F-4D97-AF65-F5344CB8AC3E}">
        <p14:creationId xmlns:p14="http://schemas.microsoft.com/office/powerpoint/2010/main" val="39371833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493F9-F7A3-2CAC-BB5D-C79924D9AE4E}"/>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E618EAAF-CBBD-0525-D46B-046B35987CBA}"/>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B0D6372D-B77F-A3FB-05A4-E6F01102D1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5F894FAB-EE61-11DC-5C1B-D91969308C86}"/>
              </a:ext>
            </a:extLst>
          </p:cNvPr>
          <p:cNvSpPr>
            <a:spLocks noGrp="1" noChangeArrowheads="1"/>
          </p:cNvSpPr>
          <p:nvPr>
            <p:ph type="title"/>
          </p:nvPr>
        </p:nvSpPr>
        <p:spPr>
          <a:xfrm>
            <a:off x="3537712" y="315550"/>
            <a:ext cx="5946756"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Operating System  Structures</a:t>
            </a:r>
          </a:p>
        </p:txBody>
      </p:sp>
      <p:sp>
        <p:nvSpPr>
          <p:cNvPr id="4" name="Rectangle 3">
            <a:extLst>
              <a:ext uri="{FF2B5EF4-FFF2-40B4-BE49-F238E27FC236}">
                <a16:creationId xmlns:a16="http://schemas.microsoft.com/office/drawing/2014/main" id="{C74745D2-26F8-941B-CEAC-6B5015A7857B}"/>
              </a:ext>
            </a:extLst>
          </p:cNvPr>
          <p:cNvSpPr/>
          <p:nvPr/>
        </p:nvSpPr>
        <p:spPr>
          <a:xfrm>
            <a:off x="802566" y="1458550"/>
            <a:ext cx="3113673" cy="400110"/>
          </a:xfrm>
          <a:prstGeom prst="rect">
            <a:avLst/>
          </a:prstGeom>
        </p:spPr>
        <p:txBody>
          <a:bodyPr wrap="none">
            <a:spAutoFit/>
          </a:bodyPr>
          <a:lstStyle/>
          <a:p>
            <a:pPr marL="87313" lvl="1"/>
            <a:r>
              <a:rPr lang="en-IN" sz="2000" b="1" dirty="0">
                <a:highlight>
                  <a:srgbClr val="00FFFF"/>
                </a:highlight>
              </a:rPr>
              <a:t>5. Hybrid System - Android</a:t>
            </a:r>
            <a:endParaRPr lang="en-IN" sz="2000" dirty="0">
              <a:highlight>
                <a:srgbClr val="00FFFF"/>
              </a:highlight>
            </a:endParaRPr>
          </a:p>
        </p:txBody>
      </p:sp>
      <p:pic>
        <p:nvPicPr>
          <p:cNvPr id="6" name="Picture 5">
            <a:extLst>
              <a:ext uri="{FF2B5EF4-FFF2-40B4-BE49-F238E27FC236}">
                <a16:creationId xmlns:a16="http://schemas.microsoft.com/office/drawing/2014/main" id="{5511B7EE-E0CA-EF9F-CC96-7458FE62AA9A}"/>
              </a:ext>
            </a:extLst>
          </p:cNvPr>
          <p:cNvPicPr>
            <a:picLocks noChangeAspect="1"/>
          </p:cNvPicPr>
          <p:nvPr/>
        </p:nvPicPr>
        <p:blipFill>
          <a:blip r:embed="rId3"/>
          <a:stretch>
            <a:fillRect/>
          </a:stretch>
        </p:blipFill>
        <p:spPr>
          <a:xfrm>
            <a:off x="802566" y="2018037"/>
            <a:ext cx="4755292" cy="3939881"/>
          </a:xfrm>
          <a:prstGeom prst="rect">
            <a:avLst/>
          </a:prstGeom>
        </p:spPr>
      </p:pic>
      <p:sp>
        <p:nvSpPr>
          <p:cNvPr id="8" name="TextBox 7">
            <a:extLst>
              <a:ext uri="{FF2B5EF4-FFF2-40B4-BE49-F238E27FC236}">
                <a16:creationId xmlns:a16="http://schemas.microsoft.com/office/drawing/2014/main" id="{A8CF917E-ED01-46C1-B662-CCFB717BDFD2}"/>
              </a:ext>
            </a:extLst>
          </p:cNvPr>
          <p:cNvSpPr txBox="1"/>
          <p:nvPr/>
        </p:nvSpPr>
        <p:spPr>
          <a:xfrm>
            <a:off x="5557858" y="2170181"/>
            <a:ext cx="6094378" cy="3276282"/>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dirty="0">
                <a:solidFill>
                  <a:srgbClr val="C00000"/>
                </a:solidFill>
              </a:rPr>
              <a:t>The Android operating system was designed by the Open Handset Alliance (led primarily by Google) and was developed for Android smartphones and </a:t>
            </a:r>
            <a:r>
              <a:rPr lang="en-IN" sz="2000" dirty="0">
                <a:solidFill>
                  <a:srgbClr val="C00000"/>
                </a:solidFill>
              </a:rPr>
              <a:t>tablet computers.</a:t>
            </a:r>
          </a:p>
          <a:p>
            <a:pPr marL="342900" indent="-342900" algn="just">
              <a:lnSpc>
                <a:spcPct val="150000"/>
              </a:lnSpc>
              <a:buFont typeface="Arial" panose="020B0604020202020204" pitchFamily="34" charset="0"/>
              <a:buChar char="•"/>
            </a:pPr>
            <a:r>
              <a:rPr lang="en-US" sz="2000" dirty="0">
                <a:solidFill>
                  <a:srgbClr val="C00000"/>
                </a:solidFill>
              </a:rPr>
              <a:t>Android is similar to iOS in that it is a layered stack of software that provides a rich set of frameworks for developing mobile applications</a:t>
            </a:r>
            <a:endParaRPr lang="en-IN" sz="2000" dirty="0">
              <a:solidFill>
                <a:srgbClr val="C00000"/>
              </a:solidFill>
            </a:endParaRPr>
          </a:p>
        </p:txBody>
      </p:sp>
    </p:spTree>
    <p:extLst>
      <p:ext uri="{BB962C8B-B14F-4D97-AF65-F5344CB8AC3E}">
        <p14:creationId xmlns:p14="http://schemas.microsoft.com/office/powerpoint/2010/main" val="42205187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0EDED-A1DA-1416-1E41-D6BAC31C662B}"/>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7B44D27F-DB46-B20D-6921-F79F5F015B85}"/>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6CAB0C7B-5CBE-1232-91E5-811EDDBE7D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BE7DE4CE-B2AA-08DB-0911-491BD80A4141}"/>
              </a:ext>
            </a:extLst>
          </p:cNvPr>
          <p:cNvSpPr>
            <a:spLocks noGrp="1" noChangeArrowheads="1"/>
          </p:cNvSpPr>
          <p:nvPr>
            <p:ph type="title"/>
          </p:nvPr>
        </p:nvSpPr>
        <p:spPr>
          <a:xfrm>
            <a:off x="3537712" y="315550"/>
            <a:ext cx="5946756"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Operating System  Structures</a:t>
            </a:r>
          </a:p>
        </p:txBody>
      </p:sp>
      <p:sp>
        <p:nvSpPr>
          <p:cNvPr id="4" name="Rectangle 3">
            <a:extLst>
              <a:ext uri="{FF2B5EF4-FFF2-40B4-BE49-F238E27FC236}">
                <a16:creationId xmlns:a16="http://schemas.microsoft.com/office/drawing/2014/main" id="{413C427A-905E-EC5A-27C7-09A1295B96AE}"/>
              </a:ext>
            </a:extLst>
          </p:cNvPr>
          <p:cNvSpPr/>
          <p:nvPr/>
        </p:nvSpPr>
        <p:spPr>
          <a:xfrm>
            <a:off x="802566" y="1458550"/>
            <a:ext cx="3113673" cy="400110"/>
          </a:xfrm>
          <a:prstGeom prst="rect">
            <a:avLst/>
          </a:prstGeom>
        </p:spPr>
        <p:txBody>
          <a:bodyPr wrap="none">
            <a:spAutoFit/>
          </a:bodyPr>
          <a:lstStyle/>
          <a:p>
            <a:pPr marL="87313" lvl="1"/>
            <a:r>
              <a:rPr lang="en-IN" sz="2000" b="1" dirty="0">
                <a:highlight>
                  <a:srgbClr val="00FFFF"/>
                </a:highlight>
              </a:rPr>
              <a:t>5. Hybrid System - Android</a:t>
            </a:r>
            <a:endParaRPr lang="en-IN" sz="2000" dirty="0">
              <a:highlight>
                <a:srgbClr val="00FFFF"/>
              </a:highlight>
            </a:endParaRPr>
          </a:p>
        </p:txBody>
      </p:sp>
      <p:pic>
        <p:nvPicPr>
          <p:cNvPr id="6" name="Picture 5">
            <a:extLst>
              <a:ext uri="{FF2B5EF4-FFF2-40B4-BE49-F238E27FC236}">
                <a16:creationId xmlns:a16="http://schemas.microsoft.com/office/drawing/2014/main" id="{5896A85D-CBE7-0368-8A6A-820E29361AB3}"/>
              </a:ext>
            </a:extLst>
          </p:cNvPr>
          <p:cNvPicPr>
            <a:picLocks noChangeAspect="1"/>
          </p:cNvPicPr>
          <p:nvPr/>
        </p:nvPicPr>
        <p:blipFill>
          <a:blip r:embed="rId3"/>
          <a:stretch>
            <a:fillRect/>
          </a:stretch>
        </p:blipFill>
        <p:spPr>
          <a:xfrm>
            <a:off x="607940" y="2018037"/>
            <a:ext cx="4755292" cy="3939881"/>
          </a:xfrm>
          <a:prstGeom prst="rect">
            <a:avLst/>
          </a:prstGeom>
        </p:spPr>
      </p:pic>
      <p:sp>
        <p:nvSpPr>
          <p:cNvPr id="8" name="TextBox 7">
            <a:extLst>
              <a:ext uri="{FF2B5EF4-FFF2-40B4-BE49-F238E27FC236}">
                <a16:creationId xmlns:a16="http://schemas.microsoft.com/office/drawing/2014/main" id="{C32B840E-3055-61C7-1556-FF41B4155FD3}"/>
              </a:ext>
            </a:extLst>
          </p:cNvPr>
          <p:cNvSpPr txBox="1"/>
          <p:nvPr/>
        </p:nvSpPr>
        <p:spPr>
          <a:xfrm>
            <a:off x="5252936" y="2170181"/>
            <a:ext cx="6399300" cy="3737946"/>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IN" sz="2000" dirty="0"/>
              <a:t>At the </a:t>
            </a:r>
            <a:r>
              <a:rPr lang="en-US" sz="2000" dirty="0"/>
              <a:t>bottom of this software stack is the Linux kernel, although it has been modified by Google and is currently outside the normal distribution of Linux releases. </a:t>
            </a:r>
          </a:p>
          <a:p>
            <a:pPr marL="342900" indent="-342900" algn="just">
              <a:lnSpc>
                <a:spcPct val="150000"/>
              </a:lnSpc>
              <a:buFont typeface="Arial" panose="020B0604020202020204" pitchFamily="34" charset="0"/>
              <a:buChar char="•"/>
            </a:pPr>
            <a:r>
              <a:rPr lang="en-IN" sz="2000" dirty="0"/>
              <a:t>The Android </a:t>
            </a:r>
            <a:r>
              <a:rPr lang="en-US" sz="2000" dirty="0"/>
              <a:t>runtime environment includes a core set of libraries as well as the Dalvik virtual </a:t>
            </a:r>
            <a:r>
              <a:rPr lang="en-IN" sz="2000" dirty="0"/>
              <a:t>machine.</a:t>
            </a:r>
          </a:p>
          <a:p>
            <a:pPr marL="342900" indent="-342900" algn="just">
              <a:lnSpc>
                <a:spcPct val="150000"/>
              </a:lnSpc>
              <a:buFont typeface="Arial" panose="020B0604020202020204" pitchFamily="34" charset="0"/>
              <a:buChar char="•"/>
            </a:pPr>
            <a:r>
              <a:rPr lang="en-US" sz="2000" dirty="0"/>
              <a:t>The set of libraries available for Android applications includes frameworks for developing web browsers (</a:t>
            </a:r>
            <a:r>
              <a:rPr lang="en-US" sz="2000" dirty="0" err="1"/>
              <a:t>webkit</a:t>
            </a:r>
            <a:r>
              <a:rPr lang="en-US" sz="2000" dirty="0"/>
              <a:t>), database support (SQLite), and multimedia.</a:t>
            </a:r>
            <a:endParaRPr lang="en-IN" sz="2000" dirty="0"/>
          </a:p>
        </p:txBody>
      </p:sp>
    </p:spTree>
    <p:extLst>
      <p:ext uri="{BB962C8B-B14F-4D97-AF65-F5344CB8AC3E}">
        <p14:creationId xmlns:p14="http://schemas.microsoft.com/office/powerpoint/2010/main" val="34483369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5FB56-6328-1920-1EC3-0C6D6F670F2F}"/>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C8949BFF-6D6A-5CF4-D282-140E423FAB87}"/>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6" name="Title 1">
            <a:extLst>
              <a:ext uri="{FF2B5EF4-FFF2-40B4-BE49-F238E27FC236}">
                <a16:creationId xmlns:a16="http://schemas.microsoft.com/office/drawing/2014/main" id="{A197BF67-B290-3155-0EFC-49B96C1C1F18}"/>
              </a:ext>
            </a:extLst>
          </p:cNvPr>
          <p:cNvSpPr txBox="1">
            <a:spLocks/>
          </p:cNvSpPr>
          <p:nvPr/>
        </p:nvSpPr>
        <p:spPr>
          <a:xfrm>
            <a:off x="715932" y="709813"/>
            <a:ext cx="2664296" cy="6480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6600"/>
                </a:solidFill>
              </a:rPr>
              <a:t>Summary</a:t>
            </a:r>
          </a:p>
        </p:txBody>
      </p:sp>
      <p:sp>
        <p:nvSpPr>
          <p:cNvPr id="3" name="TextBox 2">
            <a:extLst>
              <a:ext uri="{FF2B5EF4-FFF2-40B4-BE49-F238E27FC236}">
                <a16:creationId xmlns:a16="http://schemas.microsoft.com/office/drawing/2014/main" id="{B016B039-5463-472B-79D7-AB3B77611C66}"/>
              </a:ext>
            </a:extLst>
          </p:cNvPr>
          <p:cNvSpPr txBox="1"/>
          <p:nvPr/>
        </p:nvSpPr>
        <p:spPr>
          <a:xfrm>
            <a:off x="900758" y="1474617"/>
            <a:ext cx="4255161" cy="13234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400" dirty="0">
                <a:ea typeface="+mj-ea"/>
                <a:cs typeface="+mj-cs"/>
              </a:rPr>
              <a:t>Types of OS</a:t>
            </a:r>
          </a:p>
          <a:p>
            <a:pPr marL="285750" indent="-285750">
              <a:lnSpc>
                <a:spcPct val="150000"/>
              </a:lnSpc>
              <a:buFont typeface="Arial" panose="020B0604020202020204" pitchFamily="34" charset="0"/>
              <a:buChar char="•"/>
            </a:pPr>
            <a:r>
              <a:rPr lang="en-US" sz="2400" dirty="0">
                <a:ea typeface="+mj-ea"/>
                <a:cs typeface="+mj-cs"/>
              </a:rPr>
              <a:t>OS Structures</a:t>
            </a:r>
          </a:p>
          <a:p>
            <a:endParaRPr lang="en-US" sz="800" dirty="0">
              <a:latin typeface="+mj-lt"/>
              <a:ea typeface="+mj-ea"/>
              <a:cs typeface="+mj-cs"/>
            </a:endParaRPr>
          </a:p>
        </p:txBody>
      </p:sp>
    </p:spTree>
    <p:extLst>
      <p:ext uri="{BB962C8B-B14F-4D97-AF65-F5344CB8AC3E}">
        <p14:creationId xmlns:p14="http://schemas.microsoft.com/office/powerpoint/2010/main" val="2606670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393B5-6326-6E8C-8E16-5BD21CFFB093}"/>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7DAD3734-FFD9-5AAB-9102-0D06EFDBEB81}"/>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5" name="Subtitle 4">
            <a:extLst>
              <a:ext uri="{FF2B5EF4-FFF2-40B4-BE49-F238E27FC236}">
                <a16:creationId xmlns:a16="http://schemas.microsoft.com/office/drawing/2014/main" id="{617E5CA6-4F9F-5F94-90FD-E401795F5CA7}"/>
              </a:ext>
            </a:extLst>
          </p:cNvPr>
          <p:cNvSpPr>
            <a:spLocks noGrp="1"/>
          </p:cNvSpPr>
          <p:nvPr>
            <p:ph type="subTitle" idx="1"/>
          </p:nvPr>
        </p:nvSpPr>
        <p:spPr>
          <a:xfrm>
            <a:off x="1047345" y="2601119"/>
            <a:ext cx="9144000" cy="1655762"/>
          </a:xfrm>
        </p:spPr>
        <p:txBody>
          <a:bodyPr>
            <a:normAutofit/>
          </a:bodyPr>
          <a:lstStyle/>
          <a:p>
            <a:r>
              <a:rPr lang="en-US" sz="4400" dirty="0">
                <a:solidFill>
                  <a:srgbClr val="0066CC"/>
                </a:solidFill>
              </a:rPr>
              <a:t>Lecture – 6</a:t>
            </a:r>
          </a:p>
        </p:txBody>
      </p:sp>
    </p:spTree>
    <p:extLst>
      <p:ext uri="{BB962C8B-B14F-4D97-AF65-F5344CB8AC3E}">
        <p14:creationId xmlns:p14="http://schemas.microsoft.com/office/powerpoint/2010/main" val="30452150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82D11-E58F-14D7-1A48-3291D0538C33}"/>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ED9071C4-7134-463D-DD7C-F71317FAE1BA}"/>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6" name="Title 1">
            <a:extLst>
              <a:ext uri="{FF2B5EF4-FFF2-40B4-BE49-F238E27FC236}">
                <a16:creationId xmlns:a16="http://schemas.microsoft.com/office/drawing/2014/main" id="{F2A33639-668A-B791-A988-C5E2B9C23CEA}"/>
              </a:ext>
            </a:extLst>
          </p:cNvPr>
          <p:cNvSpPr txBox="1">
            <a:spLocks/>
          </p:cNvSpPr>
          <p:nvPr/>
        </p:nvSpPr>
        <p:spPr>
          <a:xfrm>
            <a:off x="364043" y="709813"/>
            <a:ext cx="2664296" cy="6480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6600"/>
                </a:solidFill>
              </a:rPr>
              <a:t>Recap</a:t>
            </a:r>
          </a:p>
        </p:txBody>
      </p:sp>
      <p:sp>
        <p:nvSpPr>
          <p:cNvPr id="3" name="TextBox 2">
            <a:extLst>
              <a:ext uri="{FF2B5EF4-FFF2-40B4-BE49-F238E27FC236}">
                <a16:creationId xmlns:a16="http://schemas.microsoft.com/office/drawing/2014/main" id="{BE52C8D0-7BA2-C8C4-D3B1-9C36C517E3A0}"/>
              </a:ext>
            </a:extLst>
          </p:cNvPr>
          <p:cNvSpPr txBox="1"/>
          <p:nvPr/>
        </p:nvSpPr>
        <p:spPr>
          <a:xfrm>
            <a:off x="900758" y="1474617"/>
            <a:ext cx="4255161" cy="13234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400" dirty="0">
                <a:ea typeface="+mj-ea"/>
                <a:cs typeface="+mj-cs"/>
              </a:rPr>
              <a:t>Types of OS</a:t>
            </a:r>
          </a:p>
          <a:p>
            <a:pPr marL="285750" indent="-285750">
              <a:lnSpc>
                <a:spcPct val="150000"/>
              </a:lnSpc>
              <a:buFont typeface="Arial" panose="020B0604020202020204" pitchFamily="34" charset="0"/>
              <a:buChar char="•"/>
            </a:pPr>
            <a:r>
              <a:rPr lang="en-US" sz="2400" dirty="0">
                <a:ea typeface="+mj-ea"/>
                <a:cs typeface="+mj-cs"/>
              </a:rPr>
              <a:t>OS Structures</a:t>
            </a:r>
          </a:p>
          <a:p>
            <a:endParaRPr lang="en-US" sz="800" dirty="0">
              <a:latin typeface="+mj-lt"/>
              <a:ea typeface="+mj-ea"/>
              <a:cs typeface="+mj-cs"/>
            </a:endParaRPr>
          </a:p>
        </p:txBody>
      </p:sp>
    </p:spTree>
    <p:extLst>
      <p:ext uri="{BB962C8B-B14F-4D97-AF65-F5344CB8AC3E}">
        <p14:creationId xmlns:p14="http://schemas.microsoft.com/office/powerpoint/2010/main" val="20718228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A6DC3-59F1-ED8F-DB87-1415971142C9}"/>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1D7038DD-77A6-3D0D-9A69-232C778B356F}"/>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07</a:t>
            </a:r>
          </a:p>
        </p:txBody>
      </p:sp>
      <p:pic>
        <p:nvPicPr>
          <p:cNvPr id="13" name="Picture 12">
            <a:extLst>
              <a:ext uri="{FF2B5EF4-FFF2-40B4-BE49-F238E27FC236}">
                <a16:creationId xmlns:a16="http://schemas.microsoft.com/office/drawing/2014/main" id="{2284D116-3D73-D2F4-4123-096D761605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8A95E595-FD36-DC1F-B371-92E063E682D7}"/>
              </a:ext>
            </a:extLst>
          </p:cNvPr>
          <p:cNvSpPr>
            <a:spLocks noGrp="1" noChangeArrowheads="1"/>
          </p:cNvSpPr>
          <p:nvPr>
            <p:ph type="title"/>
          </p:nvPr>
        </p:nvSpPr>
        <p:spPr>
          <a:xfrm>
            <a:off x="936487" y="705146"/>
            <a:ext cx="7772400" cy="1143000"/>
          </a:xfrm>
        </p:spPr>
        <p:txBody>
          <a:bodyPr/>
          <a:lstStyle/>
          <a:p>
            <a:r>
              <a:rPr lang="en-US" altLang="zh-TW" sz="3600" dirty="0">
                <a:solidFill>
                  <a:srgbClr val="FF6600"/>
                </a:solidFill>
                <a:latin typeface="Aharoni" pitchFamily="2" charset="-79"/>
                <a:cs typeface="Aharoni" pitchFamily="2" charset="-79"/>
              </a:rPr>
              <a:t>Quick Look at the Syllabus</a:t>
            </a:r>
          </a:p>
        </p:txBody>
      </p:sp>
      <p:sp>
        <p:nvSpPr>
          <p:cNvPr id="4" name="Rectangle 3">
            <a:extLst>
              <a:ext uri="{FF2B5EF4-FFF2-40B4-BE49-F238E27FC236}">
                <a16:creationId xmlns:a16="http://schemas.microsoft.com/office/drawing/2014/main" id="{6995E6D4-E799-ACD9-0C10-FA4357BE546C}"/>
              </a:ext>
            </a:extLst>
          </p:cNvPr>
          <p:cNvSpPr txBox="1">
            <a:spLocks noChangeArrowheads="1"/>
          </p:cNvSpPr>
          <p:nvPr/>
        </p:nvSpPr>
        <p:spPr>
          <a:xfrm>
            <a:off x="1010438" y="1679644"/>
            <a:ext cx="7772400" cy="31452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dirty="0">
                <a:highlight>
                  <a:srgbClr val="FFFF00"/>
                </a:highlight>
              </a:rPr>
              <a:t>Unit 2: Dead locks </a:t>
            </a:r>
          </a:p>
          <a:p>
            <a:pPr marL="0" indent="0" algn="just">
              <a:lnSpc>
                <a:spcPct val="150000"/>
              </a:lnSpc>
              <a:buNone/>
            </a:pPr>
            <a:r>
              <a:rPr lang="en-US" dirty="0">
                <a:latin typeface="+mj-lt"/>
                <a:ea typeface="+mj-ea"/>
                <a:cs typeface="+mj-cs"/>
              </a:rPr>
              <a:t>	</a:t>
            </a:r>
          </a:p>
        </p:txBody>
      </p:sp>
      <p:sp>
        <p:nvSpPr>
          <p:cNvPr id="5" name="TextBox 4">
            <a:extLst>
              <a:ext uri="{FF2B5EF4-FFF2-40B4-BE49-F238E27FC236}">
                <a16:creationId xmlns:a16="http://schemas.microsoft.com/office/drawing/2014/main" id="{2659AB67-E337-99EB-994C-49873662AC0B}"/>
              </a:ext>
            </a:extLst>
          </p:cNvPr>
          <p:cNvSpPr txBox="1"/>
          <p:nvPr/>
        </p:nvSpPr>
        <p:spPr>
          <a:xfrm>
            <a:off x="1010438" y="2490498"/>
            <a:ext cx="10364820" cy="3086871"/>
          </a:xfrm>
          <a:prstGeom prst="rect">
            <a:avLst/>
          </a:prstGeom>
          <a:noFill/>
          <a:ln>
            <a:solidFill>
              <a:srgbClr val="ED682F"/>
            </a:solidFill>
          </a:ln>
        </p:spPr>
        <p:txBody>
          <a:bodyPr wrap="square">
            <a:spAutoFit/>
          </a:bodyPr>
          <a:lstStyle/>
          <a:p>
            <a:pPr algn="just">
              <a:lnSpc>
                <a:spcPct val="150000"/>
              </a:lnSpc>
            </a:pPr>
            <a:r>
              <a:rPr lang="en-US" sz="2200" dirty="0"/>
              <a:t>Deadlocks: system model, Characterization, Deadlock prevention, avoidance and detection, Recovery from deadlock. 	</a:t>
            </a:r>
          </a:p>
          <a:p>
            <a:pPr algn="just">
              <a:lnSpc>
                <a:spcPct val="150000"/>
              </a:lnSpc>
            </a:pPr>
            <a:r>
              <a:rPr lang="en-US" sz="2200" dirty="0"/>
              <a:t>Memory Management: Logical and Physical address space, Swapping, Contiguous allocation, Paging, Segmentation, Segmentation with paging, Virtual memory -Demand paging and its performance, Page replacement algorithms, Allocation of frames, Thrashing. 	</a:t>
            </a:r>
          </a:p>
        </p:txBody>
      </p:sp>
    </p:spTree>
    <p:extLst>
      <p:ext uri="{BB962C8B-B14F-4D97-AF65-F5344CB8AC3E}">
        <p14:creationId xmlns:p14="http://schemas.microsoft.com/office/powerpoint/2010/main" val="14404448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2FCE5-A69C-8B5A-FAC8-CB6C4C2424D6}"/>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EDD025E2-894B-2713-99AF-395EB4B71435}"/>
              </a:ext>
            </a:extLst>
          </p:cNvPr>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6" name="Title 1">
            <a:extLst>
              <a:ext uri="{FF2B5EF4-FFF2-40B4-BE49-F238E27FC236}">
                <a16:creationId xmlns:a16="http://schemas.microsoft.com/office/drawing/2014/main" id="{24AB515E-3522-1080-B26F-DF57B68FA200}"/>
              </a:ext>
            </a:extLst>
          </p:cNvPr>
          <p:cNvSpPr txBox="1">
            <a:spLocks/>
          </p:cNvSpPr>
          <p:nvPr/>
        </p:nvSpPr>
        <p:spPr>
          <a:xfrm>
            <a:off x="364043" y="709813"/>
            <a:ext cx="2664296" cy="6480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6600"/>
                </a:solidFill>
              </a:rPr>
              <a:t>Agenda</a:t>
            </a:r>
          </a:p>
        </p:txBody>
      </p:sp>
      <p:sp>
        <p:nvSpPr>
          <p:cNvPr id="8" name="Text Placeholder 3">
            <a:extLst>
              <a:ext uri="{FF2B5EF4-FFF2-40B4-BE49-F238E27FC236}">
                <a16:creationId xmlns:a16="http://schemas.microsoft.com/office/drawing/2014/main" id="{6B5FFC51-8785-55BB-0C8A-CDD19C5F73A5}"/>
              </a:ext>
            </a:extLst>
          </p:cNvPr>
          <p:cNvSpPr txBox="1">
            <a:spLocks/>
          </p:cNvSpPr>
          <p:nvPr/>
        </p:nvSpPr>
        <p:spPr>
          <a:xfrm>
            <a:off x="735128" y="1611683"/>
            <a:ext cx="8136904" cy="2532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Operating System Components</a:t>
            </a:r>
          </a:p>
          <a:p>
            <a:r>
              <a:rPr lang="en-US" sz="2400" dirty="0"/>
              <a:t>Operating System Services</a:t>
            </a:r>
          </a:p>
          <a:p>
            <a:r>
              <a:rPr lang="en-US" sz="2400" dirty="0"/>
              <a:t>System Calls</a:t>
            </a:r>
          </a:p>
          <a:p>
            <a:r>
              <a:rPr lang="en-US" sz="2400" dirty="0"/>
              <a:t>System Programs</a:t>
            </a:r>
          </a:p>
        </p:txBody>
      </p:sp>
    </p:spTree>
    <p:extLst>
      <p:ext uri="{BB962C8B-B14F-4D97-AF65-F5344CB8AC3E}">
        <p14:creationId xmlns:p14="http://schemas.microsoft.com/office/powerpoint/2010/main" val="17452034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79FF1-52AC-EDA4-8946-1D89BF6BE581}"/>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458739F5-39C9-0AC4-B107-ECA45838C61A}"/>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D1454831-A125-9282-4C4C-2FB168A7A5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70639107-6656-FF30-F35E-83D5FEAC157F}"/>
              </a:ext>
            </a:extLst>
          </p:cNvPr>
          <p:cNvSpPr>
            <a:spLocks noGrp="1" noChangeArrowheads="1"/>
          </p:cNvSpPr>
          <p:nvPr>
            <p:ph type="title"/>
          </p:nvPr>
        </p:nvSpPr>
        <p:spPr>
          <a:xfrm>
            <a:off x="3537711" y="315550"/>
            <a:ext cx="6316407"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Operating System  Operation</a:t>
            </a:r>
          </a:p>
        </p:txBody>
      </p:sp>
      <p:pic>
        <p:nvPicPr>
          <p:cNvPr id="8" name="Picture 7">
            <a:extLst>
              <a:ext uri="{FF2B5EF4-FFF2-40B4-BE49-F238E27FC236}">
                <a16:creationId xmlns:a16="http://schemas.microsoft.com/office/drawing/2014/main" id="{823A3A03-303D-283E-C49E-69A40DE37E71}"/>
              </a:ext>
            </a:extLst>
          </p:cNvPr>
          <p:cNvPicPr>
            <a:picLocks noChangeAspect="1"/>
          </p:cNvPicPr>
          <p:nvPr/>
        </p:nvPicPr>
        <p:blipFill>
          <a:blip r:embed="rId3"/>
          <a:stretch>
            <a:fillRect/>
          </a:stretch>
        </p:blipFill>
        <p:spPr>
          <a:xfrm>
            <a:off x="2227389" y="1911228"/>
            <a:ext cx="8884892" cy="3429257"/>
          </a:xfrm>
          <a:prstGeom prst="rect">
            <a:avLst/>
          </a:prstGeom>
        </p:spPr>
      </p:pic>
    </p:spTree>
    <p:extLst>
      <p:ext uri="{BB962C8B-B14F-4D97-AF65-F5344CB8AC3E}">
        <p14:creationId xmlns:p14="http://schemas.microsoft.com/office/powerpoint/2010/main" val="6374025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98BCD-A593-84F8-D070-D5CFECC048FE}"/>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CB7E4E4-B5C1-22D9-3805-724C254FA447}"/>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502E0000-9493-6548-1A58-65F156B483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955C2EC1-CFBF-33F4-0740-089F04AD56F7}"/>
              </a:ext>
            </a:extLst>
          </p:cNvPr>
          <p:cNvSpPr>
            <a:spLocks noGrp="1" noChangeArrowheads="1"/>
          </p:cNvSpPr>
          <p:nvPr>
            <p:ph type="title"/>
          </p:nvPr>
        </p:nvSpPr>
        <p:spPr>
          <a:xfrm>
            <a:off x="3537711" y="315550"/>
            <a:ext cx="6316407"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Operating System  Components</a:t>
            </a:r>
          </a:p>
        </p:txBody>
      </p:sp>
      <p:sp>
        <p:nvSpPr>
          <p:cNvPr id="6" name="TextBox 5">
            <a:extLst>
              <a:ext uri="{FF2B5EF4-FFF2-40B4-BE49-F238E27FC236}">
                <a16:creationId xmlns:a16="http://schemas.microsoft.com/office/drawing/2014/main" id="{EA6958CE-2E90-3373-E834-786AE2424705}"/>
              </a:ext>
            </a:extLst>
          </p:cNvPr>
          <p:cNvSpPr txBox="1"/>
          <p:nvPr/>
        </p:nvSpPr>
        <p:spPr>
          <a:xfrm>
            <a:off x="1210732" y="1726334"/>
            <a:ext cx="10092808" cy="3086871"/>
          </a:xfrm>
          <a:prstGeom prst="rect">
            <a:avLst/>
          </a:prstGeom>
          <a:noFill/>
        </p:spPr>
        <p:txBody>
          <a:bodyPr wrap="square">
            <a:spAutoFit/>
          </a:bodyPr>
          <a:lstStyle/>
          <a:p>
            <a:pPr>
              <a:lnSpc>
                <a:spcPct val="150000"/>
              </a:lnSpc>
            </a:pPr>
            <a:r>
              <a:rPr lang="en-IN" sz="2200" dirty="0"/>
              <a:t>The components of an operating system all exist to make the different parts of a computer work together. The OS consists of the following 4 components :</a:t>
            </a:r>
          </a:p>
          <a:p>
            <a:pPr marL="514350" lvl="0" indent="-514350">
              <a:lnSpc>
                <a:spcPct val="150000"/>
              </a:lnSpc>
              <a:buFont typeface="+mj-lt"/>
              <a:buAutoNum type="arabicPeriod"/>
            </a:pPr>
            <a:r>
              <a:rPr lang="en-IN" sz="2200" dirty="0">
                <a:solidFill>
                  <a:srgbClr val="C00000"/>
                </a:solidFill>
              </a:rPr>
              <a:t>Kernel</a:t>
            </a:r>
          </a:p>
          <a:p>
            <a:pPr marL="514350" lvl="0" indent="-514350">
              <a:lnSpc>
                <a:spcPct val="150000"/>
              </a:lnSpc>
              <a:buFont typeface="+mj-lt"/>
              <a:buAutoNum type="arabicPeriod"/>
            </a:pPr>
            <a:r>
              <a:rPr lang="en-IN" sz="2200" dirty="0">
                <a:solidFill>
                  <a:srgbClr val="C00000"/>
                </a:solidFill>
              </a:rPr>
              <a:t>Networking</a:t>
            </a:r>
          </a:p>
          <a:p>
            <a:pPr marL="514350" lvl="0" indent="-514350">
              <a:lnSpc>
                <a:spcPct val="150000"/>
              </a:lnSpc>
              <a:buFont typeface="+mj-lt"/>
              <a:buAutoNum type="arabicPeriod"/>
            </a:pPr>
            <a:r>
              <a:rPr lang="en-IN" sz="2200" dirty="0">
                <a:solidFill>
                  <a:srgbClr val="C00000"/>
                </a:solidFill>
              </a:rPr>
              <a:t>Security</a:t>
            </a:r>
          </a:p>
          <a:p>
            <a:pPr marL="514350" lvl="0" indent="-514350">
              <a:lnSpc>
                <a:spcPct val="150000"/>
              </a:lnSpc>
              <a:buFont typeface="+mj-lt"/>
              <a:buAutoNum type="arabicPeriod"/>
            </a:pPr>
            <a:r>
              <a:rPr lang="en-IN" sz="2200" dirty="0">
                <a:solidFill>
                  <a:srgbClr val="C00000"/>
                </a:solidFill>
              </a:rPr>
              <a:t>User Interface.</a:t>
            </a:r>
          </a:p>
        </p:txBody>
      </p:sp>
    </p:spTree>
    <p:extLst>
      <p:ext uri="{BB962C8B-B14F-4D97-AF65-F5344CB8AC3E}">
        <p14:creationId xmlns:p14="http://schemas.microsoft.com/office/powerpoint/2010/main" val="19496980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4C211-4E09-0522-D4F3-E1E85A3569FC}"/>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9A7FA995-8DBD-7A6D-9F7C-D686F07C5ECF}"/>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0FB24180-6C6F-162C-0EE1-18F4C15A94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6FCC81A2-A2E9-7FCA-0015-C0DE2BB16A27}"/>
              </a:ext>
            </a:extLst>
          </p:cNvPr>
          <p:cNvSpPr>
            <a:spLocks noGrp="1" noChangeArrowheads="1"/>
          </p:cNvSpPr>
          <p:nvPr>
            <p:ph type="title"/>
          </p:nvPr>
        </p:nvSpPr>
        <p:spPr>
          <a:xfrm>
            <a:off x="3537711" y="315550"/>
            <a:ext cx="6316407"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Operating System  Components</a:t>
            </a:r>
          </a:p>
        </p:txBody>
      </p:sp>
      <p:sp>
        <p:nvSpPr>
          <p:cNvPr id="2" name="Rectangle 1">
            <a:extLst>
              <a:ext uri="{FF2B5EF4-FFF2-40B4-BE49-F238E27FC236}">
                <a16:creationId xmlns:a16="http://schemas.microsoft.com/office/drawing/2014/main" id="{FBEF9D06-C784-CC6C-5686-569EC3686E82}"/>
              </a:ext>
            </a:extLst>
          </p:cNvPr>
          <p:cNvSpPr/>
          <p:nvPr/>
        </p:nvSpPr>
        <p:spPr>
          <a:xfrm>
            <a:off x="467544" y="1622425"/>
            <a:ext cx="8424936" cy="464871"/>
          </a:xfrm>
          <a:prstGeom prst="rect">
            <a:avLst/>
          </a:prstGeom>
        </p:spPr>
        <p:txBody>
          <a:bodyPr wrap="square">
            <a:spAutoFit/>
          </a:bodyPr>
          <a:lstStyle/>
          <a:p>
            <a:pPr marL="514350" lvl="0" indent="-514350">
              <a:lnSpc>
                <a:spcPct val="150000"/>
              </a:lnSpc>
              <a:buFont typeface="+mj-lt"/>
              <a:buAutoNum type="arabicPeriod"/>
            </a:pPr>
            <a:r>
              <a:rPr lang="en-IN" b="1" u="sng" dirty="0">
                <a:highlight>
                  <a:srgbClr val="FFFF00"/>
                </a:highlight>
              </a:rPr>
              <a:t>Kernel</a:t>
            </a:r>
            <a:endParaRPr lang="en-IN" sz="2800" dirty="0">
              <a:highlight>
                <a:srgbClr val="FFFF00"/>
              </a:highlight>
            </a:endParaRPr>
          </a:p>
        </p:txBody>
      </p:sp>
      <p:pic>
        <p:nvPicPr>
          <p:cNvPr id="4" name="Picture 3" descr="https://upload.wikimedia.org/wikipedia/commons/thumb/8/8f/Kernel_Layout.svg/220px-Kernel_Layout.svg.png">
            <a:hlinkClick r:id="rId3"/>
            <a:extLst>
              <a:ext uri="{FF2B5EF4-FFF2-40B4-BE49-F238E27FC236}">
                <a16:creationId xmlns:a16="http://schemas.microsoft.com/office/drawing/2014/main" id="{D21567F7-1756-D48E-D267-FC6693BCBB9B}"/>
              </a:ext>
            </a:extLst>
          </p:cNvPr>
          <p:cNvPicPr/>
          <p:nvPr/>
        </p:nvPicPr>
        <p:blipFill>
          <a:blip r:embed="rId4" cstate="print"/>
          <a:srcRect/>
          <a:stretch>
            <a:fillRect/>
          </a:stretch>
        </p:blipFill>
        <p:spPr bwMode="auto">
          <a:xfrm>
            <a:off x="4405403" y="1855110"/>
            <a:ext cx="4000078" cy="2556867"/>
          </a:xfrm>
          <a:prstGeom prst="rect">
            <a:avLst/>
          </a:prstGeom>
          <a:noFill/>
          <a:ln w="9525">
            <a:noFill/>
            <a:miter lim="800000"/>
            <a:headEnd/>
            <a:tailEnd/>
          </a:ln>
        </p:spPr>
      </p:pic>
      <p:sp>
        <p:nvSpPr>
          <p:cNvPr id="5" name="Rectangle 4">
            <a:extLst>
              <a:ext uri="{FF2B5EF4-FFF2-40B4-BE49-F238E27FC236}">
                <a16:creationId xmlns:a16="http://schemas.microsoft.com/office/drawing/2014/main" id="{C1A45C6F-0A6D-61D8-EC05-C6211C52B69B}"/>
              </a:ext>
            </a:extLst>
          </p:cNvPr>
          <p:cNvSpPr/>
          <p:nvPr/>
        </p:nvSpPr>
        <p:spPr>
          <a:xfrm>
            <a:off x="1332689" y="4770705"/>
            <a:ext cx="8696527" cy="547714"/>
          </a:xfrm>
          <a:prstGeom prst="rect">
            <a:avLst/>
          </a:prstGeom>
        </p:spPr>
        <p:txBody>
          <a:bodyPr wrap="square">
            <a:spAutoFit/>
          </a:bodyPr>
          <a:lstStyle/>
          <a:p>
            <a:pPr>
              <a:lnSpc>
                <a:spcPct val="150000"/>
              </a:lnSpc>
            </a:pPr>
            <a:r>
              <a:rPr lang="en-IN" sz="2200" dirty="0"/>
              <a:t>A kernel connects the application software to the hardware of a computer.</a:t>
            </a:r>
          </a:p>
        </p:txBody>
      </p:sp>
    </p:spTree>
    <p:extLst>
      <p:ext uri="{BB962C8B-B14F-4D97-AF65-F5344CB8AC3E}">
        <p14:creationId xmlns:p14="http://schemas.microsoft.com/office/powerpoint/2010/main" val="32439112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F94B6-BF44-BDAE-2CDA-B09B0091092A}"/>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DB632F66-E37D-AC25-5CBA-0839A974E98D}"/>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74F2EEE6-8333-60DE-3879-9AE8F932CB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73F3C0B9-5E29-275B-F4E3-2E5EAFEC0EDD}"/>
              </a:ext>
            </a:extLst>
          </p:cNvPr>
          <p:cNvSpPr>
            <a:spLocks noGrp="1" noChangeArrowheads="1"/>
          </p:cNvSpPr>
          <p:nvPr>
            <p:ph type="title"/>
          </p:nvPr>
        </p:nvSpPr>
        <p:spPr>
          <a:xfrm>
            <a:off x="3537711" y="315550"/>
            <a:ext cx="6316407"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Operating System  Components</a:t>
            </a:r>
          </a:p>
        </p:txBody>
      </p:sp>
      <p:sp>
        <p:nvSpPr>
          <p:cNvPr id="2" name="Rectangle 1">
            <a:extLst>
              <a:ext uri="{FF2B5EF4-FFF2-40B4-BE49-F238E27FC236}">
                <a16:creationId xmlns:a16="http://schemas.microsoft.com/office/drawing/2014/main" id="{4697A8A4-DA7C-16CE-F8C2-0FF8B8618AA3}"/>
              </a:ext>
            </a:extLst>
          </p:cNvPr>
          <p:cNvSpPr/>
          <p:nvPr/>
        </p:nvSpPr>
        <p:spPr>
          <a:xfrm>
            <a:off x="467544" y="1622425"/>
            <a:ext cx="8424936" cy="464871"/>
          </a:xfrm>
          <a:prstGeom prst="rect">
            <a:avLst/>
          </a:prstGeom>
        </p:spPr>
        <p:txBody>
          <a:bodyPr wrap="square">
            <a:spAutoFit/>
          </a:bodyPr>
          <a:lstStyle/>
          <a:p>
            <a:pPr marL="514350" lvl="0" indent="-514350">
              <a:lnSpc>
                <a:spcPct val="150000"/>
              </a:lnSpc>
              <a:buFont typeface="+mj-lt"/>
              <a:buAutoNum type="arabicPeriod"/>
            </a:pPr>
            <a:r>
              <a:rPr lang="en-IN" b="1" u="sng" dirty="0">
                <a:highlight>
                  <a:srgbClr val="FFFF00"/>
                </a:highlight>
              </a:rPr>
              <a:t>Kernel</a:t>
            </a:r>
            <a:endParaRPr lang="en-IN" sz="2800" dirty="0">
              <a:highlight>
                <a:srgbClr val="FFFF00"/>
              </a:highlight>
            </a:endParaRPr>
          </a:p>
        </p:txBody>
      </p:sp>
      <p:sp>
        <p:nvSpPr>
          <p:cNvPr id="7" name="TextBox 6">
            <a:extLst>
              <a:ext uri="{FF2B5EF4-FFF2-40B4-BE49-F238E27FC236}">
                <a16:creationId xmlns:a16="http://schemas.microsoft.com/office/drawing/2014/main" id="{18640430-A4B5-406B-8DEF-13819D8B7685}"/>
              </a:ext>
            </a:extLst>
          </p:cNvPr>
          <p:cNvSpPr txBox="1"/>
          <p:nvPr/>
        </p:nvSpPr>
        <p:spPr>
          <a:xfrm>
            <a:off x="1014107" y="2251171"/>
            <a:ext cx="7011211" cy="3419526"/>
          </a:xfrm>
          <a:prstGeom prst="rect">
            <a:avLst/>
          </a:prstGeom>
          <a:noFill/>
        </p:spPr>
        <p:txBody>
          <a:bodyPr wrap="square">
            <a:spAutoFit/>
          </a:bodyPr>
          <a:lstStyle/>
          <a:p>
            <a:pPr>
              <a:lnSpc>
                <a:spcPct val="150000"/>
              </a:lnSpc>
            </a:pPr>
            <a:r>
              <a:rPr lang="en-IN" sz="2000" dirty="0"/>
              <a:t>The different tasks performed by a kernel include:</a:t>
            </a:r>
          </a:p>
          <a:p>
            <a:pPr marL="457200" indent="-457200">
              <a:lnSpc>
                <a:spcPct val="150000"/>
              </a:lnSpc>
              <a:buFont typeface="+mj-lt"/>
              <a:buAutoNum type="arabicPeriod"/>
            </a:pPr>
            <a:r>
              <a:rPr lang="en-IN" dirty="0">
                <a:solidFill>
                  <a:srgbClr val="0070C0"/>
                </a:solidFill>
              </a:rPr>
              <a:t>Program Execution</a:t>
            </a:r>
          </a:p>
          <a:p>
            <a:pPr marL="457200" indent="-457200">
              <a:lnSpc>
                <a:spcPct val="150000"/>
              </a:lnSpc>
              <a:buFont typeface="+mj-lt"/>
              <a:buAutoNum type="arabicPeriod"/>
            </a:pPr>
            <a:r>
              <a:rPr lang="en-IN" dirty="0">
                <a:solidFill>
                  <a:srgbClr val="0070C0"/>
                </a:solidFill>
              </a:rPr>
              <a:t>Interrupts</a:t>
            </a:r>
          </a:p>
          <a:p>
            <a:pPr marL="457200" indent="-457200">
              <a:lnSpc>
                <a:spcPct val="150000"/>
              </a:lnSpc>
              <a:buFont typeface="+mj-lt"/>
              <a:buAutoNum type="arabicPeriod"/>
            </a:pPr>
            <a:r>
              <a:rPr lang="en-IN" dirty="0">
                <a:solidFill>
                  <a:srgbClr val="0070C0"/>
                </a:solidFill>
              </a:rPr>
              <a:t>Modes</a:t>
            </a:r>
          </a:p>
          <a:p>
            <a:pPr marL="457200" indent="-457200">
              <a:lnSpc>
                <a:spcPct val="150000"/>
              </a:lnSpc>
              <a:buFont typeface="+mj-lt"/>
              <a:buAutoNum type="arabicPeriod"/>
            </a:pPr>
            <a:r>
              <a:rPr lang="en-IN" dirty="0">
                <a:solidFill>
                  <a:srgbClr val="0070C0"/>
                </a:solidFill>
              </a:rPr>
              <a:t>Memory management</a:t>
            </a:r>
          </a:p>
          <a:p>
            <a:pPr marL="457200" indent="-457200">
              <a:lnSpc>
                <a:spcPct val="150000"/>
              </a:lnSpc>
              <a:buFont typeface="+mj-lt"/>
              <a:buAutoNum type="arabicPeriod"/>
            </a:pPr>
            <a:r>
              <a:rPr lang="en-IN" dirty="0">
                <a:solidFill>
                  <a:srgbClr val="0070C0"/>
                </a:solidFill>
              </a:rPr>
              <a:t>Multitasking</a:t>
            </a:r>
          </a:p>
          <a:p>
            <a:pPr marL="457200" indent="-457200">
              <a:lnSpc>
                <a:spcPct val="150000"/>
              </a:lnSpc>
              <a:buFont typeface="+mj-lt"/>
              <a:buAutoNum type="arabicPeriod"/>
            </a:pPr>
            <a:r>
              <a:rPr lang="en-IN" dirty="0">
                <a:solidFill>
                  <a:srgbClr val="0070C0"/>
                </a:solidFill>
              </a:rPr>
              <a:t>Disk access and file systems</a:t>
            </a:r>
          </a:p>
          <a:p>
            <a:pPr marL="457200" indent="-457200">
              <a:lnSpc>
                <a:spcPct val="150000"/>
              </a:lnSpc>
              <a:buFont typeface="+mj-lt"/>
              <a:buAutoNum type="arabicPeriod"/>
            </a:pPr>
            <a:r>
              <a:rPr lang="en-IN" dirty="0">
                <a:solidFill>
                  <a:srgbClr val="0070C0"/>
                </a:solidFill>
              </a:rPr>
              <a:t>Device drivers</a:t>
            </a:r>
          </a:p>
        </p:txBody>
      </p:sp>
    </p:spTree>
    <p:extLst>
      <p:ext uri="{BB962C8B-B14F-4D97-AF65-F5344CB8AC3E}">
        <p14:creationId xmlns:p14="http://schemas.microsoft.com/office/powerpoint/2010/main" val="19105062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6E1FD-EE58-42F5-191D-76327C9373F9}"/>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7BD7CF51-64C0-E28A-3341-0415ED3551A5}"/>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5FFD383B-E71F-4AF1-AB98-BF0B3972B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FD915D57-4450-DE37-A7F5-30F245EB8674}"/>
              </a:ext>
            </a:extLst>
          </p:cNvPr>
          <p:cNvSpPr>
            <a:spLocks noGrp="1" noChangeArrowheads="1"/>
          </p:cNvSpPr>
          <p:nvPr>
            <p:ph type="title"/>
          </p:nvPr>
        </p:nvSpPr>
        <p:spPr>
          <a:xfrm>
            <a:off x="3537711" y="315550"/>
            <a:ext cx="6316407"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Operating System  Components</a:t>
            </a:r>
          </a:p>
        </p:txBody>
      </p:sp>
      <p:sp>
        <p:nvSpPr>
          <p:cNvPr id="2" name="Rectangle 1">
            <a:extLst>
              <a:ext uri="{FF2B5EF4-FFF2-40B4-BE49-F238E27FC236}">
                <a16:creationId xmlns:a16="http://schemas.microsoft.com/office/drawing/2014/main" id="{1D09080C-BAB5-6D07-09CA-A8C773F914F6}"/>
              </a:ext>
            </a:extLst>
          </p:cNvPr>
          <p:cNvSpPr/>
          <p:nvPr/>
        </p:nvSpPr>
        <p:spPr>
          <a:xfrm>
            <a:off x="467544" y="1622425"/>
            <a:ext cx="8424936" cy="464871"/>
          </a:xfrm>
          <a:prstGeom prst="rect">
            <a:avLst/>
          </a:prstGeom>
        </p:spPr>
        <p:txBody>
          <a:bodyPr wrap="square">
            <a:spAutoFit/>
          </a:bodyPr>
          <a:lstStyle/>
          <a:p>
            <a:pPr lvl="0">
              <a:lnSpc>
                <a:spcPct val="150000"/>
              </a:lnSpc>
            </a:pPr>
            <a:r>
              <a:rPr lang="en-IN" b="1" u="sng" dirty="0">
                <a:highlight>
                  <a:srgbClr val="FFFF00"/>
                </a:highlight>
              </a:rPr>
              <a:t>2. Networking </a:t>
            </a:r>
            <a:endParaRPr lang="en-IN" sz="2800" dirty="0">
              <a:highlight>
                <a:srgbClr val="FFFF00"/>
              </a:highlight>
            </a:endParaRPr>
          </a:p>
        </p:txBody>
      </p:sp>
      <p:sp>
        <p:nvSpPr>
          <p:cNvPr id="4" name="Rectangle 3">
            <a:extLst>
              <a:ext uri="{FF2B5EF4-FFF2-40B4-BE49-F238E27FC236}">
                <a16:creationId xmlns:a16="http://schemas.microsoft.com/office/drawing/2014/main" id="{4AC2F61E-B6D5-435F-BAA3-CD12D5D63EF3}"/>
              </a:ext>
            </a:extLst>
          </p:cNvPr>
          <p:cNvSpPr/>
          <p:nvPr/>
        </p:nvSpPr>
        <p:spPr>
          <a:xfrm>
            <a:off x="899591" y="2348880"/>
            <a:ext cx="10783327" cy="1697068"/>
          </a:xfrm>
          <a:prstGeom prst="rect">
            <a:avLst/>
          </a:prstGeom>
        </p:spPr>
        <p:txBody>
          <a:bodyPr wrap="square">
            <a:spAutoFit/>
          </a:bodyPr>
          <a:lstStyle/>
          <a:p>
            <a:pPr algn="just">
              <a:lnSpc>
                <a:spcPct val="150000"/>
              </a:lnSpc>
            </a:pPr>
            <a:r>
              <a:rPr lang="en-IN" sz="2400" dirty="0"/>
              <a:t>The computers running dissimilar operating systems can participate in a common </a:t>
            </a:r>
            <a:r>
              <a:rPr lang="en-IN" sz="2400" dirty="0">
                <a:solidFill>
                  <a:srgbClr val="FF0000"/>
                </a:solidFill>
              </a:rPr>
              <a:t>network</a:t>
            </a:r>
            <a:r>
              <a:rPr lang="en-IN" sz="2400" dirty="0"/>
              <a:t> for sharing resources such as computing, files, printers, and scanners using either wired or wireless connections. </a:t>
            </a:r>
            <a:endParaRPr lang="en-IN" sz="2400" dirty="0">
              <a:solidFill>
                <a:srgbClr val="0070C0"/>
              </a:solidFill>
            </a:endParaRPr>
          </a:p>
        </p:txBody>
      </p:sp>
    </p:spTree>
    <p:extLst>
      <p:ext uri="{BB962C8B-B14F-4D97-AF65-F5344CB8AC3E}">
        <p14:creationId xmlns:p14="http://schemas.microsoft.com/office/powerpoint/2010/main" val="408572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5E80F-5E4F-F198-CCB6-554BF37DB778}"/>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284BA6D0-CFE1-6037-463D-F75264C1ADE2}"/>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1006159A-C263-EA89-D5AA-05AAD3591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50E09FAC-8EC3-3BF2-6902-50A9C5D19DBB}"/>
              </a:ext>
            </a:extLst>
          </p:cNvPr>
          <p:cNvSpPr>
            <a:spLocks noGrp="1" noChangeArrowheads="1"/>
          </p:cNvSpPr>
          <p:nvPr>
            <p:ph type="title"/>
          </p:nvPr>
        </p:nvSpPr>
        <p:spPr>
          <a:xfrm>
            <a:off x="3537711" y="315550"/>
            <a:ext cx="6316407"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Operating System  Components</a:t>
            </a:r>
          </a:p>
        </p:txBody>
      </p:sp>
      <p:sp>
        <p:nvSpPr>
          <p:cNvPr id="2" name="Rectangle 1">
            <a:extLst>
              <a:ext uri="{FF2B5EF4-FFF2-40B4-BE49-F238E27FC236}">
                <a16:creationId xmlns:a16="http://schemas.microsoft.com/office/drawing/2014/main" id="{26BE4F0C-9C77-2BC3-383B-C97AAB492302}"/>
              </a:ext>
            </a:extLst>
          </p:cNvPr>
          <p:cNvSpPr/>
          <p:nvPr/>
        </p:nvSpPr>
        <p:spPr>
          <a:xfrm>
            <a:off x="467544" y="1622425"/>
            <a:ext cx="8424936" cy="464871"/>
          </a:xfrm>
          <a:prstGeom prst="rect">
            <a:avLst/>
          </a:prstGeom>
        </p:spPr>
        <p:txBody>
          <a:bodyPr wrap="square">
            <a:spAutoFit/>
          </a:bodyPr>
          <a:lstStyle/>
          <a:p>
            <a:pPr lvl="0">
              <a:lnSpc>
                <a:spcPct val="150000"/>
              </a:lnSpc>
            </a:pPr>
            <a:r>
              <a:rPr lang="en-IN" b="1" u="sng" dirty="0">
                <a:highlight>
                  <a:srgbClr val="FFFF00"/>
                </a:highlight>
              </a:rPr>
              <a:t>3. Security </a:t>
            </a:r>
            <a:endParaRPr lang="en-IN" sz="2800" dirty="0">
              <a:highlight>
                <a:srgbClr val="FFFF00"/>
              </a:highlight>
            </a:endParaRPr>
          </a:p>
        </p:txBody>
      </p:sp>
      <p:sp>
        <p:nvSpPr>
          <p:cNvPr id="5" name="Rectangle 4">
            <a:extLst>
              <a:ext uri="{FF2B5EF4-FFF2-40B4-BE49-F238E27FC236}">
                <a16:creationId xmlns:a16="http://schemas.microsoft.com/office/drawing/2014/main" id="{155C8063-F84C-6C8F-45AE-88BB5F881063}"/>
              </a:ext>
            </a:extLst>
          </p:cNvPr>
          <p:cNvSpPr/>
          <p:nvPr/>
        </p:nvSpPr>
        <p:spPr>
          <a:xfrm>
            <a:off x="899591" y="2348880"/>
            <a:ext cx="10209395" cy="1143070"/>
          </a:xfrm>
          <a:prstGeom prst="rect">
            <a:avLst/>
          </a:prstGeom>
        </p:spPr>
        <p:txBody>
          <a:bodyPr wrap="square">
            <a:spAutoFit/>
          </a:bodyPr>
          <a:lstStyle/>
          <a:p>
            <a:pPr algn="just">
              <a:lnSpc>
                <a:spcPct val="150000"/>
              </a:lnSpc>
            </a:pPr>
            <a:r>
              <a:rPr lang="en-IN" sz="2400" dirty="0"/>
              <a:t>The operating system must be capable of distinguishing between requests that should be allowed to be processed, and others that should not be processed. </a:t>
            </a:r>
            <a:endParaRPr lang="en-IN" sz="2400" dirty="0">
              <a:solidFill>
                <a:srgbClr val="0070C0"/>
              </a:solidFill>
            </a:endParaRPr>
          </a:p>
        </p:txBody>
      </p:sp>
    </p:spTree>
    <p:extLst>
      <p:ext uri="{BB962C8B-B14F-4D97-AF65-F5344CB8AC3E}">
        <p14:creationId xmlns:p14="http://schemas.microsoft.com/office/powerpoint/2010/main" val="35056218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90E47-F2F8-D3D8-76F7-8FAC05694A0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F8CA9FD6-8D28-CAC4-CE77-66268A3118C6}"/>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D6A932E5-A5FC-0849-007A-28729CEEE8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C164761B-00F0-057F-3F45-C728E3A6DA42}"/>
              </a:ext>
            </a:extLst>
          </p:cNvPr>
          <p:cNvSpPr>
            <a:spLocks noGrp="1" noChangeArrowheads="1"/>
          </p:cNvSpPr>
          <p:nvPr>
            <p:ph type="title"/>
          </p:nvPr>
        </p:nvSpPr>
        <p:spPr>
          <a:xfrm>
            <a:off x="3537711" y="315550"/>
            <a:ext cx="6316407"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Operating System  Components</a:t>
            </a:r>
          </a:p>
        </p:txBody>
      </p:sp>
      <p:sp>
        <p:nvSpPr>
          <p:cNvPr id="2" name="Rectangle 1">
            <a:extLst>
              <a:ext uri="{FF2B5EF4-FFF2-40B4-BE49-F238E27FC236}">
                <a16:creationId xmlns:a16="http://schemas.microsoft.com/office/drawing/2014/main" id="{45337CCB-941C-6D32-5D91-7BEF7BF1BB90}"/>
              </a:ext>
            </a:extLst>
          </p:cNvPr>
          <p:cNvSpPr/>
          <p:nvPr/>
        </p:nvSpPr>
        <p:spPr>
          <a:xfrm>
            <a:off x="467544" y="1622425"/>
            <a:ext cx="8424936" cy="464871"/>
          </a:xfrm>
          <a:prstGeom prst="rect">
            <a:avLst/>
          </a:prstGeom>
        </p:spPr>
        <p:txBody>
          <a:bodyPr wrap="square">
            <a:spAutoFit/>
          </a:bodyPr>
          <a:lstStyle/>
          <a:p>
            <a:pPr lvl="0">
              <a:lnSpc>
                <a:spcPct val="150000"/>
              </a:lnSpc>
            </a:pPr>
            <a:r>
              <a:rPr lang="en-IN" b="1" u="sng" dirty="0">
                <a:highlight>
                  <a:srgbClr val="FFFF00"/>
                </a:highlight>
              </a:rPr>
              <a:t>4. User Interface</a:t>
            </a:r>
            <a:endParaRPr lang="en-IN" sz="2800" dirty="0">
              <a:highlight>
                <a:srgbClr val="FFFF00"/>
              </a:highlight>
            </a:endParaRPr>
          </a:p>
        </p:txBody>
      </p:sp>
      <p:sp>
        <p:nvSpPr>
          <p:cNvPr id="4" name="Rectangle 3">
            <a:extLst>
              <a:ext uri="{FF2B5EF4-FFF2-40B4-BE49-F238E27FC236}">
                <a16:creationId xmlns:a16="http://schemas.microsoft.com/office/drawing/2014/main" id="{438EB455-273F-B3D7-BFE4-7727BCBE4DF1}"/>
              </a:ext>
            </a:extLst>
          </p:cNvPr>
          <p:cNvSpPr/>
          <p:nvPr/>
        </p:nvSpPr>
        <p:spPr>
          <a:xfrm>
            <a:off x="899592" y="2348880"/>
            <a:ext cx="10296944" cy="1849865"/>
          </a:xfrm>
          <a:prstGeom prst="rect">
            <a:avLst/>
          </a:prstGeom>
        </p:spPr>
        <p:txBody>
          <a:bodyPr wrap="square">
            <a:spAutoFit/>
          </a:bodyPr>
          <a:lstStyle/>
          <a:p>
            <a:pPr algn="just">
              <a:lnSpc>
                <a:spcPct val="150000"/>
              </a:lnSpc>
            </a:pPr>
            <a:r>
              <a:rPr lang="en-IN" sz="2400" dirty="0"/>
              <a:t>Every computer that is to be operated by an individual requires a </a:t>
            </a:r>
            <a:r>
              <a:rPr lang="en-IN" sz="2400" dirty="0">
                <a:solidFill>
                  <a:srgbClr val="FF0000"/>
                </a:solidFill>
              </a:rPr>
              <a:t>user interface.</a:t>
            </a:r>
          </a:p>
          <a:p>
            <a:pPr algn="just">
              <a:lnSpc>
                <a:spcPct val="150000"/>
              </a:lnSpc>
            </a:pPr>
            <a:r>
              <a:rPr lang="en-IN" dirty="0"/>
              <a:t>The two most common forms of a user interface have been :</a:t>
            </a:r>
          </a:p>
          <a:p>
            <a:pPr marL="457200" indent="-457200" algn="just">
              <a:lnSpc>
                <a:spcPct val="150000"/>
              </a:lnSpc>
              <a:buFont typeface="+mj-lt"/>
              <a:buAutoNum type="arabicPeriod"/>
            </a:pPr>
            <a:r>
              <a:rPr lang="en-IN" dirty="0">
                <a:solidFill>
                  <a:srgbClr val="0070C0"/>
                </a:solidFill>
              </a:rPr>
              <a:t>Command Line Interface</a:t>
            </a:r>
          </a:p>
          <a:p>
            <a:pPr marL="457200" indent="-457200" algn="just">
              <a:lnSpc>
                <a:spcPct val="150000"/>
              </a:lnSpc>
              <a:buFont typeface="+mj-lt"/>
              <a:buAutoNum type="arabicPeriod"/>
            </a:pPr>
            <a:r>
              <a:rPr lang="en-IN" dirty="0">
                <a:solidFill>
                  <a:srgbClr val="0070C0"/>
                </a:solidFill>
              </a:rPr>
              <a:t>Graphical User Interface</a:t>
            </a:r>
          </a:p>
        </p:txBody>
      </p:sp>
    </p:spTree>
    <p:extLst>
      <p:ext uri="{BB962C8B-B14F-4D97-AF65-F5344CB8AC3E}">
        <p14:creationId xmlns:p14="http://schemas.microsoft.com/office/powerpoint/2010/main" val="19037587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DD2EA-3700-2E80-C895-DC57700B5BC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8E49C4BE-2B83-3C9A-B0E5-977D33CDC374}"/>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46C3E162-FBE7-BCA4-182E-AB8D991881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D2925013-9EDF-4487-FDE6-DE4CE3BBF76F}"/>
              </a:ext>
            </a:extLst>
          </p:cNvPr>
          <p:cNvSpPr>
            <a:spLocks noGrp="1" noChangeArrowheads="1"/>
          </p:cNvSpPr>
          <p:nvPr>
            <p:ph type="title"/>
          </p:nvPr>
        </p:nvSpPr>
        <p:spPr>
          <a:xfrm>
            <a:off x="3537711" y="315550"/>
            <a:ext cx="6316407"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Operating System  Components</a:t>
            </a:r>
          </a:p>
        </p:txBody>
      </p:sp>
      <p:sp>
        <p:nvSpPr>
          <p:cNvPr id="2" name="Rectangle 1">
            <a:extLst>
              <a:ext uri="{FF2B5EF4-FFF2-40B4-BE49-F238E27FC236}">
                <a16:creationId xmlns:a16="http://schemas.microsoft.com/office/drawing/2014/main" id="{55265EE8-39F4-C3EA-F7FD-A3013EE964B4}"/>
              </a:ext>
            </a:extLst>
          </p:cNvPr>
          <p:cNvSpPr/>
          <p:nvPr/>
        </p:nvSpPr>
        <p:spPr>
          <a:xfrm>
            <a:off x="467544" y="1622425"/>
            <a:ext cx="8424936" cy="464871"/>
          </a:xfrm>
          <a:prstGeom prst="rect">
            <a:avLst/>
          </a:prstGeom>
        </p:spPr>
        <p:txBody>
          <a:bodyPr wrap="square">
            <a:spAutoFit/>
          </a:bodyPr>
          <a:lstStyle/>
          <a:p>
            <a:pPr lvl="0">
              <a:lnSpc>
                <a:spcPct val="150000"/>
              </a:lnSpc>
            </a:pPr>
            <a:r>
              <a:rPr lang="en-IN" b="1" u="sng" dirty="0">
                <a:highlight>
                  <a:srgbClr val="FFFF00"/>
                </a:highlight>
              </a:rPr>
              <a:t>4. User Interface</a:t>
            </a:r>
            <a:endParaRPr lang="en-IN" sz="2800" dirty="0">
              <a:highlight>
                <a:srgbClr val="FFFF00"/>
              </a:highlight>
            </a:endParaRPr>
          </a:p>
        </p:txBody>
      </p:sp>
      <p:pic>
        <p:nvPicPr>
          <p:cNvPr id="5" name="Picture 2">
            <a:extLst>
              <a:ext uri="{FF2B5EF4-FFF2-40B4-BE49-F238E27FC236}">
                <a16:creationId xmlns:a16="http://schemas.microsoft.com/office/drawing/2014/main" id="{4016C200-3A8F-7EDC-B5DB-8F454C7B4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6776" y="2087296"/>
            <a:ext cx="4989928" cy="4184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a:extLst>
              <a:ext uri="{FF2B5EF4-FFF2-40B4-BE49-F238E27FC236}">
                <a16:creationId xmlns:a16="http://schemas.microsoft.com/office/drawing/2014/main" id="{485EDC42-E436-2891-5F40-A12485675AB0}"/>
              </a:ext>
            </a:extLst>
          </p:cNvPr>
          <p:cNvSpPr/>
          <p:nvPr/>
        </p:nvSpPr>
        <p:spPr>
          <a:xfrm>
            <a:off x="4862608" y="1622424"/>
            <a:ext cx="2909792" cy="464871"/>
          </a:xfrm>
          <a:prstGeom prst="rect">
            <a:avLst/>
          </a:prstGeom>
        </p:spPr>
        <p:txBody>
          <a:bodyPr wrap="square">
            <a:spAutoFit/>
          </a:bodyPr>
          <a:lstStyle/>
          <a:p>
            <a:pPr algn="just">
              <a:lnSpc>
                <a:spcPct val="150000"/>
              </a:lnSpc>
            </a:pPr>
            <a:r>
              <a:rPr lang="en-IN" i="1" dirty="0">
                <a:solidFill>
                  <a:srgbClr val="0070C0"/>
                </a:solidFill>
              </a:rPr>
              <a:t>Command Line Interface</a:t>
            </a:r>
          </a:p>
        </p:txBody>
      </p:sp>
    </p:spTree>
    <p:extLst>
      <p:ext uri="{BB962C8B-B14F-4D97-AF65-F5344CB8AC3E}">
        <p14:creationId xmlns:p14="http://schemas.microsoft.com/office/powerpoint/2010/main" val="37769641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4CD32-D1E1-3B02-9937-B0EA935F6E11}"/>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073C517E-C2E0-89A1-39A5-FB66EB5CB0CD}"/>
              </a:ext>
            </a:extLst>
          </p:cNvPr>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a:extLst>
              <a:ext uri="{FF2B5EF4-FFF2-40B4-BE49-F238E27FC236}">
                <a16:creationId xmlns:a16="http://schemas.microsoft.com/office/drawing/2014/main" id="{8D8C0C1B-2782-2A7F-2CB4-27C10B6873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 name="Rectangle 2">
            <a:extLst>
              <a:ext uri="{FF2B5EF4-FFF2-40B4-BE49-F238E27FC236}">
                <a16:creationId xmlns:a16="http://schemas.microsoft.com/office/drawing/2014/main" id="{36630F0A-49EA-767D-F7C6-3FE77C05D1BC}"/>
              </a:ext>
            </a:extLst>
          </p:cNvPr>
          <p:cNvSpPr>
            <a:spLocks noGrp="1" noChangeArrowheads="1"/>
          </p:cNvSpPr>
          <p:nvPr>
            <p:ph type="title"/>
          </p:nvPr>
        </p:nvSpPr>
        <p:spPr>
          <a:xfrm>
            <a:off x="3537711" y="315550"/>
            <a:ext cx="6316407" cy="1143000"/>
          </a:xfrm>
        </p:spPr>
        <p:txBody>
          <a:bodyPr>
            <a:normAutofit fontScale="90000"/>
          </a:bodyPr>
          <a:lstStyle/>
          <a:p>
            <a:pPr>
              <a:lnSpc>
                <a:spcPct val="100000"/>
              </a:lnSpc>
            </a:pPr>
            <a:r>
              <a:rPr lang="en-US" altLang="zh-TW" sz="3600" dirty="0">
                <a:solidFill>
                  <a:srgbClr val="FF6600"/>
                </a:solidFill>
                <a:latin typeface="Aharoni" pitchFamily="2" charset="-79"/>
                <a:cs typeface="Aharoni" pitchFamily="2" charset="-79"/>
              </a:rPr>
              <a:t>Operating System  Components</a:t>
            </a:r>
          </a:p>
        </p:txBody>
      </p:sp>
      <p:sp>
        <p:nvSpPr>
          <p:cNvPr id="2" name="Rectangle 1">
            <a:extLst>
              <a:ext uri="{FF2B5EF4-FFF2-40B4-BE49-F238E27FC236}">
                <a16:creationId xmlns:a16="http://schemas.microsoft.com/office/drawing/2014/main" id="{F160F8BD-675B-B753-11E0-559019DB4E80}"/>
              </a:ext>
            </a:extLst>
          </p:cNvPr>
          <p:cNvSpPr/>
          <p:nvPr/>
        </p:nvSpPr>
        <p:spPr>
          <a:xfrm>
            <a:off x="467544" y="1622425"/>
            <a:ext cx="8424936" cy="464871"/>
          </a:xfrm>
          <a:prstGeom prst="rect">
            <a:avLst/>
          </a:prstGeom>
        </p:spPr>
        <p:txBody>
          <a:bodyPr wrap="square">
            <a:spAutoFit/>
          </a:bodyPr>
          <a:lstStyle/>
          <a:p>
            <a:pPr lvl="0">
              <a:lnSpc>
                <a:spcPct val="150000"/>
              </a:lnSpc>
            </a:pPr>
            <a:r>
              <a:rPr lang="en-IN" b="1" u="sng" dirty="0">
                <a:highlight>
                  <a:srgbClr val="FFFF00"/>
                </a:highlight>
              </a:rPr>
              <a:t>4. User Interface</a:t>
            </a:r>
            <a:endParaRPr lang="en-IN" sz="2800" dirty="0">
              <a:highlight>
                <a:srgbClr val="FFFF00"/>
              </a:highlight>
            </a:endParaRPr>
          </a:p>
        </p:txBody>
      </p:sp>
      <p:pic>
        <p:nvPicPr>
          <p:cNvPr id="4" name="Picture 2">
            <a:extLst>
              <a:ext uri="{FF2B5EF4-FFF2-40B4-BE49-F238E27FC236}">
                <a16:creationId xmlns:a16="http://schemas.microsoft.com/office/drawing/2014/main" id="{715B0FB8-0311-38B1-6789-0C8F25356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9329" y="1684711"/>
            <a:ext cx="3886200"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a:extLst>
              <a:ext uri="{FF2B5EF4-FFF2-40B4-BE49-F238E27FC236}">
                <a16:creationId xmlns:a16="http://schemas.microsoft.com/office/drawing/2014/main" id="{F5432499-8CD3-180E-BEC7-01BEDD5167F8}"/>
              </a:ext>
            </a:extLst>
          </p:cNvPr>
          <p:cNvSpPr/>
          <p:nvPr/>
        </p:nvSpPr>
        <p:spPr>
          <a:xfrm>
            <a:off x="7094748" y="1157554"/>
            <a:ext cx="2837192" cy="464871"/>
          </a:xfrm>
          <a:prstGeom prst="rect">
            <a:avLst/>
          </a:prstGeom>
        </p:spPr>
        <p:txBody>
          <a:bodyPr wrap="square">
            <a:spAutoFit/>
          </a:bodyPr>
          <a:lstStyle/>
          <a:p>
            <a:pPr algn="just">
              <a:lnSpc>
                <a:spcPct val="150000"/>
              </a:lnSpc>
            </a:pPr>
            <a:r>
              <a:rPr lang="en-IN" i="1" dirty="0">
                <a:solidFill>
                  <a:srgbClr val="0070C0"/>
                </a:solidFill>
              </a:rPr>
              <a:t>Graphical User Interface</a:t>
            </a:r>
          </a:p>
        </p:txBody>
      </p:sp>
    </p:spTree>
    <p:extLst>
      <p:ext uri="{BB962C8B-B14F-4D97-AF65-F5344CB8AC3E}">
        <p14:creationId xmlns:p14="http://schemas.microsoft.com/office/powerpoint/2010/main" val="3434012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7806</TotalTime>
  <Words>10137</Words>
  <Application>Microsoft Macintosh PowerPoint</Application>
  <PresentationFormat>Widescreen</PresentationFormat>
  <Paragraphs>1571</Paragraphs>
  <Slides>224</Slides>
  <Notes>0</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224</vt:i4>
      </vt:variant>
    </vt:vector>
  </HeadingPairs>
  <TitlesOfParts>
    <vt:vector size="247" baseType="lpstr">
      <vt:lpstr>ＭＳ Ｐゴシック</vt:lpstr>
      <vt:lpstr>Aharoni</vt:lpstr>
      <vt:lpstr>Arial</vt:lpstr>
      <vt:lpstr>Calibri</vt:lpstr>
      <vt:lpstr>Calibri (Body)</vt:lpstr>
      <vt:lpstr>Calibri Light</vt:lpstr>
      <vt:lpstr>CMTT10</vt:lpstr>
      <vt:lpstr>Courier New</vt:lpstr>
      <vt:lpstr>Helvetica</vt:lpstr>
      <vt:lpstr>HelveticaNeue-MediumExt</vt:lpstr>
      <vt:lpstr>Monotype Sorts</vt:lpstr>
      <vt:lpstr>MT Extra</vt:lpstr>
      <vt:lpstr>Palatino-Roman</vt:lpstr>
      <vt:lpstr>Roboto</vt:lpstr>
      <vt:lpstr>Roboto Medium</vt:lpstr>
      <vt:lpstr>Roboto Slab</vt:lpstr>
      <vt:lpstr>Shruti</vt:lpstr>
      <vt:lpstr>Symbol</vt:lpstr>
      <vt:lpstr>Tahoma</vt:lpstr>
      <vt:lpstr>Times New Roman</vt:lpstr>
      <vt:lpstr>Wingdings</vt:lpstr>
      <vt:lpstr>Wingdings 3</vt:lpstr>
      <vt:lpstr>Office Theme</vt:lpstr>
      <vt:lpstr>PowerPoint Presentation</vt:lpstr>
      <vt:lpstr>PowerPoint Presentation</vt:lpstr>
      <vt:lpstr>PowerPoint Presentation</vt:lpstr>
      <vt:lpstr>Introduction – Operating System</vt:lpstr>
      <vt:lpstr>Course Objective</vt:lpstr>
      <vt:lpstr>Course Outcomes</vt:lpstr>
      <vt:lpstr>Quick Look at the Syllabus</vt:lpstr>
      <vt:lpstr>Quick Look at the Syllabus</vt:lpstr>
      <vt:lpstr>Quick Look at the Syllabus</vt:lpstr>
      <vt:lpstr>Quick Look at the Syllabus</vt:lpstr>
      <vt:lpstr>Quick Look at the Syllabus</vt:lpstr>
      <vt:lpstr>Text Book</vt:lpstr>
      <vt:lpstr>Continuous Assessment</vt:lpstr>
      <vt:lpstr>PowerPoint Presentation</vt:lpstr>
      <vt:lpstr>PowerPoint Presentation</vt:lpstr>
      <vt:lpstr>PowerPoint Presentation</vt:lpstr>
      <vt:lpstr>PowerPoint Presentation</vt:lpstr>
      <vt:lpstr>Introduction to OS</vt:lpstr>
      <vt:lpstr>Introduction to OS</vt:lpstr>
      <vt:lpstr>Introduction to OS</vt:lpstr>
      <vt:lpstr>Introduction to OS</vt:lpstr>
      <vt:lpstr>Introduction to OS</vt:lpstr>
      <vt:lpstr>Introduction to OS</vt:lpstr>
      <vt:lpstr>Introduction to OS</vt:lpstr>
      <vt:lpstr>Introduction to OS</vt:lpstr>
      <vt:lpstr>Introduction to OS</vt:lpstr>
      <vt:lpstr>Introduction to OS</vt:lpstr>
      <vt:lpstr>Introduction to OS</vt:lpstr>
      <vt:lpstr>Introduction to OS</vt:lpstr>
      <vt:lpstr>Introduction to OS</vt:lpstr>
      <vt:lpstr>Introduction to OS</vt:lpstr>
      <vt:lpstr>Introduction to OS</vt:lpstr>
      <vt:lpstr>Introduction to OS</vt:lpstr>
      <vt:lpstr>Introduction to OS</vt:lpstr>
      <vt:lpstr>Introduction to OS</vt:lpstr>
      <vt:lpstr>Introduction to OS</vt:lpstr>
      <vt:lpstr>Introduction to OS</vt:lpstr>
      <vt:lpstr>PowerPoint Presentation</vt:lpstr>
      <vt:lpstr>PowerPoint Presentation</vt:lpstr>
      <vt:lpstr>PowerPoint Presentation</vt:lpstr>
      <vt:lpstr>PowerPoint Presentation</vt:lpstr>
      <vt:lpstr>Types of OS</vt:lpstr>
      <vt:lpstr>Types of OS</vt:lpstr>
      <vt:lpstr>Types of OS</vt:lpstr>
      <vt:lpstr>Types of OS</vt:lpstr>
      <vt:lpstr>Types of OS</vt:lpstr>
      <vt:lpstr>Types of OS</vt:lpstr>
      <vt:lpstr>Types of OS</vt:lpstr>
      <vt:lpstr>Types of OS</vt:lpstr>
      <vt:lpstr>Types of OS</vt:lpstr>
      <vt:lpstr>Types of OS</vt:lpstr>
      <vt:lpstr>Types of OS</vt:lpstr>
      <vt:lpstr>Types of OS</vt:lpstr>
      <vt:lpstr>Types of OS</vt:lpstr>
      <vt:lpstr>Types of OS</vt:lpstr>
      <vt:lpstr>Types of OS</vt:lpstr>
      <vt:lpstr>Types of OS</vt:lpstr>
      <vt:lpstr>Types of OS</vt:lpstr>
      <vt:lpstr>Types of OS</vt:lpstr>
      <vt:lpstr>Types of OS</vt:lpstr>
      <vt:lpstr>Types of OS</vt:lpstr>
      <vt:lpstr>Types of OS</vt:lpstr>
      <vt:lpstr>Types of OS</vt:lpstr>
      <vt:lpstr>Types of OS</vt:lpstr>
      <vt:lpstr>Types of OS</vt:lpstr>
      <vt:lpstr>Types of OS</vt:lpstr>
      <vt:lpstr>Types of OS</vt:lpstr>
      <vt:lpstr>Types of OS</vt:lpstr>
      <vt:lpstr>Types of OS</vt:lpstr>
      <vt:lpstr>Operating System  Structures</vt:lpstr>
      <vt:lpstr>Operating System  Structures</vt:lpstr>
      <vt:lpstr>Operating System  Structures</vt:lpstr>
      <vt:lpstr>Operating System  Structures</vt:lpstr>
      <vt:lpstr>Operating System  Structures</vt:lpstr>
      <vt:lpstr>Operating System  Structures</vt:lpstr>
      <vt:lpstr>Operating System  Structures</vt:lpstr>
      <vt:lpstr>Operating System  Structures</vt:lpstr>
      <vt:lpstr>Operating System  Structures</vt:lpstr>
      <vt:lpstr>Operating System  Structures</vt:lpstr>
      <vt:lpstr>Operating System  Structures</vt:lpstr>
      <vt:lpstr>Operating System  Structures</vt:lpstr>
      <vt:lpstr>Operating System  Structures</vt:lpstr>
      <vt:lpstr>Operating System  Structures</vt:lpstr>
      <vt:lpstr>Operating System  Structures</vt:lpstr>
      <vt:lpstr>Operating System  Structures</vt:lpstr>
      <vt:lpstr>Operating System  Structures</vt:lpstr>
      <vt:lpstr>PowerPoint Presentation</vt:lpstr>
      <vt:lpstr>PowerPoint Presentation</vt:lpstr>
      <vt:lpstr>PowerPoint Presentation</vt:lpstr>
      <vt:lpstr>PowerPoint Presentation</vt:lpstr>
      <vt:lpstr>Operating System  Operation</vt:lpstr>
      <vt:lpstr>Operating System  Components</vt:lpstr>
      <vt:lpstr>Operating System  Components</vt:lpstr>
      <vt:lpstr>Operating System  Components</vt:lpstr>
      <vt:lpstr>Operating System  Components</vt:lpstr>
      <vt:lpstr>Operating System  Components</vt:lpstr>
      <vt:lpstr>Operating System  Components</vt:lpstr>
      <vt:lpstr>Operating System  Components</vt:lpstr>
      <vt:lpstr>Operating System  Components</vt:lpstr>
      <vt:lpstr>Operating System  Services</vt:lpstr>
      <vt:lpstr>System  Calls</vt:lpstr>
      <vt:lpstr>System  Calls</vt:lpstr>
      <vt:lpstr>System  Calls</vt:lpstr>
      <vt:lpstr>System  Calls</vt:lpstr>
      <vt:lpstr>System  Calls</vt:lpstr>
      <vt:lpstr>System  Calls</vt:lpstr>
      <vt:lpstr>System  Calls</vt:lpstr>
      <vt:lpstr>System  Calls</vt:lpstr>
      <vt:lpstr>System  Calls</vt:lpstr>
      <vt:lpstr>System  Calls</vt:lpstr>
      <vt:lpstr>System  Programs</vt:lpstr>
      <vt:lpstr>PowerPoint Presentation</vt:lpstr>
      <vt:lpstr>PowerPoint Presentation</vt:lpstr>
      <vt:lpstr>PowerPoint Presentation</vt:lpstr>
      <vt:lpstr>PowerPoint Presentation</vt:lpstr>
      <vt:lpstr>Process Concept</vt:lpstr>
      <vt:lpstr>Process States</vt:lpstr>
      <vt:lpstr>Process Control Block</vt:lpstr>
      <vt:lpstr>CPU Switch From Process to Process</vt:lpstr>
      <vt:lpstr>PowerPoint Presentation</vt:lpstr>
      <vt:lpstr>PowerPoint Presentation</vt:lpstr>
      <vt:lpstr>PowerPoint Presentation</vt:lpstr>
      <vt:lpstr>Threads</vt:lpstr>
      <vt:lpstr>Scheduling Queues</vt:lpstr>
      <vt:lpstr>Process Scheduling</vt:lpstr>
      <vt:lpstr>Ready Queue And Various I/O Device Queues</vt:lpstr>
      <vt:lpstr>Representation of Process Scheduling</vt:lpstr>
      <vt:lpstr>Schedulers</vt:lpstr>
      <vt:lpstr>Addition of Medium Term Scheduling </vt:lpstr>
      <vt:lpstr>PowerPoint Presentation</vt:lpstr>
      <vt:lpstr>PowerPoint Presentation</vt:lpstr>
      <vt:lpstr>PowerPoint Presentation</vt:lpstr>
      <vt:lpstr>Inter process Communication</vt:lpstr>
      <vt:lpstr>Inter process Communication</vt:lpstr>
      <vt:lpstr>Inter process Communication</vt:lpstr>
      <vt:lpstr>Inter process Communication</vt:lpstr>
      <vt:lpstr>Inter process Communication</vt:lpstr>
      <vt:lpstr>Inter process Communication</vt:lpstr>
      <vt:lpstr>Inter process Communication</vt:lpstr>
      <vt:lpstr>Inter process Communication</vt:lpstr>
      <vt:lpstr>Inter process Communication</vt:lpstr>
      <vt:lpstr>Inter process Communication</vt:lpstr>
      <vt:lpstr>Inter process Communication</vt:lpstr>
      <vt:lpstr>Inter process Communication</vt:lpstr>
      <vt:lpstr>Inter process Communication</vt:lpstr>
      <vt:lpstr>Inter process Communication</vt:lpstr>
      <vt:lpstr>PowerPoint Presentation</vt:lpstr>
      <vt:lpstr>PowerPoint Presentation</vt:lpstr>
      <vt:lpstr>PowerPoint Presentation</vt:lpstr>
      <vt:lpstr>CPU Scheduling</vt:lpstr>
      <vt:lpstr>CPU Scheduling</vt:lpstr>
      <vt:lpstr>CPU Scheduling</vt:lpstr>
      <vt:lpstr>CPU Scheduling</vt:lpstr>
      <vt:lpstr>CPU Scheduling</vt:lpstr>
      <vt:lpstr>CPU Scheduling</vt:lpstr>
      <vt:lpstr>CPU Scheduling</vt:lpstr>
      <vt:lpstr>PowerPoint Presentation</vt:lpstr>
      <vt:lpstr>PowerPoint Presentation</vt:lpstr>
      <vt:lpstr>PowerPoint Presentation</vt:lpstr>
      <vt:lpstr>CPU Scheduling</vt:lpstr>
      <vt:lpstr>CPU Scheduling</vt:lpstr>
      <vt:lpstr>CPU Scheduling</vt:lpstr>
      <vt:lpstr>CPU Scheduling</vt:lpstr>
      <vt:lpstr>CPU Scheduling</vt:lpstr>
      <vt:lpstr>CPU Scheduling</vt:lpstr>
      <vt:lpstr>CPU Scheduling</vt:lpstr>
      <vt:lpstr>CPU Scheduling</vt:lpstr>
      <vt:lpstr>CPU Scheduling</vt:lpstr>
      <vt:lpstr>CPU Scheduling</vt:lpstr>
      <vt:lpstr>PowerPoint Presentation</vt:lpstr>
      <vt:lpstr>PowerPoint Presentation</vt:lpstr>
      <vt:lpstr>PowerPoint Presentation</vt:lpstr>
      <vt:lpstr>CPU Scheduling</vt:lpstr>
      <vt:lpstr>CPU Scheduling</vt:lpstr>
      <vt:lpstr>Multiprocessor Scheduling</vt:lpstr>
      <vt:lpstr>Multiprocessor Scheduling</vt:lpstr>
      <vt:lpstr>Process Synchronization</vt:lpstr>
      <vt:lpstr>Process Synchronization</vt:lpstr>
      <vt:lpstr>Producer-Consumer Problem</vt:lpstr>
      <vt:lpstr>Producer-Consumer Problem</vt:lpstr>
      <vt:lpstr>Producer-Consumer Problem</vt:lpstr>
      <vt:lpstr>Producer-Consumer Problem</vt:lpstr>
      <vt:lpstr>Producer-Consumer Problem</vt:lpstr>
      <vt:lpstr>Producer-Consumer Problem</vt:lpstr>
      <vt:lpstr>Producer-Consumer Problem</vt:lpstr>
      <vt:lpstr>Producer-Consumer Problem</vt:lpstr>
      <vt:lpstr>Producer-Consumer Problem</vt:lpstr>
      <vt:lpstr>Producer-Consumer Problem</vt:lpstr>
      <vt:lpstr>Producer-Consumer Problem</vt:lpstr>
      <vt:lpstr>PowerPoint Presentation</vt:lpstr>
      <vt:lpstr>PowerPoint Presentation</vt:lpstr>
      <vt:lpstr>PowerPoint Presentation</vt:lpstr>
      <vt:lpstr>The Critical Section Problem</vt:lpstr>
      <vt:lpstr>The Critical Section Problem</vt:lpstr>
      <vt:lpstr>The Critical Section Problem</vt:lpstr>
      <vt:lpstr>The Critical Section Problem</vt:lpstr>
      <vt:lpstr>Synchronization Hardware</vt:lpstr>
      <vt:lpstr>Synchronization Hardware</vt:lpstr>
      <vt:lpstr>PowerPoint Presentation</vt:lpstr>
      <vt:lpstr>PowerPoint Presentation</vt:lpstr>
      <vt:lpstr>PowerPoint Presentation</vt:lpstr>
      <vt:lpstr>Semaphore</vt:lpstr>
      <vt:lpstr>Semaphore</vt:lpstr>
      <vt:lpstr>Semaphore</vt:lpstr>
      <vt:lpstr>Semaphore Implementation</vt:lpstr>
      <vt:lpstr>Semaphore Implementation</vt:lpstr>
      <vt:lpstr>Semaphore Implementation</vt:lpstr>
      <vt:lpstr>Deadlock and Starvation</vt:lpstr>
      <vt:lpstr>Classical Problems of Synchronization</vt:lpstr>
      <vt:lpstr>Classical Problems of Synchronization</vt:lpstr>
      <vt:lpstr>Classical Problems of Synchronization</vt:lpstr>
      <vt:lpstr>Classical Problems of Synchronization</vt:lpstr>
      <vt:lpstr>Classical Problems of Synchronization</vt:lpstr>
      <vt:lpstr>Classical Problems of Synchronization</vt:lpstr>
      <vt:lpstr>Classical Problems of Synchronization</vt:lpstr>
      <vt:lpstr>Classical Problems of Synchronization</vt:lpstr>
      <vt:lpstr>Classical Problems of Synchronization</vt:lpstr>
      <vt:lpstr>Classical Problems of Synchronization</vt:lpstr>
      <vt:lpstr>Classical Problems of Synchronization</vt:lpstr>
      <vt:lpstr>Classical Problems of Synchronization</vt:lpstr>
      <vt:lpstr>Classical Problems of Synchronization</vt:lpstr>
      <vt:lpstr>Classical Problems of Synchronization</vt:lpstr>
      <vt:lpstr>Unit 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Dileep Suresha Naik</dc:creator>
  <cp:lastModifiedBy>Vinay G</cp:lastModifiedBy>
  <cp:revision>191</cp:revision>
  <dcterms:created xsi:type="dcterms:W3CDTF">2023-08-10T08:59:21Z</dcterms:created>
  <dcterms:modified xsi:type="dcterms:W3CDTF">2025-01-20T07:59:22Z</dcterms:modified>
</cp:coreProperties>
</file>